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7"/>
  </p:handoutMasterIdLst>
  <p:sldIdLst>
    <p:sldId id="257" r:id="rId3"/>
    <p:sldId id="700" r:id="rId5"/>
    <p:sldId id="701" r:id="rId6"/>
    <p:sldId id="706" r:id="rId7"/>
    <p:sldId id="705" r:id="rId8"/>
    <p:sldId id="704" r:id="rId9"/>
    <p:sldId id="707" r:id="rId10"/>
    <p:sldId id="703" r:id="rId11"/>
    <p:sldId id="702" r:id="rId12"/>
    <p:sldId id="708" r:id="rId13"/>
    <p:sldId id="709" r:id="rId14"/>
    <p:sldId id="714" r:id="rId15"/>
    <p:sldId id="710" r:id="rId16"/>
    <p:sldId id="711" r:id="rId17"/>
    <p:sldId id="723" r:id="rId18"/>
    <p:sldId id="722" r:id="rId19"/>
    <p:sldId id="718" r:id="rId20"/>
    <p:sldId id="719" r:id="rId21"/>
    <p:sldId id="717" r:id="rId22"/>
    <p:sldId id="724" r:id="rId23"/>
    <p:sldId id="720" r:id="rId24"/>
    <p:sldId id="721" r:id="rId25"/>
    <p:sldId id="265" r:id="rId26"/>
  </p:sldIdLst>
  <p:sldSz cx="12192000" cy="6858000"/>
  <p:notesSz cx="6668770" cy="9928225"/>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CC"/>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80" autoAdjust="0"/>
    <p:restoredTop sz="84254" autoAdjust="0"/>
  </p:normalViewPr>
  <p:slideViewPr>
    <p:cSldViewPr>
      <p:cViewPr>
        <p:scale>
          <a:sx n="100" d="100"/>
          <a:sy n="100" d="100"/>
        </p:scale>
        <p:origin x="-876" y="1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3846" y="-78"/>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889938" cy="496411"/>
          </a:xfrm>
          <a:prstGeom prst="rect">
            <a:avLst/>
          </a:prstGeom>
        </p:spPr>
        <p:txBody>
          <a:bodyPr vert="horz" lIns="90617" tIns="45309" rIns="90617" bIns="45309" rtlCol="0"/>
          <a:lstStyle>
            <a:lvl1pPr algn="l">
              <a:defRPr sz="1200"/>
            </a:lvl1pPr>
          </a:lstStyle>
          <a:p>
            <a:endParaRPr lang="zh-CN" altLang="en-US"/>
          </a:p>
        </p:txBody>
      </p:sp>
      <p:sp>
        <p:nvSpPr>
          <p:cNvPr id="3" name="日期占位符 2"/>
          <p:cNvSpPr>
            <a:spLocks noGrp="1"/>
          </p:cNvSpPr>
          <p:nvPr>
            <p:ph type="dt" sz="quarter" idx="1"/>
          </p:nvPr>
        </p:nvSpPr>
        <p:spPr>
          <a:xfrm>
            <a:off x="3777607" y="1"/>
            <a:ext cx="2889938" cy="496411"/>
          </a:xfrm>
          <a:prstGeom prst="rect">
            <a:avLst/>
          </a:prstGeom>
        </p:spPr>
        <p:txBody>
          <a:bodyPr vert="horz" lIns="90617" tIns="45309" rIns="90617" bIns="45309" rtlCol="0"/>
          <a:lstStyle>
            <a:lvl1pPr algn="r">
              <a:defRPr sz="1200"/>
            </a:lvl1pPr>
          </a:lstStyle>
          <a:p>
            <a:fld id="{D6DAB70C-19D1-4F40-8613-D9236F3EE4D4}" type="datetimeFigureOut">
              <a:rPr lang="zh-CN" altLang="en-US" smtClean="0"/>
            </a:fld>
            <a:endParaRPr lang="zh-CN" altLang="en-US"/>
          </a:p>
        </p:txBody>
      </p:sp>
      <p:sp>
        <p:nvSpPr>
          <p:cNvPr id="4" name="页脚占位符 3"/>
          <p:cNvSpPr>
            <a:spLocks noGrp="1"/>
          </p:cNvSpPr>
          <p:nvPr>
            <p:ph type="ftr" sz="quarter" idx="2"/>
          </p:nvPr>
        </p:nvSpPr>
        <p:spPr>
          <a:xfrm>
            <a:off x="1" y="9430091"/>
            <a:ext cx="2889938" cy="496411"/>
          </a:xfrm>
          <a:prstGeom prst="rect">
            <a:avLst/>
          </a:prstGeom>
        </p:spPr>
        <p:txBody>
          <a:bodyPr vert="horz" lIns="90617" tIns="45309" rIns="90617" bIns="45309"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777607" y="9430091"/>
            <a:ext cx="2889938" cy="496411"/>
          </a:xfrm>
          <a:prstGeom prst="rect">
            <a:avLst/>
          </a:prstGeom>
        </p:spPr>
        <p:txBody>
          <a:bodyPr vert="horz" lIns="90617" tIns="45309" rIns="90617" bIns="45309" rtlCol="0" anchor="b"/>
          <a:lstStyle>
            <a:lvl1pPr algn="r">
              <a:defRPr sz="1200"/>
            </a:lvl1pPr>
          </a:lstStyle>
          <a:p>
            <a:fld id="{C6FE83DB-106D-4B64-9FA2-CFB88155A223}"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889938" cy="496411"/>
          </a:xfrm>
          <a:prstGeom prst="rect">
            <a:avLst/>
          </a:prstGeom>
        </p:spPr>
        <p:txBody>
          <a:bodyPr vert="horz" lIns="90617" tIns="45309" rIns="90617" bIns="45309" rtlCol="0"/>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777607" y="1"/>
            <a:ext cx="2889938" cy="496411"/>
          </a:xfrm>
          <a:prstGeom prst="rect">
            <a:avLst/>
          </a:prstGeom>
        </p:spPr>
        <p:txBody>
          <a:bodyPr vert="horz" lIns="90617" tIns="45309" rIns="90617" bIns="45309" rtlCol="0"/>
          <a:lstStyle>
            <a:lvl1pPr algn="r" eaLnBrk="1" fontAlgn="auto" hangingPunct="1">
              <a:spcBef>
                <a:spcPts val="0"/>
              </a:spcBef>
              <a:spcAft>
                <a:spcPts val="0"/>
              </a:spcAft>
              <a:defRPr sz="1200">
                <a:latin typeface="+mn-lt"/>
                <a:ea typeface="+mn-ea"/>
              </a:defRPr>
            </a:lvl1pPr>
          </a:lstStyle>
          <a:p>
            <a:pPr>
              <a:defRPr/>
            </a:pPr>
            <a:fld id="{2DE0A8E0-F67D-4550-8137-14A7B4EA55D3}" type="datetimeFigureOut">
              <a:rPr lang="zh-CN" altLang="en-US"/>
            </a:fld>
            <a:endParaRPr lang="zh-CN" altLang="en-US"/>
          </a:p>
        </p:txBody>
      </p:sp>
      <p:sp>
        <p:nvSpPr>
          <p:cNvPr id="4" name="幻灯片图像占位符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0617" tIns="45309" rIns="90617" bIns="45309" rtlCol="0" anchor="ctr"/>
          <a:lstStyle/>
          <a:p>
            <a:pPr lvl="0"/>
            <a:endParaRPr lang="zh-CN" altLang="en-US" noProof="0"/>
          </a:p>
        </p:txBody>
      </p:sp>
      <p:sp>
        <p:nvSpPr>
          <p:cNvPr id="5" name="备注占位符 4"/>
          <p:cNvSpPr>
            <a:spLocks noGrp="1"/>
          </p:cNvSpPr>
          <p:nvPr>
            <p:ph type="body" sz="quarter" idx="3"/>
          </p:nvPr>
        </p:nvSpPr>
        <p:spPr>
          <a:xfrm>
            <a:off x="666909" y="4715907"/>
            <a:ext cx="5335270" cy="4467701"/>
          </a:xfrm>
          <a:prstGeom prst="rect">
            <a:avLst/>
          </a:prstGeom>
        </p:spPr>
        <p:txBody>
          <a:bodyPr vert="horz" lIns="90617" tIns="45309" rIns="90617" bIns="45309"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1" y="9430091"/>
            <a:ext cx="2889938" cy="496411"/>
          </a:xfrm>
          <a:prstGeom prst="rect">
            <a:avLst/>
          </a:prstGeom>
        </p:spPr>
        <p:txBody>
          <a:bodyPr vert="horz" lIns="90617" tIns="45309" rIns="90617" bIns="45309" rtlCol="0" anchor="b"/>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777607" y="9430091"/>
            <a:ext cx="2889938" cy="496411"/>
          </a:xfrm>
          <a:prstGeom prst="rect">
            <a:avLst/>
          </a:prstGeom>
        </p:spPr>
        <p:txBody>
          <a:bodyPr vert="horz" wrap="square" lIns="90617" tIns="45309" rIns="90617" bIns="45309" numCol="1" anchor="b" anchorCtr="0" compatLnSpc="1"/>
          <a:lstStyle>
            <a:lvl1pPr algn="r" eaLnBrk="1" hangingPunct="1">
              <a:defRPr sz="1200"/>
            </a:lvl1pPr>
          </a:lstStyle>
          <a:p>
            <a:pPr>
              <a:defRPr/>
            </a:pPr>
            <a:fld id="{A24D59FA-DF21-4931-BC34-ACD0D6CC39F1}" type="slidenum">
              <a:rPr lang="zh-CN" altLang="en-US"/>
            </a:fld>
            <a:endParaRPr lang="zh-CN"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幻灯片图像占位符 1"/>
          <p:cNvSpPr>
            <a:spLocks noGrp="1" noRot="1" noChangeAspect="1" noTextEdit="1"/>
          </p:cNvSpPr>
          <p:nvPr>
            <p:ph type="sldImg"/>
          </p:nvPr>
        </p:nvSpPr>
        <p:spPr bwMode="auto">
          <a:noFill/>
          <a:ln>
            <a:solidFill>
              <a:srgbClr val="000000"/>
            </a:solidFill>
            <a:miter lim="800000"/>
          </a:ln>
        </p:spPr>
      </p:sp>
      <p:sp>
        <p:nvSpPr>
          <p:cNvPr id="22531"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22532" name="灯片编号占位符 3"/>
          <p:cNvSpPr>
            <a:spLocks noGrp="1"/>
          </p:cNvSpPr>
          <p:nvPr>
            <p:ph type="sldNum" sz="quarter" idx="5"/>
          </p:nvPr>
        </p:nvSpPr>
        <p:spPr bwMode="auto">
          <a:noFill/>
          <a:ln>
            <a:miter lim="800000"/>
          </a:ln>
        </p:spPr>
        <p:txBody>
          <a:bodyPr/>
          <a:lstStyle/>
          <a:p>
            <a:fld id="{D1D820E8-132C-48AF-ACC1-D2AE9AABD202}" type="slidenum">
              <a:rPr lang="zh-CN" altLang="en-US" smtClean="0"/>
            </a:fld>
            <a:endParaRPr lang="zh-CN"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幻灯片图像占位符 1"/>
          <p:cNvSpPr>
            <a:spLocks noGrp="1" noRot="1" noChangeAspect="1" noTextEdit="1"/>
          </p:cNvSpPr>
          <p:nvPr>
            <p:ph type="sldImg"/>
          </p:nvPr>
        </p:nvSpPr>
        <p:spPr bwMode="auto">
          <a:noFill/>
          <a:ln>
            <a:solidFill>
              <a:srgbClr val="000000"/>
            </a:solidFill>
            <a:miter lim="800000"/>
          </a:ln>
        </p:spPr>
      </p:sp>
      <p:sp>
        <p:nvSpPr>
          <p:cNvPr id="36867"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6868" name="灯片编号占位符 3"/>
          <p:cNvSpPr>
            <a:spLocks noGrp="1"/>
          </p:cNvSpPr>
          <p:nvPr>
            <p:ph type="sldNum" sz="quarter" idx="5"/>
          </p:nvPr>
        </p:nvSpPr>
        <p:spPr bwMode="auto">
          <a:noFill/>
          <a:ln>
            <a:miter lim="800000"/>
          </a:ln>
        </p:spPr>
        <p:txBody>
          <a:bodyPr/>
          <a:lstStyle/>
          <a:p>
            <a:fld id="{9832D903-7669-4A2A-94F6-2E2D476ED278}" type="slidenum">
              <a:rPr lang="zh-CN" altLang="en-US" smtClean="0"/>
            </a:fld>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A24D59FA-DF21-4931-BC34-ACD0D6CC39F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defRPr/>
            </a:lvl1pPr>
          </a:lstStyle>
          <a:p>
            <a:pPr>
              <a:defRPr/>
            </a:pPr>
            <a:fld id="{2C12C2FD-BEA8-4FA4-BD89-29BA67229B50}" type="datetime1">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B3AEDCAC-AFBF-4E5D-908B-FF46535374B0}"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2E5CB35B-0F3C-4490-9E74-607510E005AE}" type="datetime1">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96BAF233-A157-44D7-9B8D-CE26BE14796F}"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D6840FDE-67B1-4014-833B-17CAEDD5DE9E}" type="datetime1">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73CE5CD7-9558-4615-81F6-00C5D528B415}"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61CEC22C-0B97-429D-8A56-D041F6C69BBB}" type="datetime1">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3678CA73-E6E5-4D08-AD17-44C5F64350E9}"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lvl1pPr>
              <a:defRPr/>
            </a:lvl1pPr>
          </a:lstStyle>
          <a:p>
            <a:pPr>
              <a:defRPr/>
            </a:pPr>
            <a:fld id="{FE6EA81B-D1D0-4750-A370-F225E47E2814}" type="datetime1">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19033323-DA08-44A6-A194-A832CA2176F9}"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D4BC5A42-1F8B-4BCE-AA41-7C3EE1633E61}" type="datetime1">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5185FFB1-1942-4581-800B-3C8C12CA3E58}"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A4A6844E-F7B2-4B85-BA8A-C92FFF4A9BAA}" type="datetime1">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7894EBFD-2B54-42F7-B4CA-062F111C3232}"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B33EA274-7243-49CB-AC3C-D70886E85CA2}" type="datetime1">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55A8FE65-3F53-4267-82DB-74E6DD1116E7}"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653ED27-FCA5-472A-87D5-286DFFEC3259}" type="datetime1">
              <a:rPr lang="zh-CN" altLang="en-US" smtClean="0"/>
            </a:fld>
            <a:endParaRPr lang="zh-CN" altLang="en-US"/>
          </a:p>
        </p:txBody>
      </p:sp>
      <p:sp>
        <p:nvSpPr>
          <p:cNvPr id="3" name="Footer Placeholder 4"/>
          <p:cNvSpPr>
            <a:spLocks noGrp="1"/>
          </p:cNvSpPr>
          <p:nvPr>
            <p:ph type="ftr" sz="quarter" idx="11"/>
          </p:nvPr>
        </p:nvSpPr>
        <p:spPr/>
        <p:txBody>
          <a:bodyPr/>
          <a:lstStyle>
            <a:lvl1pPr>
              <a:defRPr/>
            </a:lvl1pPr>
          </a:lstStyle>
          <a:p>
            <a:pPr>
              <a:defRPr/>
            </a:pPr>
            <a:endParaRPr lang="zh-CN" altLang="en-US"/>
          </a:p>
        </p:txBody>
      </p:sp>
      <p:sp>
        <p:nvSpPr>
          <p:cNvPr id="4" name="Slide Number Placeholder 5"/>
          <p:cNvSpPr>
            <a:spLocks noGrp="1"/>
          </p:cNvSpPr>
          <p:nvPr>
            <p:ph type="sldNum" sz="quarter" idx="12"/>
          </p:nvPr>
        </p:nvSpPr>
        <p:spPr/>
        <p:txBody>
          <a:bodyPr/>
          <a:lstStyle>
            <a:lvl1pPr>
              <a:defRPr/>
            </a:lvl1pPr>
          </a:lstStyle>
          <a:p>
            <a:pPr>
              <a:defRPr/>
            </a:pPr>
            <a:fld id="{E002E865-A861-4698-A412-D5C601C49402}"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83F2EBEC-56C1-46B9-85A1-4344F338AFB5}" type="datetime1">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11D188AA-FE8A-4A11-B205-71AAF6FF3BCB}"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3488B1AC-4057-4DB6-AF4B-F30E2F67FD97}" type="datetime1">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1313D936-D3B7-4BDB-8572-5BCFBE9316E2}"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Text Placeholder 2"/>
          <p:cNvSpPr>
            <a:spLocks noGrp="1" noChangeArrowheads="1"/>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944FDDB-8CCD-4A35-A6FD-28C3E48201D5}" type="datetime1">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defRPr>
            </a:lvl1pPr>
          </a:lstStyle>
          <a:p>
            <a:pPr>
              <a:defRPr/>
            </a:pPr>
            <a:fld id="{B8708737-4960-4AF3-9D40-01CFF523F518}"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6.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4.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图片 4" descr="19533051_162740939000_2.jpg"/>
          <p:cNvPicPr>
            <a:picLocks noChangeAspect="1"/>
          </p:cNvPicPr>
          <p:nvPr/>
        </p:nvPicPr>
        <p:blipFill>
          <a:blip r:embed="rId1"/>
          <a:srcRect b="50000"/>
          <a:stretch>
            <a:fillRect/>
          </a:stretch>
        </p:blipFill>
        <p:spPr bwMode="auto">
          <a:xfrm>
            <a:off x="0" y="3429000"/>
            <a:ext cx="12192000" cy="3429000"/>
          </a:xfrm>
          <a:prstGeom prst="rect">
            <a:avLst/>
          </a:prstGeom>
          <a:noFill/>
          <a:ln w="9525">
            <a:noFill/>
            <a:miter lim="800000"/>
            <a:headEnd/>
            <a:tailEnd/>
          </a:ln>
        </p:spPr>
      </p:pic>
      <p:pic>
        <p:nvPicPr>
          <p:cNvPr id="2051" name="图片 2" descr="BNA3.jpg"/>
          <p:cNvPicPr>
            <a:picLocks noChangeAspect="1"/>
          </p:cNvPicPr>
          <p:nvPr/>
        </p:nvPicPr>
        <p:blipFill>
          <a:blip r:embed="rId2"/>
          <a:srcRect/>
          <a:stretch>
            <a:fillRect/>
          </a:stretch>
        </p:blipFill>
        <p:spPr bwMode="auto">
          <a:xfrm>
            <a:off x="15875" y="157163"/>
            <a:ext cx="6850063" cy="712787"/>
          </a:xfrm>
          <a:prstGeom prst="rect">
            <a:avLst/>
          </a:prstGeom>
          <a:noFill/>
          <a:ln w="9525">
            <a:noFill/>
            <a:miter lim="800000"/>
            <a:headEnd/>
            <a:tailEnd/>
          </a:ln>
        </p:spPr>
      </p:pic>
      <p:sp>
        <p:nvSpPr>
          <p:cNvPr id="4" name="TextBox 3"/>
          <p:cNvSpPr txBox="1"/>
          <p:nvPr/>
        </p:nvSpPr>
        <p:spPr>
          <a:xfrm>
            <a:off x="1595406" y="2285992"/>
            <a:ext cx="9144000" cy="2123658"/>
          </a:xfrm>
          <a:prstGeom prst="rect">
            <a:avLst/>
          </a:prstGeom>
          <a:solidFill>
            <a:schemeClr val="bg1"/>
          </a:solidFill>
        </p:spPr>
        <p:txBody>
          <a:bodyPr wrap="square">
            <a:spAutoFit/>
          </a:bodyPr>
          <a:lstStyle/>
          <a:p>
            <a:pPr algn="ctr" eaLnBrk="1" fontAlgn="auto" hangingPunct="1">
              <a:spcBef>
                <a:spcPts val="0"/>
              </a:spcBef>
              <a:spcAft>
                <a:spcPts val="0"/>
              </a:spcAft>
              <a:defRPr/>
            </a:pPr>
            <a:r>
              <a:rPr lang="zh-CN" altLang="en-US" sz="6600" b="1" dirty="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rPr>
              <a:t>特殊转移支付</a:t>
            </a:r>
            <a:r>
              <a:rPr lang="zh-CN" altLang="en-US" sz="6600" b="1" dirty="0" smtClean="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rPr>
              <a:t>机制资金</a:t>
            </a:r>
            <a:endParaRPr lang="en-US" altLang="zh-CN" sz="6600" b="1" dirty="0" smtClean="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endParaRPr>
          </a:p>
          <a:p>
            <a:pPr algn="ctr" eaLnBrk="1" fontAlgn="auto" hangingPunct="1">
              <a:spcBef>
                <a:spcPts val="0"/>
              </a:spcBef>
              <a:spcAft>
                <a:spcPts val="0"/>
              </a:spcAft>
              <a:defRPr/>
            </a:pPr>
            <a:r>
              <a:rPr lang="zh-CN" altLang="en-US" sz="6600" b="1" dirty="0" smtClean="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rPr>
              <a:t>预算</a:t>
            </a:r>
            <a:r>
              <a:rPr lang="zh-CN" altLang="en-US" sz="6600" b="1" dirty="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rPr>
              <a:t>管理制度</a:t>
            </a:r>
            <a:endParaRPr lang="en-US" altLang="zh-CN" sz="6600" b="1" dirty="0">
              <a:solidFill>
                <a:schemeClr val="accent2">
                  <a:lumMod val="75000"/>
                </a:schemeClr>
              </a:solidFill>
              <a:effectLst>
                <a:outerShdw blurRad="38100" dist="38100" dir="2700000" algn="tl">
                  <a:srgbClr val="000000">
                    <a:alpha val="43137"/>
                  </a:srgbClr>
                </a:outerShdw>
              </a:effectLst>
              <a:latin typeface="华文细黑" panose="02010600040101010101" pitchFamily="2" charset="-122"/>
              <a:ea typeface="华文细黑" panose="02010600040101010101" pitchFamily="2" charset="-122"/>
            </a:endParaRPr>
          </a:p>
        </p:txBody>
      </p:sp>
      <p:sp>
        <p:nvSpPr>
          <p:cNvPr id="8" name="TextBox 7"/>
          <p:cNvSpPr txBox="1"/>
          <p:nvPr/>
        </p:nvSpPr>
        <p:spPr>
          <a:xfrm>
            <a:off x="1524000" y="4797425"/>
            <a:ext cx="9144000" cy="368300"/>
          </a:xfrm>
          <a:prstGeom prst="rect">
            <a:avLst/>
          </a:prstGeom>
          <a:noFill/>
        </p:spPr>
        <p:txBody>
          <a:bodyPr>
            <a:spAutoFit/>
          </a:bodyPr>
          <a:lstStyle/>
          <a:p>
            <a:pPr algn="ctr" eaLnBrk="1" fontAlgn="auto" hangingPunct="1">
              <a:spcBef>
                <a:spcPts val="0"/>
              </a:spcBef>
              <a:spcAft>
                <a:spcPts val="0"/>
              </a:spcAft>
              <a:defRPr/>
            </a:pPr>
            <a:r>
              <a:rPr lang="en-US" altLang="zh-CN" dirty="0" smtClean="0">
                <a:solidFill>
                  <a:schemeClr val="accent2">
                    <a:lumMod val="75000"/>
                  </a:schemeClr>
                </a:solidFill>
                <a:latin typeface="微软雅黑" panose="020B0503020204020204" pitchFamily="34" charset="-122"/>
                <a:ea typeface="微软雅黑" panose="020B0503020204020204" pitchFamily="34" charset="-122"/>
              </a:rPr>
              <a:t>2020</a:t>
            </a:r>
            <a:r>
              <a:rPr lang="zh-CN" altLang="en-US" dirty="0" smtClean="0">
                <a:solidFill>
                  <a:schemeClr val="accent2">
                    <a:lumMod val="75000"/>
                  </a:schemeClr>
                </a:solidFill>
                <a:latin typeface="微软雅黑" panose="020B0503020204020204" pitchFamily="34" charset="-122"/>
                <a:ea typeface="微软雅黑" panose="020B0503020204020204" pitchFamily="34" charset="-122"/>
              </a:rPr>
              <a:t>年</a:t>
            </a:r>
            <a:r>
              <a:rPr lang="en-US" altLang="zh-CN" dirty="0" smtClean="0">
                <a:solidFill>
                  <a:schemeClr val="accent2">
                    <a:lumMod val="75000"/>
                  </a:schemeClr>
                </a:solidFill>
                <a:latin typeface="微软雅黑" panose="020B0503020204020204" pitchFamily="34" charset="-122"/>
                <a:ea typeface="微软雅黑" panose="020B0503020204020204" pitchFamily="34" charset="-122"/>
              </a:rPr>
              <a:t>6</a:t>
            </a:r>
            <a:r>
              <a:rPr lang="zh-CN" altLang="en-US" dirty="0" smtClean="0">
                <a:solidFill>
                  <a:schemeClr val="accent2">
                    <a:lumMod val="75000"/>
                  </a:schemeClr>
                </a:solidFill>
                <a:latin typeface="微软雅黑" panose="020B0503020204020204" pitchFamily="34" charset="-122"/>
                <a:ea typeface="微软雅黑" panose="020B0503020204020204" pitchFamily="34" charset="-122"/>
              </a:rPr>
              <a:t>月</a:t>
            </a:r>
            <a:endParaRPr lang="zh-CN" altLang="en-US" dirty="0">
              <a:solidFill>
                <a:schemeClr val="accent2">
                  <a:lumMod val="75000"/>
                </a:schemeClr>
              </a:solidFill>
              <a:latin typeface="微软雅黑" panose="020B0503020204020204" pitchFamily="34" charset="-122"/>
              <a:ea typeface="微软雅黑" panose="020B0503020204020204" pitchFamily="34" charset="-122"/>
            </a:endParaRPr>
          </a:p>
        </p:txBody>
      </p:sp>
      <p:sp>
        <p:nvSpPr>
          <p:cNvPr id="6" name="灯片编号占位符 5"/>
          <p:cNvSpPr>
            <a:spLocks noGrp="1"/>
          </p:cNvSpPr>
          <p:nvPr>
            <p:ph type="sldNum" sz="quarter" idx="12"/>
          </p:nvPr>
        </p:nvSpPr>
        <p:spPr/>
        <p:txBody>
          <a:bodyPr/>
          <a:lstStyle/>
          <a:p>
            <a:pPr>
              <a:defRPr/>
            </a:pPr>
            <a:fld id="{55A8FE65-3F53-4267-82DB-74E6DD1116E7}"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5</a:t>
            </a:r>
            <a:r>
              <a:rPr lang="zh-CN" altLang="en-US" sz="3000" dirty="0" smtClean="0">
                <a:latin typeface="黑体" panose="02010609060101010101" pitchFamily="49" charset="-122"/>
                <a:ea typeface="黑体" panose="02010609060101010101" pitchFamily="49" charset="-122"/>
              </a:rPr>
              <a:t>、中央</a:t>
            </a:r>
            <a:r>
              <a:rPr lang="zh-CN" altLang="en-US" sz="3000" dirty="0" smtClean="0">
                <a:latin typeface="黑体" panose="02010609060101010101" pitchFamily="49" charset="-122"/>
                <a:ea typeface="黑体" panose="02010609060101010101" pitchFamily="49" charset="-122"/>
              </a:rPr>
              <a:t>直达资金预算指标单独下达、单独调拨、全程监测，确保数据真实、账目清晰、流向明确，资金直达</a:t>
            </a:r>
            <a:r>
              <a:rPr lang="zh-CN" altLang="en-US" sz="3000" dirty="0" smtClean="0">
                <a:latin typeface="黑体" panose="02010609060101010101" pitchFamily="49" charset="-122"/>
                <a:ea typeface="黑体" panose="02010609060101010101" pitchFamily="49" charset="-122"/>
              </a:rPr>
              <a:t>基层。中央</a:t>
            </a:r>
            <a:r>
              <a:rPr lang="zh-CN" altLang="en-US" sz="3000" dirty="0" smtClean="0">
                <a:latin typeface="黑体" panose="02010609060101010101" pitchFamily="49" charset="-122"/>
                <a:ea typeface="黑体" panose="02010609060101010101" pitchFamily="49" charset="-122"/>
              </a:rPr>
              <a:t>直达资金纳入直达资金监控系统跟踪监控。</a:t>
            </a:r>
            <a:endParaRPr lang="zh-CN" altLang="en-US" sz="30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a:xfrm>
            <a:off x="738150" y="1571612"/>
            <a:ext cx="10587038" cy="4929222"/>
          </a:xfrm>
        </p:spPr>
        <p:txBody>
          <a:bodyPr/>
          <a:lstStyle/>
          <a:p>
            <a:r>
              <a:rPr lang="en-US" altLang="zh-CN" sz="3000" dirty="0" smtClean="0">
                <a:latin typeface="黑体" panose="02010609060101010101" pitchFamily="49" charset="-122"/>
                <a:ea typeface="黑体" panose="02010609060101010101" pitchFamily="49" charset="-122"/>
              </a:rPr>
              <a:t>6</a:t>
            </a:r>
            <a:r>
              <a:rPr lang="zh-CN" altLang="en-US" sz="3000" dirty="0" smtClean="0">
                <a:latin typeface="黑体" panose="02010609060101010101" pitchFamily="49" charset="-122"/>
                <a:ea typeface="黑体" panose="02010609060101010101" pitchFamily="49" charset="-122"/>
              </a:rPr>
              <a:t>、财政部</a:t>
            </a:r>
            <a:r>
              <a:rPr lang="zh-CN" altLang="en-US" sz="3000" dirty="0" smtClean="0">
                <a:latin typeface="黑体" panose="02010609060101010101" pitchFamily="49" charset="-122"/>
                <a:ea typeface="黑体" panose="02010609060101010101" pitchFamily="49" charset="-122"/>
              </a:rPr>
              <a:t>在下达中央直达资金时按照</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a:t>
            </a:r>
            <a:r>
              <a:rPr lang="en-US" sz="3000" dirty="0" smtClean="0">
                <a:latin typeface="黑体" panose="02010609060101010101" pitchFamily="49" charset="-122"/>
                <a:ea typeface="黑体" panose="02010609060101010101" pitchFamily="49" charset="-122"/>
              </a:rPr>
              <a:t>01001</a:t>
            </a:r>
            <a:r>
              <a:rPr lang="zh-CN" altLang="en-US" sz="3000" dirty="0" smtClean="0">
                <a:latin typeface="黑体" panose="02010609060101010101" pitchFamily="49" charset="-122"/>
                <a:ea typeface="黑体" panose="02010609060101010101" pitchFamily="49" charset="-122"/>
              </a:rPr>
              <a:t>一般债券”</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a:t>
            </a:r>
            <a:r>
              <a:rPr lang="en-US" sz="3000" dirty="0" smtClean="0">
                <a:latin typeface="黑体" panose="02010609060101010101" pitchFamily="49" charset="-122"/>
                <a:ea typeface="黑体" panose="02010609060101010101" pitchFamily="49" charset="-122"/>
              </a:rPr>
              <a:t>01002</a:t>
            </a:r>
            <a:r>
              <a:rPr lang="zh-CN" altLang="en-US" sz="3000" dirty="0" smtClean="0">
                <a:latin typeface="黑体" panose="02010609060101010101" pitchFamily="49" charset="-122"/>
                <a:ea typeface="黑体" panose="02010609060101010101" pitchFamily="49" charset="-122"/>
              </a:rPr>
              <a:t>正常转移支付”</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a:t>
            </a:r>
            <a:r>
              <a:rPr lang="en-US" sz="3000" dirty="0" smtClean="0">
                <a:latin typeface="黑体" panose="02010609060101010101" pitchFamily="49" charset="-122"/>
                <a:ea typeface="黑体" panose="02010609060101010101" pitchFamily="49" charset="-122"/>
              </a:rPr>
              <a:t>01003</a:t>
            </a:r>
            <a:r>
              <a:rPr lang="zh-CN" altLang="en-US" sz="3000" dirty="0" smtClean="0">
                <a:latin typeface="黑体" panose="02010609060101010101" pitchFamily="49" charset="-122"/>
                <a:ea typeface="黑体" panose="02010609060101010101" pitchFamily="49" charset="-122"/>
              </a:rPr>
              <a:t>特殊转移支付”</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a:t>
            </a:r>
            <a:r>
              <a:rPr lang="en-US" sz="3000" dirty="0" smtClean="0">
                <a:latin typeface="黑体" panose="02010609060101010101" pitchFamily="49" charset="-122"/>
                <a:ea typeface="黑体" panose="02010609060101010101" pitchFamily="49" charset="-122"/>
              </a:rPr>
              <a:t>01004</a:t>
            </a:r>
            <a:r>
              <a:rPr lang="zh-CN" altLang="en-US" sz="3000" dirty="0" smtClean="0">
                <a:latin typeface="黑体" panose="02010609060101010101" pitchFamily="49" charset="-122"/>
                <a:ea typeface="黑体" panose="02010609060101010101" pitchFamily="49" charset="-122"/>
              </a:rPr>
              <a:t>抗疫特别国债”</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a:t>
            </a:r>
            <a:r>
              <a:rPr lang="en-US" sz="3000" dirty="0" smtClean="0">
                <a:latin typeface="黑体" panose="02010609060101010101" pitchFamily="49" charset="-122"/>
                <a:ea typeface="黑体" panose="02010609060101010101" pitchFamily="49" charset="-122"/>
              </a:rPr>
              <a:t>02001</a:t>
            </a:r>
            <a:r>
              <a:rPr lang="zh-CN" altLang="en-US" sz="3000" dirty="0" smtClean="0">
                <a:latin typeface="黑体" panose="02010609060101010101" pitchFamily="49" charset="-122"/>
                <a:ea typeface="黑体" panose="02010609060101010101" pitchFamily="49" charset="-122"/>
              </a:rPr>
              <a:t>参照直达资金”</a:t>
            </a:r>
            <a:endParaRPr lang="en-US" altLang="zh-CN" sz="3000" dirty="0" smtClean="0">
              <a:latin typeface="黑体" panose="02010609060101010101" pitchFamily="49" charset="-122"/>
              <a:ea typeface="黑体" panose="02010609060101010101" pitchFamily="49" charset="-122"/>
            </a:endParaRPr>
          </a:p>
          <a:p>
            <a:pPr>
              <a:buNone/>
            </a:pPr>
            <a:r>
              <a:rPr lang="zh-CN" altLang="en-US" sz="3000" dirty="0" smtClean="0">
                <a:latin typeface="黑体" panose="02010609060101010101" pitchFamily="49" charset="-122"/>
                <a:ea typeface="黑体" panose="02010609060101010101" pitchFamily="49" charset="-122"/>
              </a:rPr>
              <a:t> 对预算指标分别标识，并导入直达资金监控系统，下达省级财政部门。</a:t>
            </a:r>
            <a:endParaRPr lang="zh-CN" altLang="en-US" dirty="0" smtClean="0">
              <a:latin typeface="黑体" panose="02010609060101010101" pitchFamily="49" charset="-122"/>
              <a:ea typeface="黑体" panose="02010609060101010101" pitchFamily="49" charset="-122"/>
            </a:endParaRPr>
          </a:p>
          <a:p>
            <a:r>
              <a:rPr lang="zh-CN" altLang="en-US" sz="2200" dirty="0" smtClean="0">
                <a:latin typeface="黑体" panose="02010609060101010101" pitchFamily="49" charset="-122"/>
                <a:ea typeface="黑体" panose="02010609060101010101" pitchFamily="49" charset="-122"/>
              </a:rPr>
              <a:t>抗疫特别国债资金由中央政府性基金预算调入中央一般公共预算统筹安排使用的，也要保持“</a:t>
            </a:r>
            <a:r>
              <a:rPr lang="en-US" sz="2200" dirty="0" smtClean="0">
                <a:latin typeface="黑体" panose="02010609060101010101" pitchFamily="49" charset="-122"/>
                <a:ea typeface="黑体" panose="02010609060101010101" pitchFamily="49" charset="-122"/>
              </a:rPr>
              <a:t>01004</a:t>
            </a:r>
            <a:r>
              <a:rPr lang="zh-CN" altLang="en-US" sz="2200" dirty="0" smtClean="0">
                <a:latin typeface="黑体" panose="02010609060101010101" pitchFamily="49" charset="-122"/>
                <a:ea typeface="黑体" panose="02010609060101010101" pitchFamily="49" charset="-122"/>
              </a:rPr>
              <a:t>抗疫特别国债”标识不变。</a:t>
            </a:r>
            <a:endParaRPr lang="zh-CN" altLang="en-US" sz="22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7</a:t>
            </a:r>
            <a:r>
              <a:rPr lang="zh-CN" altLang="en-US" sz="3000" dirty="0" smtClean="0">
                <a:latin typeface="黑体" panose="02010609060101010101" pitchFamily="49" charset="-122"/>
                <a:ea typeface="黑体" panose="02010609060101010101" pitchFamily="49" charset="-122"/>
              </a:rPr>
              <a:t>、对于</a:t>
            </a:r>
            <a:r>
              <a:rPr lang="zh-CN" altLang="en-US" sz="3000" dirty="0" smtClean="0">
                <a:latin typeface="黑体" panose="02010609060101010101" pitchFamily="49" charset="-122"/>
                <a:ea typeface="黑体" panose="02010609060101010101" pitchFamily="49" charset="-122"/>
              </a:rPr>
              <a:t>此前已经下达但纳入中央直达资金范围的预算资金，各级财政部门应抓紧发文调整明确直达资金项目和金额，相应调整和修改指标系统中的金额和标识，并将数据导入直达资金监控系统。</a:t>
            </a:r>
            <a:endParaRPr lang="zh-CN" altLang="en-US" sz="30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8</a:t>
            </a:r>
            <a:r>
              <a:rPr lang="zh-CN" altLang="en-US" sz="3000" dirty="0" smtClean="0">
                <a:latin typeface="黑体" panose="02010609060101010101" pitchFamily="49" charset="-122"/>
                <a:ea typeface="黑体" panose="02010609060101010101" pitchFamily="49" charset="-122"/>
              </a:rPr>
              <a:t>、省级财政部</a:t>
            </a:r>
            <a:r>
              <a:rPr lang="zh-CN" altLang="en-US" sz="3000" dirty="0" smtClean="0">
                <a:latin typeface="黑体" panose="02010609060101010101" pitchFamily="49" charset="-122"/>
                <a:ea typeface="黑体" panose="02010609060101010101" pitchFamily="49" charset="-122"/>
              </a:rPr>
              <a:t>门在将中央直达资金细化到市县基层过程中，应单独下发预算指标文件，保持中央</a:t>
            </a:r>
            <a:r>
              <a:rPr lang="zh-CN" altLang="en-US" sz="3000" dirty="0" smtClean="0">
                <a:latin typeface="黑体" panose="02010609060101010101" pitchFamily="49" charset="-122"/>
                <a:ea typeface="黑体" panose="02010609060101010101" pitchFamily="49" charset="-122"/>
              </a:rPr>
              <a:t>财政的项目</a:t>
            </a:r>
            <a:r>
              <a:rPr lang="zh-CN" altLang="en-US" sz="3000" dirty="0" smtClean="0">
                <a:latin typeface="黑体" panose="02010609060101010101" pitchFamily="49" charset="-122"/>
                <a:ea typeface="黑体" panose="02010609060101010101" pitchFamily="49" charset="-122"/>
              </a:rPr>
              <a:t>名称</a:t>
            </a:r>
            <a:r>
              <a:rPr lang="zh-CN" altLang="en-US" sz="3000" dirty="0" smtClean="0">
                <a:latin typeface="黑体" panose="02010609060101010101" pitchFamily="49" charset="-122"/>
                <a:ea typeface="黑体" panose="02010609060101010101" pitchFamily="49" charset="-122"/>
              </a:rPr>
              <a:t>、直达资金标识</a:t>
            </a:r>
            <a:r>
              <a:rPr lang="zh-CN" altLang="en-US" sz="3000" dirty="0" smtClean="0">
                <a:latin typeface="黑体" panose="02010609060101010101" pitchFamily="49" charset="-122"/>
                <a:ea typeface="黑体" panose="02010609060101010101" pitchFamily="49" charset="-122"/>
              </a:rPr>
              <a:t>不变。同时，在指标管理系统中及时登录有关指标和标识，导入直达资金监控系统，确保数据真实、账目清晰、流向明确。</a:t>
            </a:r>
            <a:endParaRPr lang="zh-CN" altLang="en-US"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9</a:t>
            </a:r>
            <a:r>
              <a:rPr lang="zh-CN" altLang="en-US" sz="3000" dirty="0" smtClean="0">
                <a:latin typeface="黑体" panose="02010609060101010101" pitchFamily="49" charset="-122"/>
                <a:ea typeface="黑体" panose="02010609060101010101" pitchFamily="49" charset="-122"/>
              </a:rPr>
              <a:t>、省级及市县财政部</a:t>
            </a:r>
            <a:r>
              <a:rPr lang="zh-CN" altLang="en-US" sz="3000" dirty="0" smtClean="0">
                <a:latin typeface="黑体" panose="02010609060101010101" pitchFamily="49" charset="-122"/>
                <a:ea typeface="黑体" panose="02010609060101010101" pitchFamily="49" charset="-122"/>
              </a:rPr>
              <a:t>门在分解、细化中央直达资金时，尽量列入相关政府收支分类功能科目，减少列入其他支出科目的规模。</a:t>
            </a:r>
            <a:endParaRPr lang="zh-CN" altLang="en-US" sz="30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dirty="0" smtClean="0">
                <a:latin typeface="黑体" panose="02010609060101010101" pitchFamily="49" charset="-122"/>
                <a:ea typeface="黑体" panose="02010609060101010101" pitchFamily="49" charset="-122"/>
              </a:rPr>
              <a:t>10</a:t>
            </a:r>
            <a:r>
              <a:rPr lang="zh-CN" altLang="en-US" dirty="0" smtClean="0">
                <a:latin typeface="黑体" panose="02010609060101010101" pitchFamily="49" charset="-122"/>
                <a:ea typeface="黑体" panose="02010609060101010101" pitchFamily="49" charset="-122"/>
              </a:rPr>
              <a:t>、市县</a:t>
            </a:r>
            <a:r>
              <a:rPr lang="zh-CN" altLang="en-US" dirty="0" smtClean="0">
                <a:latin typeface="黑体" panose="02010609060101010101" pitchFamily="49" charset="-122"/>
                <a:ea typeface="黑体" panose="02010609060101010101" pitchFamily="49" charset="-122"/>
              </a:rPr>
              <a:t>财政部门负责将中央直达资金分解落实到单位和具体项目。对于资金来源既包含中央直达资金又包含其他资金的，应按资金明细来源在预算指标文件中分别列示、在指标系统中分别登录，并导入直达资金监控系统。</a:t>
            </a:r>
            <a:endParaRPr lang="en-US" altLang="zh-CN" dirty="0" smtClean="0">
              <a:latin typeface="黑体" panose="02010609060101010101" pitchFamily="49" charset="-122"/>
              <a:ea typeface="黑体" panose="02010609060101010101" pitchFamily="49" charset="-122"/>
            </a:endParaRPr>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11</a:t>
            </a:r>
            <a:r>
              <a:rPr lang="zh-CN" altLang="en-US" sz="3000" dirty="0" smtClean="0">
                <a:latin typeface="黑体" panose="02010609060101010101" pitchFamily="49" charset="-122"/>
                <a:ea typeface="黑体" panose="02010609060101010101" pitchFamily="49" charset="-122"/>
              </a:rPr>
              <a:t>、直达</a:t>
            </a:r>
            <a:r>
              <a:rPr lang="zh-CN" altLang="en-US" sz="3000" dirty="0" smtClean="0">
                <a:latin typeface="黑体" panose="02010609060101010101" pitchFamily="49" charset="-122"/>
                <a:ea typeface="黑体" panose="02010609060101010101" pitchFamily="49" charset="-122"/>
              </a:rPr>
              <a:t>市县要求：直达资金应主要用于县级财政，对于地级市市本级支出原则上通过其他资金安排。确有需要的，可酌情安排。</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12</a:t>
            </a:r>
            <a:r>
              <a:rPr lang="zh-CN" altLang="en-US" sz="3000" dirty="0" smtClean="0">
                <a:latin typeface="黑体" panose="02010609060101010101" pitchFamily="49" charset="-122"/>
                <a:ea typeface="黑体" panose="02010609060101010101" pitchFamily="49" charset="-122"/>
              </a:rPr>
              <a:t>、对于</a:t>
            </a:r>
            <a:r>
              <a:rPr lang="zh-CN" altLang="en-US" sz="3000" dirty="0" smtClean="0">
                <a:latin typeface="黑体" panose="02010609060101010101" pitchFamily="49" charset="-122"/>
                <a:ea typeface="黑体" panose="02010609060101010101" pitchFamily="49" charset="-122"/>
              </a:rPr>
              <a:t>养老保险已实行省级统筹的，可以按统筹级次下达，但要直达民生。</a:t>
            </a:r>
            <a:endParaRPr lang="zh-CN" altLang="en-US" sz="30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13</a:t>
            </a:r>
            <a:r>
              <a:rPr lang="zh-CN" altLang="en-US" sz="3000" dirty="0" smtClean="0">
                <a:latin typeface="黑体" panose="02010609060101010101" pitchFamily="49" charset="-122"/>
                <a:ea typeface="黑体" panose="02010609060101010101" pitchFamily="49" charset="-122"/>
              </a:rPr>
              <a:t>、按照</a:t>
            </a:r>
            <a:r>
              <a:rPr lang="zh-CN" altLang="en-US" sz="3000" dirty="0" smtClean="0">
                <a:latin typeface="黑体" panose="02010609060101010101" pitchFamily="49" charset="-122"/>
                <a:ea typeface="黑体" panose="02010609060101010101" pitchFamily="49" charset="-122"/>
              </a:rPr>
              <a:t>国务院领导同志指示精神，中央直达资金须于</a:t>
            </a:r>
            <a:r>
              <a:rPr lang="en-US" altLang="zh-CN" sz="3000" dirty="0" smtClean="0">
                <a:latin typeface="黑体" panose="02010609060101010101" pitchFamily="49" charset="-122"/>
                <a:ea typeface="黑体" panose="02010609060101010101" pitchFamily="49" charset="-122"/>
              </a:rPr>
              <a:t>6</a:t>
            </a:r>
            <a:r>
              <a:rPr lang="zh-CN" altLang="en-US" sz="3000" dirty="0" smtClean="0">
                <a:latin typeface="黑体" panose="02010609060101010101" pitchFamily="49" charset="-122"/>
                <a:ea typeface="黑体" panose="02010609060101010101" pitchFamily="49" charset="-122"/>
              </a:rPr>
              <a:t>月底前下达到市县。近期，我们已发文或明确了直达资金的规模。各地应于</a:t>
            </a:r>
            <a:r>
              <a:rPr lang="en-US" altLang="zh-CN" sz="3000" dirty="0" smtClean="0">
                <a:latin typeface="黑体" panose="02010609060101010101" pitchFamily="49" charset="-122"/>
                <a:ea typeface="黑体" panose="02010609060101010101" pitchFamily="49" charset="-122"/>
              </a:rPr>
              <a:t>6</a:t>
            </a:r>
            <a:r>
              <a:rPr lang="zh-CN" altLang="en-US" sz="3000" dirty="0" smtClean="0">
                <a:latin typeface="黑体" panose="02010609060101010101" pitchFamily="49" charset="-122"/>
                <a:ea typeface="黑体" panose="02010609060101010101" pitchFamily="49" charset="-122"/>
              </a:rPr>
              <a:t>月</a:t>
            </a:r>
            <a:r>
              <a:rPr lang="en-US" altLang="zh-CN" sz="3000" dirty="0" smtClean="0">
                <a:latin typeface="黑体" panose="02010609060101010101" pitchFamily="49" charset="-122"/>
                <a:ea typeface="黑体" panose="02010609060101010101" pitchFamily="49" charset="-122"/>
              </a:rPr>
              <a:t>28</a:t>
            </a:r>
            <a:r>
              <a:rPr lang="zh-CN" altLang="en-US" sz="3000" dirty="0" smtClean="0">
                <a:latin typeface="黑体" panose="02010609060101010101" pitchFamily="49" charset="-122"/>
                <a:ea typeface="黑体" panose="02010609060101010101" pitchFamily="49" charset="-122"/>
              </a:rPr>
              <a:t>日（端午节后上班第一天）将有关分解到市县的方案报送我部备案。</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14</a:t>
            </a:r>
            <a:r>
              <a:rPr lang="zh-CN" altLang="en-US" sz="3000" dirty="0" smtClean="0">
                <a:latin typeface="黑体" panose="02010609060101010101" pitchFamily="49" charset="-122"/>
                <a:ea typeface="黑体" panose="02010609060101010101" pitchFamily="49" charset="-122"/>
              </a:rPr>
              <a:t>、对于</a:t>
            </a:r>
            <a:r>
              <a:rPr lang="zh-CN" altLang="en-US" sz="3000" dirty="0" smtClean="0">
                <a:latin typeface="黑体" panose="02010609060101010101" pitchFamily="49" charset="-122"/>
                <a:ea typeface="黑体" panose="02010609060101010101" pitchFamily="49" charset="-122"/>
              </a:rPr>
              <a:t>工作进展缓慢影响进度的，我们将向国务院报告。</a:t>
            </a:r>
            <a:endParaRPr lang="en-US" altLang="zh-CN" sz="3000" dirty="0" smtClean="0">
              <a:latin typeface="黑体" panose="02010609060101010101" pitchFamily="49" charset="-122"/>
              <a:ea typeface="黑体" panose="02010609060101010101" pitchFamily="49" charset="-122"/>
            </a:endParaRPr>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pPr>
              <a:buNone/>
            </a:pPr>
            <a:r>
              <a:rPr lang="en-US" altLang="zh-CN" dirty="0" smtClean="0">
                <a:latin typeface="黑体" panose="02010609060101010101" pitchFamily="49" charset="-122"/>
                <a:ea typeface="黑体" panose="02010609060101010101" pitchFamily="49" charset="-122"/>
              </a:rPr>
              <a:t>15</a:t>
            </a:r>
            <a:r>
              <a:rPr lang="zh-CN" altLang="en-US" dirty="0" smtClean="0">
                <a:latin typeface="黑体" panose="02010609060101010101" pitchFamily="49" charset="-122"/>
                <a:ea typeface="黑体" panose="02010609060101010101" pitchFamily="49" charset="-122"/>
              </a:rPr>
              <a:t>、修订</a:t>
            </a:r>
            <a:r>
              <a:rPr lang="en-US" altLang="zh-CN" dirty="0" smtClean="0">
                <a:latin typeface="黑体" panose="02010609060101010101" pitchFamily="49" charset="-122"/>
                <a:ea typeface="黑体" panose="02010609060101010101" pitchFamily="49" charset="-122"/>
              </a:rPr>
              <a:t>2020</a:t>
            </a:r>
            <a:r>
              <a:rPr lang="zh-CN" altLang="en-US" dirty="0" smtClean="0">
                <a:latin typeface="黑体" panose="02010609060101010101" pitchFamily="49" charset="-122"/>
                <a:ea typeface="黑体" panose="02010609060101010101" pitchFamily="49" charset="-122"/>
              </a:rPr>
              <a:t>年政府收支分类科目</a:t>
            </a:r>
            <a:r>
              <a:rPr lang="zh-CN" altLang="en-US" dirty="0" smtClean="0">
                <a:latin typeface="黑体" panose="02010609060101010101" pitchFamily="49" charset="-122"/>
                <a:ea typeface="黑体" panose="02010609060101010101" pitchFamily="49" charset="-122"/>
              </a:rPr>
              <a:t>：</a:t>
            </a:r>
            <a:endParaRPr lang="en-US" altLang="zh-CN" dirty="0" smtClean="0">
              <a:latin typeface="黑体" panose="02010609060101010101" pitchFamily="49" charset="-122"/>
              <a:ea typeface="黑体" panose="02010609060101010101" pitchFamily="49" charset="-122"/>
            </a:endParaRPr>
          </a:p>
          <a:p>
            <a:pPr>
              <a:buNone/>
            </a:pPr>
            <a:r>
              <a:rPr lang="zh-CN" altLang="en-US" dirty="0" smtClean="0">
                <a:latin typeface="黑体" panose="02010609060101010101" pitchFamily="49" charset="-122"/>
                <a:ea typeface="黑体" panose="02010609060101010101" pitchFamily="49" charset="-122"/>
              </a:rPr>
              <a:t>一般公共预算：</a:t>
            </a:r>
            <a:endParaRPr lang="en-US" altLang="zh-CN"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增设</a:t>
            </a:r>
            <a:r>
              <a:rPr lang="en-US" altLang="zh-CN" dirty="0" smtClean="0">
                <a:latin typeface="黑体" panose="02010609060101010101" pitchFamily="49" charset="-122"/>
                <a:ea typeface="黑体" panose="02010609060101010101" pitchFamily="49" charset="-122"/>
              </a:rPr>
              <a:t>215 08 06</a:t>
            </a:r>
            <a:r>
              <a:rPr lang="zh-CN" altLang="en-US" dirty="0" smtClean="0">
                <a:latin typeface="黑体" panose="02010609060101010101" pitchFamily="49" charset="-122"/>
                <a:ea typeface="黑体" panose="02010609060101010101" pitchFamily="49" charset="-122"/>
              </a:rPr>
              <a:t>减免房租补贴，反映对在新冠肺炎疫情防控期间为承租中小微企业和个体工商户减免房租的房东给予的补贴。</a:t>
            </a:r>
            <a:endParaRPr lang="en-US" altLang="zh-CN"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增设</a:t>
            </a:r>
            <a:r>
              <a:rPr lang="en-US" altLang="zh-CN" dirty="0" smtClean="0">
                <a:latin typeface="黑体" panose="02010609060101010101" pitchFamily="49" charset="-122"/>
                <a:ea typeface="黑体" panose="02010609060101010101" pitchFamily="49" charset="-122"/>
              </a:rPr>
              <a:t>217 99 02</a:t>
            </a:r>
            <a:r>
              <a:rPr lang="zh-CN" altLang="en-US" dirty="0" smtClean="0">
                <a:latin typeface="黑体" panose="02010609060101010101" pitchFamily="49" charset="-122"/>
                <a:ea typeface="黑体" panose="02010609060101010101" pitchFamily="49" charset="-122"/>
              </a:rPr>
              <a:t>重点企业贷款贴息，反映为在新冠肺炎疫情防控期间卫生防疫、医药产品、医用器材等疫情防控重点保障企业以及疫情防控工作突出的其他企业有关贷款提供的贴息资金。</a:t>
            </a:r>
            <a:endParaRPr lang="en-US" altLang="zh-CN"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增设</a:t>
            </a:r>
            <a:r>
              <a:rPr lang="en-US" altLang="zh-CN" dirty="0" smtClean="0">
                <a:latin typeface="黑体" panose="02010609060101010101" pitchFamily="49" charset="-122"/>
                <a:ea typeface="黑体" panose="02010609060101010101" pitchFamily="49" charset="-122"/>
              </a:rPr>
              <a:t>222 05 11</a:t>
            </a:r>
            <a:r>
              <a:rPr lang="zh-CN" altLang="en-US" dirty="0" smtClean="0">
                <a:latin typeface="黑体" panose="02010609060101010101" pitchFamily="49" charset="-122"/>
                <a:ea typeface="黑体" panose="02010609060101010101" pitchFamily="49" charset="-122"/>
              </a:rPr>
              <a:t>应急物资储备，反映用于救灾物资、防汛抗旱物资等应急物资储备的支出。</a:t>
            </a:r>
            <a:endParaRPr lang="zh-CN" altLang="en-US"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6" name="内容占位符 5"/>
          <p:cNvSpPr>
            <a:spLocks noGrp="1"/>
          </p:cNvSpPr>
          <p:nvPr>
            <p:ph idx="1"/>
          </p:nvPr>
        </p:nvSpPr>
        <p:spPr>
          <a:xfrm>
            <a:off x="838200" y="1571612"/>
            <a:ext cx="5257800" cy="4605351"/>
          </a:xfrm>
        </p:spPr>
        <p:txBody>
          <a:bodyPr/>
          <a:lstStyle/>
          <a:p>
            <a:pPr>
              <a:buNone/>
            </a:pPr>
            <a:r>
              <a:rPr lang="en-US" altLang="zh-CN" sz="2000" dirty="0" smtClean="0">
                <a:latin typeface="黑体" panose="02010609060101010101" pitchFamily="49" charset="-122"/>
                <a:ea typeface="黑体" panose="02010609060101010101" pitchFamily="49" charset="-122"/>
              </a:rPr>
              <a:t>234</a:t>
            </a:r>
            <a:r>
              <a:rPr lang="zh-CN" altLang="en-US" sz="2000" dirty="0" smtClean="0">
                <a:latin typeface="黑体" panose="02010609060101010101" pitchFamily="49" charset="-122"/>
                <a:ea typeface="黑体" panose="02010609060101010101" pitchFamily="49" charset="-122"/>
              </a:rPr>
              <a:t> </a:t>
            </a:r>
            <a:r>
              <a:rPr lang="zh-CN" altLang="en-US" sz="2000" dirty="0" smtClean="0">
                <a:latin typeface="黑体" panose="02010609060101010101" pitchFamily="49" charset="-122"/>
                <a:ea typeface="黑体" panose="02010609060101010101" pitchFamily="49" charset="-122"/>
              </a:rPr>
              <a:t>抗疫特别国债安排的</a:t>
            </a:r>
            <a:r>
              <a:rPr lang="zh-CN" altLang="en-US" sz="2000" dirty="0" smtClean="0">
                <a:latin typeface="黑体" panose="02010609060101010101" pitchFamily="49" charset="-122"/>
                <a:ea typeface="黑体" panose="02010609060101010101" pitchFamily="49" charset="-122"/>
              </a:rPr>
              <a:t>支出</a:t>
            </a:r>
            <a:r>
              <a:rPr lang="en-US" altLang="zh-CN" sz="2000" dirty="0" smtClean="0">
                <a:latin typeface="黑体" panose="02010609060101010101" pitchFamily="49" charset="-122"/>
                <a:ea typeface="黑体" panose="02010609060101010101" pitchFamily="49" charset="-122"/>
              </a:rPr>
              <a:t>-</a:t>
            </a:r>
            <a:r>
              <a:rPr lang="zh-CN" altLang="en-US" sz="2000" dirty="0" smtClean="0">
                <a:latin typeface="黑体" panose="02010609060101010101" pitchFamily="49" charset="-122"/>
                <a:ea typeface="黑体" panose="02010609060101010101" pitchFamily="49" charset="-122"/>
              </a:rPr>
              <a:t>政府性基金 </a:t>
            </a:r>
            <a:endParaRPr lang="en-US" altLang="zh-CN" sz="20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基础设施建设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公共卫生体系建设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重大疫情防控救治体系建设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03</a:t>
            </a:r>
            <a:r>
              <a:rPr lang="zh-CN" altLang="en-US" sz="1600" dirty="0" smtClean="0">
                <a:latin typeface="黑体" panose="02010609060101010101" pitchFamily="49" charset="-122"/>
                <a:ea typeface="黑体" panose="02010609060101010101" pitchFamily="49" charset="-122"/>
              </a:rPr>
              <a:t> 粮食安全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04</a:t>
            </a:r>
            <a:r>
              <a:rPr lang="zh-CN" altLang="en-US" sz="1600" dirty="0" smtClean="0">
                <a:latin typeface="黑体" panose="02010609060101010101" pitchFamily="49" charset="-122"/>
                <a:ea typeface="黑体" panose="02010609060101010101" pitchFamily="49" charset="-122"/>
              </a:rPr>
              <a:t> 能源安全</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05</a:t>
            </a:r>
            <a:r>
              <a:rPr lang="zh-CN" altLang="en-US" sz="1600" dirty="0" smtClean="0">
                <a:latin typeface="黑体" panose="02010609060101010101" pitchFamily="49" charset="-122"/>
                <a:ea typeface="黑体" panose="02010609060101010101" pitchFamily="49" charset="-122"/>
              </a:rPr>
              <a:t> 应急物资保障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06</a:t>
            </a:r>
            <a:r>
              <a:rPr lang="zh-CN" altLang="en-US" sz="1600" dirty="0" smtClean="0">
                <a:latin typeface="黑体" panose="02010609060101010101" pitchFamily="49" charset="-122"/>
                <a:ea typeface="黑体" panose="02010609060101010101" pitchFamily="49" charset="-122"/>
              </a:rPr>
              <a:t> 产业链改造升级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07</a:t>
            </a:r>
            <a:r>
              <a:rPr lang="zh-CN" altLang="en-US" sz="1600" dirty="0" smtClean="0">
                <a:latin typeface="黑体" panose="02010609060101010101" pitchFamily="49" charset="-122"/>
                <a:ea typeface="黑体" panose="02010609060101010101" pitchFamily="49" charset="-122"/>
              </a:rPr>
              <a:t> 城镇老旧小区改造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08</a:t>
            </a:r>
            <a:r>
              <a:rPr lang="zh-CN" altLang="en-US" sz="1600" dirty="0" smtClean="0">
                <a:latin typeface="黑体" panose="02010609060101010101" pitchFamily="49" charset="-122"/>
                <a:ea typeface="黑体" panose="02010609060101010101" pitchFamily="49" charset="-122"/>
              </a:rPr>
              <a:t> 生态环境治理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09</a:t>
            </a:r>
            <a:r>
              <a:rPr lang="zh-CN" altLang="en-US" sz="1600" dirty="0" smtClean="0">
                <a:latin typeface="黑体" panose="02010609060101010101" pitchFamily="49" charset="-122"/>
                <a:ea typeface="黑体" panose="02010609060101010101" pitchFamily="49" charset="-122"/>
              </a:rPr>
              <a:t> 交通基础设施建设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10</a:t>
            </a:r>
            <a:r>
              <a:rPr lang="zh-CN" altLang="en-US" sz="1600" dirty="0" smtClean="0">
                <a:latin typeface="黑体" panose="02010609060101010101" pitchFamily="49" charset="-122"/>
                <a:ea typeface="黑体" panose="02010609060101010101" pitchFamily="49" charset="-122"/>
              </a:rPr>
              <a:t> 市政设施建设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11</a:t>
            </a:r>
            <a:r>
              <a:rPr lang="zh-CN" altLang="en-US" sz="1600" dirty="0" smtClean="0">
                <a:latin typeface="黑体" panose="02010609060101010101" pitchFamily="49" charset="-122"/>
                <a:ea typeface="黑体" panose="02010609060101010101" pitchFamily="49" charset="-122"/>
              </a:rPr>
              <a:t> 重大区域规划基础设施建设 </a:t>
            </a:r>
            <a:endParaRPr lang="en-US" altLang="zh-CN" sz="1600" dirty="0" smtClean="0">
              <a:latin typeface="黑体" panose="02010609060101010101" pitchFamily="49" charset="-122"/>
              <a:ea typeface="黑体" panose="02010609060101010101" pitchFamily="49" charset="-122"/>
            </a:endParaRPr>
          </a:p>
          <a:p>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99</a:t>
            </a:r>
            <a:r>
              <a:rPr lang="zh-CN" altLang="en-US" sz="1600" dirty="0" smtClean="0">
                <a:latin typeface="黑体" panose="02010609060101010101" pitchFamily="49" charset="-122"/>
                <a:ea typeface="黑体" panose="02010609060101010101" pitchFamily="49" charset="-122"/>
              </a:rPr>
              <a:t> 其他基础设施建设 </a:t>
            </a:r>
            <a:endParaRPr lang="en-US" altLang="zh-CN" sz="1600" dirty="0" smtClean="0">
              <a:latin typeface="黑体" panose="02010609060101010101" pitchFamily="49" charset="-122"/>
              <a:ea typeface="黑体" panose="02010609060101010101" pitchFamily="49" charset="-122"/>
            </a:endParaRPr>
          </a:p>
          <a:p>
            <a:endParaRPr lang="zh-CN" altLang="en-US" sz="1400" dirty="0"/>
          </a:p>
        </p:txBody>
      </p:sp>
      <p:sp>
        <p:nvSpPr>
          <p:cNvPr id="14" name="TextBox 13"/>
          <p:cNvSpPr txBox="1"/>
          <p:nvPr/>
        </p:nvSpPr>
        <p:spPr>
          <a:xfrm>
            <a:off x="6310314" y="1857364"/>
            <a:ext cx="4714908" cy="3754874"/>
          </a:xfrm>
          <a:prstGeom prst="rect">
            <a:avLst/>
          </a:prstGeom>
          <a:noFill/>
        </p:spPr>
        <p:txBody>
          <a:bodyPr wrap="square" rtlCol="0">
            <a:spAutoFit/>
          </a:bodyPr>
          <a:lstStyle/>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抗疫相关支出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01</a:t>
            </a:r>
            <a:r>
              <a:rPr lang="zh-CN" altLang="en-US" sz="1600" dirty="0" smtClean="0">
                <a:latin typeface="黑体" panose="02010609060101010101" pitchFamily="49" charset="-122"/>
                <a:ea typeface="黑体" panose="02010609060101010101" pitchFamily="49" charset="-122"/>
              </a:rPr>
              <a:t> 减免房租补贴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重点企业贷款贴息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03</a:t>
            </a:r>
            <a:r>
              <a:rPr lang="zh-CN" altLang="en-US" sz="1600" dirty="0" smtClean="0">
                <a:latin typeface="黑体" panose="02010609060101010101" pitchFamily="49" charset="-122"/>
                <a:ea typeface="黑体" panose="02010609060101010101" pitchFamily="49" charset="-122"/>
              </a:rPr>
              <a:t> 创业担保贷款贴息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04</a:t>
            </a:r>
            <a:r>
              <a:rPr lang="zh-CN" altLang="en-US" sz="1600" dirty="0" smtClean="0">
                <a:latin typeface="黑体" panose="02010609060101010101" pitchFamily="49" charset="-122"/>
                <a:ea typeface="黑体" panose="02010609060101010101" pitchFamily="49" charset="-122"/>
              </a:rPr>
              <a:t> 援企稳岗补贴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05</a:t>
            </a:r>
            <a:r>
              <a:rPr lang="zh-CN" altLang="en-US" sz="1600" dirty="0" smtClean="0">
                <a:latin typeface="黑体" panose="02010609060101010101" pitchFamily="49" charset="-122"/>
                <a:ea typeface="黑体" panose="02010609060101010101" pitchFamily="49" charset="-122"/>
              </a:rPr>
              <a:t> 困难群众基本生活补助 </a:t>
            </a:r>
            <a:endParaRPr lang="en-US" altLang="zh-CN" sz="1600" dirty="0" smtClean="0">
              <a:latin typeface="黑体" panose="02010609060101010101" pitchFamily="49" charset="-122"/>
              <a:ea typeface="黑体" panose="02010609060101010101" pitchFamily="49" charset="-122"/>
            </a:endParaRPr>
          </a:p>
          <a:p>
            <a:pPr>
              <a:lnSpc>
                <a:spcPct val="200000"/>
              </a:lnSpc>
            </a:pPr>
            <a:r>
              <a:rPr lang="en-US" altLang="zh-CN" sz="1600" dirty="0" smtClean="0">
                <a:latin typeface="黑体" panose="02010609060101010101" pitchFamily="49" charset="-122"/>
                <a:ea typeface="黑体" panose="02010609060101010101" pitchFamily="49" charset="-122"/>
              </a:rPr>
              <a:t>234</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02</a:t>
            </a:r>
            <a:r>
              <a:rPr lang="zh-CN" altLang="en-US" sz="1600" dirty="0" smtClean="0">
                <a:latin typeface="黑体" panose="02010609060101010101" pitchFamily="49" charset="-122"/>
                <a:ea typeface="黑体" panose="02010609060101010101" pitchFamily="49" charset="-122"/>
              </a:rPr>
              <a:t> </a:t>
            </a:r>
            <a:r>
              <a:rPr lang="en-US" altLang="zh-CN" sz="1600" dirty="0" smtClean="0">
                <a:latin typeface="黑体" panose="02010609060101010101" pitchFamily="49" charset="-122"/>
                <a:ea typeface="黑体" panose="02010609060101010101" pitchFamily="49" charset="-122"/>
              </a:rPr>
              <a:t>99</a:t>
            </a:r>
            <a:r>
              <a:rPr lang="zh-CN" altLang="en-US" sz="1600" dirty="0" smtClean="0">
                <a:latin typeface="黑体" panose="02010609060101010101" pitchFamily="49" charset="-122"/>
                <a:ea typeface="黑体" panose="02010609060101010101" pitchFamily="49" charset="-122"/>
              </a:rPr>
              <a:t> 其他抗疫相关支出</a:t>
            </a:r>
            <a:endParaRPr lang="zh-CN" altLang="en-US" sz="1600" dirty="0" smtClean="0">
              <a:latin typeface="黑体" panose="02010609060101010101" pitchFamily="49" charset="-122"/>
              <a:ea typeface="黑体" panose="02010609060101010101" pitchFamily="49" charset="-122"/>
            </a:endParaRPr>
          </a:p>
          <a:p>
            <a:endParaRPr lang="zh-CN" altLang="en-US" sz="1400" dirty="0"/>
          </a:p>
        </p:txBody>
      </p:sp>
      <p:sp>
        <p:nvSpPr>
          <p:cNvPr id="5" name="灯片编号占位符 4"/>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16</a:t>
            </a:r>
            <a:r>
              <a:rPr lang="zh-CN" altLang="en-US" sz="3000" dirty="0" smtClean="0">
                <a:latin typeface="黑体" panose="02010609060101010101" pitchFamily="49" charset="-122"/>
                <a:ea typeface="黑体" panose="02010609060101010101" pitchFamily="49" charset="-122"/>
              </a:rPr>
              <a:t>、市县</a:t>
            </a:r>
            <a:r>
              <a:rPr lang="zh-CN" altLang="en-US" sz="3000" dirty="0" smtClean="0">
                <a:latin typeface="黑体" panose="02010609060101010101" pitchFamily="49" charset="-122"/>
                <a:ea typeface="黑体" panose="02010609060101010101" pitchFamily="49" charset="-122"/>
              </a:rPr>
              <a:t>财政部门应于每月末将本地区中央直达资金分配、拨付及使用情况报告省级财政部门。</a:t>
            </a:r>
            <a:endParaRPr lang="zh-CN" altLang="en-US"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17</a:t>
            </a:r>
            <a:r>
              <a:rPr lang="zh-CN" altLang="en-US" sz="3000" dirty="0" smtClean="0">
                <a:latin typeface="黑体" panose="02010609060101010101" pitchFamily="49" charset="-122"/>
                <a:ea typeface="黑体" panose="02010609060101010101" pitchFamily="49" charset="-122"/>
              </a:rPr>
              <a:t>、省级财政部</a:t>
            </a:r>
            <a:r>
              <a:rPr lang="zh-CN" altLang="en-US" sz="3000" dirty="0" smtClean="0">
                <a:latin typeface="黑体" panose="02010609060101010101" pitchFamily="49" charset="-122"/>
                <a:ea typeface="黑体" panose="02010609060101010101" pitchFamily="49" charset="-122"/>
              </a:rPr>
              <a:t>门应于每月末将本地区中央直达资金分配、拨付及使用情况报告财政部。</a:t>
            </a:r>
            <a:endParaRPr lang="zh-CN" altLang="en-US" sz="3000" dirty="0" smtClean="0">
              <a:latin typeface="黑体" panose="02010609060101010101" pitchFamily="49" charset="-122"/>
              <a:ea typeface="黑体" panose="02010609060101010101" pitchFamily="49" charset="-122"/>
            </a:endParaRPr>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2" descr="BNA3.jpg"/>
          <p:cNvPicPr>
            <a:picLocks noChangeAspect="1"/>
          </p:cNvPicPr>
          <p:nvPr/>
        </p:nvPicPr>
        <p:blipFill>
          <a:blip r:embed="rId1"/>
          <a:srcRect/>
          <a:stretch>
            <a:fillRect/>
          </a:stretch>
        </p:blipFill>
        <p:spPr bwMode="auto">
          <a:xfrm>
            <a:off x="12700" y="188913"/>
            <a:ext cx="6227763" cy="649287"/>
          </a:xfrm>
          <a:prstGeom prst="rect">
            <a:avLst/>
          </a:prstGeom>
          <a:noFill/>
          <a:ln w="9525">
            <a:noFill/>
            <a:miter lim="800000"/>
            <a:headEnd/>
            <a:tailEnd/>
          </a:ln>
        </p:spPr>
      </p:pic>
      <p:sp>
        <p:nvSpPr>
          <p:cNvPr id="17" name="标题 11"/>
          <p:cNvSpPr>
            <a:spLocks noGrp="1"/>
          </p:cNvSpPr>
          <p:nvPr>
            <p:ph type="title"/>
          </p:nvPr>
        </p:nvSpPr>
        <p:spPr>
          <a:xfrm>
            <a:off x="4368800" y="836613"/>
            <a:ext cx="2087563" cy="549275"/>
          </a:xfrm>
        </p:spPr>
        <p:txBody>
          <a:bodyPr rtlCol="0">
            <a:noAutofit/>
          </a:bodyPr>
          <a:lstStyle/>
          <a:p>
            <a:pPr eaLnBrk="1" fontAlgn="auto" hangingPunct="1">
              <a:spcAft>
                <a:spcPts val="0"/>
              </a:spcAft>
              <a:defRPr/>
            </a:pPr>
            <a:r>
              <a:rPr lang="zh-CN" altLang="en-US" sz="3600" b="1" dirty="0">
                <a:solidFill>
                  <a:schemeClr val="accent2">
                    <a:lumMod val="75000"/>
                  </a:schemeClr>
                </a:solidFill>
                <a:latin typeface="黑体" panose="02010609060101010101" pitchFamily="49" charset="-122"/>
                <a:ea typeface="黑体" panose="02010609060101010101" pitchFamily="49" charset="-122"/>
              </a:rPr>
              <a:t>主要内容</a:t>
            </a:r>
            <a:endParaRPr lang="zh-CN" altLang="en-US" sz="3600" b="1" dirty="0">
              <a:solidFill>
                <a:schemeClr val="accent2">
                  <a:lumMod val="75000"/>
                </a:schemeClr>
              </a:solidFill>
              <a:latin typeface="黑体" panose="02010609060101010101" pitchFamily="49" charset="-122"/>
              <a:ea typeface="黑体" panose="02010609060101010101" pitchFamily="49" charset="-122"/>
            </a:endParaRPr>
          </a:p>
        </p:txBody>
      </p:sp>
      <p:cxnSp>
        <p:nvCxnSpPr>
          <p:cNvPr id="7" name="直接连接符 6"/>
          <p:cNvCxnSpPr/>
          <p:nvPr/>
        </p:nvCxnSpPr>
        <p:spPr>
          <a:xfrm>
            <a:off x="0" y="1484313"/>
            <a:ext cx="12168188" cy="0"/>
          </a:xfrm>
          <a:prstGeom prst="line">
            <a:avLst/>
          </a:prstGeom>
        </p:spPr>
        <p:style>
          <a:lnRef idx="2">
            <a:schemeClr val="accent2"/>
          </a:lnRef>
          <a:fillRef idx="0">
            <a:schemeClr val="accent2"/>
          </a:fillRef>
          <a:effectRef idx="1">
            <a:schemeClr val="accent2"/>
          </a:effectRef>
          <a:fontRef idx="minor">
            <a:schemeClr val="tx1"/>
          </a:fontRef>
        </p:style>
      </p:cxnSp>
      <p:grpSp>
        <p:nvGrpSpPr>
          <p:cNvPr id="2" name="组合 1"/>
          <p:cNvGrpSpPr/>
          <p:nvPr/>
        </p:nvGrpSpPr>
        <p:grpSpPr bwMode="auto">
          <a:xfrm>
            <a:off x="3575050" y="2357430"/>
            <a:ext cx="720725" cy="646112"/>
            <a:chOff x="3548069" y="956388"/>
            <a:chExt cx="720000" cy="922047"/>
          </a:xfrm>
        </p:grpSpPr>
        <p:pic>
          <p:nvPicPr>
            <p:cNvPr id="19475" name="图片 13"/>
            <p:cNvPicPr>
              <a:picLocks noChangeAspect="1"/>
            </p:cNvPicPr>
            <p:nvPr/>
          </p:nvPicPr>
          <p:blipFill>
            <a:blip r:embed="rId2"/>
            <a:srcRect/>
            <a:stretch>
              <a:fillRect/>
            </a:stretch>
          </p:blipFill>
          <p:spPr bwMode="auto">
            <a:xfrm>
              <a:off x="3548069" y="1089089"/>
              <a:ext cx="720000" cy="720000"/>
            </a:xfrm>
            <a:prstGeom prst="rect">
              <a:avLst/>
            </a:prstGeom>
            <a:noFill/>
            <a:ln w="9525">
              <a:noFill/>
              <a:miter lim="800000"/>
              <a:headEnd/>
              <a:tailEnd/>
            </a:ln>
          </p:spPr>
        </p:pic>
        <p:sp>
          <p:nvSpPr>
            <p:cNvPr id="19476" name="TextBox 14"/>
            <p:cNvSpPr txBox="1">
              <a:spLocks noChangeArrowheads="1"/>
            </p:cNvSpPr>
            <p:nvPr/>
          </p:nvSpPr>
          <p:spPr bwMode="auto">
            <a:xfrm>
              <a:off x="3680282" y="956388"/>
              <a:ext cx="441112" cy="922047"/>
            </a:xfrm>
            <a:prstGeom prst="rect">
              <a:avLst/>
            </a:prstGeom>
            <a:noFill/>
            <a:ln w="9525">
              <a:noFill/>
              <a:miter lim="800000"/>
            </a:ln>
          </p:spPr>
          <p:txBody>
            <a:bodyPr wrap="none">
              <a:spAutoFit/>
            </a:bodyPr>
            <a:lstStyle/>
            <a:p>
              <a:pPr eaLnBrk="1" hangingPunct="1"/>
              <a:r>
                <a:rPr lang="en-US" altLang="zh-CN" sz="3600" b="1" i="1" dirty="0">
                  <a:solidFill>
                    <a:srgbClr val="00B0F0"/>
                  </a:solidFill>
                  <a:latin typeface="Arial" panose="020B0604020202020204" pitchFamily="34" charset="0"/>
                  <a:ea typeface="微软雅黑" panose="020B0503020204020204" pitchFamily="34" charset="-122"/>
                  <a:cs typeface="Arial" panose="020B0604020202020204" pitchFamily="34" charset="0"/>
                </a:rPr>
                <a:t>1</a:t>
              </a:r>
              <a:endParaRPr lang="zh-CN" altLang="en-US" sz="3600" b="1" i="1" dirty="0">
                <a:solidFill>
                  <a:srgbClr val="00B0F0"/>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 name="组合 26"/>
          <p:cNvGrpSpPr/>
          <p:nvPr/>
        </p:nvGrpSpPr>
        <p:grpSpPr bwMode="auto">
          <a:xfrm>
            <a:off x="3575050" y="3216267"/>
            <a:ext cx="720725" cy="646113"/>
            <a:chOff x="4562438" y="2271921"/>
            <a:chExt cx="720000" cy="923794"/>
          </a:xfrm>
        </p:grpSpPr>
        <p:pic>
          <p:nvPicPr>
            <p:cNvPr id="19473" name="图片 15"/>
            <p:cNvPicPr>
              <a:picLocks noChangeAspect="1"/>
            </p:cNvPicPr>
            <p:nvPr/>
          </p:nvPicPr>
          <p:blipFill>
            <a:blip r:embed="rId2"/>
            <a:srcRect/>
            <a:stretch>
              <a:fillRect/>
            </a:stretch>
          </p:blipFill>
          <p:spPr bwMode="auto">
            <a:xfrm>
              <a:off x="4562438" y="2352878"/>
              <a:ext cx="720000" cy="720000"/>
            </a:xfrm>
            <a:prstGeom prst="rect">
              <a:avLst/>
            </a:prstGeom>
            <a:noFill/>
            <a:ln w="9525">
              <a:noFill/>
              <a:miter lim="800000"/>
              <a:headEnd/>
              <a:tailEnd/>
            </a:ln>
          </p:spPr>
        </p:pic>
        <p:sp>
          <p:nvSpPr>
            <p:cNvPr id="19474" name="TextBox 16"/>
            <p:cNvSpPr txBox="1">
              <a:spLocks noChangeArrowheads="1"/>
            </p:cNvSpPr>
            <p:nvPr/>
          </p:nvSpPr>
          <p:spPr bwMode="auto">
            <a:xfrm>
              <a:off x="4694651" y="2271921"/>
              <a:ext cx="440702" cy="92379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2</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 name="组合 27"/>
          <p:cNvGrpSpPr/>
          <p:nvPr/>
        </p:nvGrpSpPr>
        <p:grpSpPr bwMode="auto">
          <a:xfrm>
            <a:off x="3575050" y="4098917"/>
            <a:ext cx="720725" cy="646113"/>
            <a:chOff x="4569141" y="3568090"/>
            <a:chExt cx="720000" cy="925428"/>
          </a:xfrm>
        </p:grpSpPr>
        <p:pic>
          <p:nvPicPr>
            <p:cNvPr id="19471" name="图片 17"/>
            <p:cNvPicPr>
              <a:picLocks noChangeAspect="1"/>
            </p:cNvPicPr>
            <p:nvPr/>
          </p:nvPicPr>
          <p:blipFill>
            <a:blip r:embed="rId2"/>
            <a:srcRect/>
            <a:stretch>
              <a:fillRect/>
            </a:stretch>
          </p:blipFill>
          <p:spPr bwMode="auto">
            <a:xfrm>
              <a:off x="4569141" y="3627733"/>
              <a:ext cx="720000" cy="720000"/>
            </a:xfrm>
            <a:prstGeom prst="rect">
              <a:avLst/>
            </a:prstGeom>
            <a:noFill/>
            <a:ln w="9525">
              <a:noFill/>
              <a:miter lim="800000"/>
              <a:headEnd/>
              <a:tailEnd/>
            </a:ln>
          </p:spPr>
        </p:pic>
        <p:sp>
          <p:nvSpPr>
            <p:cNvPr id="19472" name="TextBox 18"/>
            <p:cNvSpPr txBox="1">
              <a:spLocks noChangeArrowheads="1"/>
            </p:cNvSpPr>
            <p:nvPr/>
          </p:nvSpPr>
          <p:spPr bwMode="auto">
            <a:xfrm>
              <a:off x="4701354" y="3568090"/>
              <a:ext cx="440702" cy="925428"/>
            </a:xfrm>
            <a:prstGeom prst="rect">
              <a:avLst/>
            </a:prstGeom>
            <a:noFill/>
            <a:ln w="9525">
              <a:noFill/>
              <a:miter lim="800000"/>
            </a:ln>
          </p:spPr>
          <p:txBody>
            <a:bodyPr wrap="none">
              <a:spAutoFit/>
            </a:bodyPr>
            <a:lstStyle/>
            <a:p>
              <a:pPr eaLnBrk="1" hangingPunct="1"/>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3</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9465" name="TextBox 34"/>
          <p:cNvSpPr txBox="1">
            <a:spLocks noChangeArrowheads="1"/>
          </p:cNvSpPr>
          <p:nvPr/>
        </p:nvSpPr>
        <p:spPr bwMode="auto">
          <a:xfrm>
            <a:off x="4708525" y="2497130"/>
            <a:ext cx="3979863" cy="461962"/>
          </a:xfrm>
          <a:prstGeom prst="rect">
            <a:avLst/>
          </a:prstGeom>
          <a:noFill/>
          <a:ln w="9525">
            <a:noFill/>
            <a:miter lim="800000"/>
          </a:ln>
        </p:spPr>
        <p:txBody>
          <a:bodyPr>
            <a:spAutoFit/>
          </a:bodyPr>
          <a:lstStyle/>
          <a:p>
            <a:pPr eaLnBrk="1" hangingPunct="1"/>
            <a:r>
              <a:rPr lang="zh-CN" altLang="en-US" sz="2400" dirty="0" smtClean="0">
                <a:solidFill>
                  <a:srgbClr val="00B0F0"/>
                </a:solidFill>
                <a:latin typeface="微软雅黑" panose="020B0503020204020204" pitchFamily="34" charset="-122"/>
                <a:ea typeface="微软雅黑" panose="020B0503020204020204" pitchFamily="34" charset="-122"/>
              </a:rPr>
              <a:t>相关制度</a:t>
            </a:r>
            <a:endParaRPr lang="zh-CN" altLang="en-US" sz="2400" dirty="0">
              <a:solidFill>
                <a:srgbClr val="00B0F0"/>
              </a:solidFill>
              <a:latin typeface="微软雅黑" panose="020B0503020204020204" pitchFamily="34" charset="-122"/>
              <a:ea typeface="微软雅黑" panose="020B0503020204020204" pitchFamily="34" charset="-122"/>
            </a:endParaRPr>
          </a:p>
        </p:txBody>
      </p:sp>
      <p:sp>
        <p:nvSpPr>
          <p:cNvPr id="19466" name="TextBox 35"/>
          <p:cNvSpPr txBox="1">
            <a:spLocks noChangeArrowheads="1"/>
          </p:cNvSpPr>
          <p:nvPr/>
        </p:nvSpPr>
        <p:spPr bwMode="auto">
          <a:xfrm>
            <a:off x="4708525" y="3333742"/>
            <a:ext cx="3979863" cy="461963"/>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400" dirty="0" smtClean="0">
                <a:solidFill>
                  <a:srgbClr val="595959"/>
                </a:solidFill>
                <a:latin typeface="微软雅黑" panose="020B0503020204020204" pitchFamily="34" charset="-122"/>
                <a:ea typeface="微软雅黑" panose="020B0503020204020204" pitchFamily="34" charset="-122"/>
              </a:rPr>
              <a:t>资金范围</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19467" name="TextBox 36"/>
          <p:cNvSpPr txBox="1">
            <a:spLocks noChangeArrowheads="1"/>
          </p:cNvSpPr>
          <p:nvPr/>
        </p:nvSpPr>
        <p:spPr bwMode="auto">
          <a:xfrm>
            <a:off x="4708525" y="4198930"/>
            <a:ext cx="3979863" cy="461962"/>
          </a:xfrm>
          <a:prstGeom prst="rect">
            <a:avLst/>
          </a:prstGeom>
          <a:noFill/>
          <a:ln w="9525">
            <a:noFill/>
            <a:miter lim="800000"/>
          </a:ln>
        </p:spPr>
        <p:txBody>
          <a:bodyPr>
            <a:spAutoFit/>
          </a:bodyPr>
          <a:lstStyle/>
          <a:p>
            <a:pPr eaLnBrk="1" hangingPunct="1"/>
            <a:r>
              <a:rPr lang="zh-CN" altLang="en-US" sz="2400" dirty="0" smtClean="0">
                <a:solidFill>
                  <a:srgbClr val="595959"/>
                </a:solidFill>
                <a:latin typeface="微软雅黑" panose="020B0503020204020204" pitchFamily="34" charset="-122"/>
                <a:ea typeface="微软雅黑" panose="020B0503020204020204" pitchFamily="34" charset="-122"/>
              </a:rPr>
              <a:t>预算管理要求</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18" name="灯片编号占位符 17"/>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09588" y="357166"/>
            <a:ext cx="10515600" cy="1325563"/>
          </a:xfrm>
          <a:effectLst>
            <a:outerShdw blurRad="50800" dist="38100" dir="2700000" algn="tl" rotWithShape="0">
              <a:prstClr val="black">
                <a:alpha val="40000"/>
              </a:prstClr>
            </a:outerShdw>
          </a:effectLst>
        </p:spPr>
        <p:txBody>
          <a:bodyPr/>
          <a:lstStyle/>
          <a:p>
            <a:r>
              <a:rPr lang="zh-CN" altLang="en-US" dirty="0" smtClean="0"/>
              <a:t>直达资金下达示意图</a:t>
            </a:r>
            <a:endParaRPr lang="zh-CN" altLang="en-US" dirty="0"/>
          </a:p>
        </p:txBody>
      </p:sp>
      <p:sp>
        <p:nvSpPr>
          <p:cNvPr id="4" name="TextBox 3"/>
          <p:cNvSpPr txBox="1"/>
          <p:nvPr/>
        </p:nvSpPr>
        <p:spPr>
          <a:xfrm>
            <a:off x="1452530" y="1857364"/>
            <a:ext cx="1210588" cy="400110"/>
          </a:xfrm>
          <a:prstGeom prst="rect">
            <a:avLst/>
          </a:prstGeom>
          <a:noFill/>
        </p:spPr>
        <p:txBody>
          <a:bodyPr wrap="none" rtlCol="0">
            <a:spAutoFit/>
          </a:bodyPr>
          <a:lstStyle/>
          <a:p>
            <a:r>
              <a:rPr lang="zh-CN" altLang="en-US" sz="2000" dirty="0" smtClean="0"/>
              <a:t>中央财政</a:t>
            </a:r>
            <a:endParaRPr lang="zh-CN" altLang="en-US" sz="2000" dirty="0"/>
          </a:p>
        </p:txBody>
      </p:sp>
      <p:sp>
        <p:nvSpPr>
          <p:cNvPr id="5" name="TextBox 4"/>
          <p:cNvSpPr txBox="1"/>
          <p:nvPr/>
        </p:nvSpPr>
        <p:spPr>
          <a:xfrm>
            <a:off x="4810116" y="1857364"/>
            <a:ext cx="1210588" cy="400110"/>
          </a:xfrm>
          <a:prstGeom prst="rect">
            <a:avLst/>
          </a:prstGeom>
          <a:noFill/>
        </p:spPr>
        <p:txBody>
          <a:bodyPr wrap="none" rtlCol="0">
            <a:spAutoFit/>
          </a:bodyPr>
          <a:lstStyle/>
          <a:p>
            <a:r>
              <a:rPr lang="zh-CN" altLang="en-US" sz="2000" dirty="0" smtClean="0"/>
              <a:t>省级财政</a:t>
            </a:r>
            <a:endParaRPr lang="zh-CN" altLang="en-US" sz="2000" dirty="0"/>
          </a:p>
        </p:txBody>
      </p:sp>
      <p:sp>
        <p:nvSpPr>
          <p:cNvPr id="7" name="矩形 6"/>
          <p:cNvSpPr/>
          <p:nvPr/>
        </p:nvSpPr>
        <p:spPr>
          <a:xfrm>
            <a:off x="3667108" y="3000372"/>
            <a:ext cx="1800000" cy="21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dirty="0" smtClean="0"/>
              <a:t>项目</a:t>
            </a:r>
            <a:r>
              <a:rPr lang="en-US" altLang="zh-CN" dirty="0" smtClean="0"/>
              <a:t>1</a:t>
            </a:r>
            <a:r>
              <a:rPr lang="zh-CN" altLang="en-US" dirty="0" smtClean="0"/>
              <a:t>（</a:t>
            </a:r>
            <a:r>
              <a:rPr lang="en-US" altLang="zh-CN" dirty="0" smtClean="0"/>
              <a:t>01003</a:t>
            </a:r>
            <a:r>
              <a:rPr lang="zh-CN" altLang="en-US" dirty="0" smtClean="0"/>
              <a:t>特殊转移支付）</a:t>
            </a:r>
            <a:endParaRPr lang="en-US" altLang="zh-CN" dirty="0" smtClean="0"/>
          </a:p>
          <a:p>
            <a:pPr algn="ctr"/>
            <a:r>
              <a:rPr lang="zh-CN" altLang="en-US" dirty="0" smtClean="0"/>
              <a:t>项目</a:t>
            </a:r>
            <a:r>
              <a:rPr lang="en-US" altLang="zh-CN" dirty="0" smtClean="0"/>
              <a:t>2</a:t>
            </a:r>
            <a:r>
              <a:rPr lang="zh-CN" altLang="en-US" dirty="0" smtClean="0"/>
              <a:t>（</a:t>
            </a:r>
            <a:r>
              <a:rPr lang="en-US" altLang="zh-CN" dirty="0" smtClean="0"/>
              <a:t>01004</a:t>
            </a:r>
            <a:r>
              <a:rPr lang="zh-CN" altLang="en-US" dirty="0" smtClean="0"/>
              <a:t>抗疫特别国债）</a:t>
            </a:r>
            <a:endParaRPr lang="en-US" altLang="zh-CN" dirty="0" smtClean="0"/>
          </a:p>
        </p:txBody>
      </p:sp>
      <p:sp>
        <p:nvSpPr>
          <p:cNvPr id="16" name="TextBox 15"/>
          <p:cNvSpPr txBox="1"/>
          <p:nvPr/>
        </p:nvSpPr>
        <p:spPr>
          <a:xfrm>
            <a:off x="9024958" y="1857364"/>
            <a:ext cx="1210588" cy="400110"/>
          </a:xfrm>
          <a:prstGeom prst="rect">
            <a:avLst/>
          </a:prstGeom>
          <a:noFill/>
        </p:spPr>
        <p:txBody>
          <a:bodyPr wrap="none" rtlCol="0">
            <a:spAutoFit/>
          </a:bodyPr>
          <a:lstStyle/>
          <a:p>
            <a:r>
              <a:rPr lang="zh-CN" altLang="en-US" sz="2000" dirty="0" smtClean="0"/>
              <a:t>市县财政</a:t>
            </a:r>
            <a:endParaRPr lang="zh-CN" altLang="en-US" sz="2000" dirty="0"/>
          </a:p>
        </p:txBody>
      </p:sp>
      <p:cxnSp>
        <p:nvCxnSpPr>
          <p:cNvPr id="17" name="直接箭头连接符 16"/>
          <p:cNvCxnSpPr/>
          <p:nvPr/>
        </p:nvCxnSpPr>
        <p:spPr>
          <a:xfrm>
            <a:off x="2881290" y="3571876"/>
            <a:ext cx="78581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直接箭头连接符 24"/>
          <p:cNvCxnSpPr/>
          <p:nvPr/>
        </p:nvCxnSpPr>
        <p:spPr>
          <a:xfrm>
            <a:off x="2881290" y="4500570"/>
            <a:ext cx="78581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6024562" y="2500306"/>
            <a:ext cx="697627" cy="400110"/>
          </a:xfrm>
          <a:prstGeom prst="rect">
            <a:avLst/>
          </a:prstGeom>
          <a:noFill/>
        </p:spPr>
        <p:txBody>
          <a:bodyPr wrap="none" rtlCol="0">
            <a:spAutoFit/>
          </a:bodyPr>
          <a:lstStyle/>
          <a:p>
            <a:r>
              <a:rPr lang="zh-CN" altLang="en-US" sz="2000" dirty="0" smtClean="0"/>
              <a:t>支出</a:t>
            </a:r>
            <a:endParaRPr lang="zh-CN" altLang="en-US" sz="2000" dirty="0"/>
          </a:p>
        </p:txBody>
      </p:sp>
      <p:sp>
        <p:nvSpPr>
          <p:cNvPr id="14" name="TextBox 13"/>
          <p:cNvSpPr txBox="1"/>
          <p:nvPr/>
        </p:nvSpPr>
        <p:spPr>
          <a:xfrm>
            <a:off x="4238612" y="2500306"/>
            <a:ext cx="697627" cy="400110"/>
          </a:xfrm>
          <a:prstGeom prst="rect">
            <a:avLst/>
          </a:prstGeom>
          <a:noFill/>
        </p:spPr>
        <p:txBody>
          <a:bodyPr wrap="none" rtlCol="0">
            <a:spAutoFit/>
          </a:bodyPr>
          <a:lstStyle/>
          <a:p>
            <a:r>
              <a:rPr lang="zh-CN" altLang="en-US" sz="2000" dirty="0" smtClean="0"/>
              <a:t>收入</a:t>
            </a:r>
            <a:endParaRPr lang="zh-CN" altLang="en-US" sz="2000" dirty="0"/>
          </a:p>
        </p:txBody>
      </p:sp>
      <p:sp>
        <p:nvSpPr>
          <p:cNvPr id="15" name="矩形 14"/>
          <p:cNvSpPr/>
          <p:nvPr/>
        </p:nvSpPr>
        <p:spPr>
          <a:xfrm>
            <a:off x="5595934" y="3000372"/>
            <a:ext cx="1800000" cy="21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dirty="0" smtClean="0"/>
              <a:t>项目</a:t>
            </a:r>
            <a:r>
              <a:rPr lang="en-US" altLang="zh-CN" dirty="0" smtClean="0"/>
              <a:t>1</a:t>
            </a:r>
            <a:r>
              <a:rPr lang="zh-CN" altLang="en-US" dirty="0" smtClean="0"/>
              <a:t>（</a:t>
            </a:r>
            <a:r>
              <a:rPr lang="en-US" altLang="zh-CN" dirty="0" smtClean="0"/>
              <a:t>01003</a:t>
            </a:r>
            <a:r>
              <a:rPr lang="zh-CN" altLang="en-US" dirty="0" smtClean="0"/>
              <a:t>特殊转移支付）</a:t>
            </a:r>
            <a:endParaRPr lang="en-US" altLang="zh-CN" dirty="0" smtClean="0"/>
          </a:p>
          <a:p>
            <a:pPr algn="ctr"/>
            <a:r>
              <a:rPr lang="zh-CN" altLang="en-US" dirty="0" smtClean="0"/>
              <a:t>项目</a:t>
            </a:r>
            <a:r>
              <a:rPr lang="en-US" altLang="zh-CN" dirty="0" smtClean="0"/>
              <a:t>2</a:t>
            </a:r>
            <a:r>
              <a:rPr lang="zh-CN" altLang="en-US" dirty="0" smtClean="0"/>
              <a:t>（</a:t>
            </a:r>
            <a:r>
              <a:rPr lang="en-US" altLang="zh-CN" dirty="0" smtClean="0"/>
              <a:t>01004</a:t>
            </a:r>
            <a:r>
              <a:rPr lang="zh-CN" altLang="en-US" dirty="0" smtClean="0"/>
              <a:t>抗疫特别国债）</a:t>
            </a:r>
            <a:endParaRPr lang="en-US" altLang="zh-CN" dirty="0" smtClean="0"/>
          </a:p>
        </p:txBody>
      </p:sp>
      <p:sp>
        <p:nvSpPr>
          <p:cNvPr id="22" name="灯片编号占位符 21"/>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
        <p:nvSpPr>
          <p:cNvPr id="23" name="矩形 22"/>
          <p:cNvSpPr/>
          <p:nvPr/>
        </p:nvSpPr>
        <p:spPr>
          <a:xfrm>
            <a:off x="1095340" y="3000372"/>
            <a:ext cx="1800000" cy="21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dirty="0" smtClean="0"/>
              <a:t>项目</a:t>
            </a:r>
            <a:r>
              <a:rPr lang="en-US" altLang="zh-CN" dirty="0" smtClean="0"/>
              <a:t>1</a:t>
            </a:r>
            <a:r>
              <a:rPr lang="zh-CN" altLang="en-US" dirty="0" smtClean="0"/>
              <a:t>（</a:t>
            </a:r>
            <a:r>
              <a:rPr lang="en-US" altLang="zh-CN" dirty="0" smtClean="0"/>
              <a:t>01003</a:t>
            </a:r>
            <a:r>
              <a:rPr lang="zh-CN" altLang="en-US" dirty="0" smtClean="0"/>
              <a:t>特殊转移支付）</a:t>
            </a:r>
            <a:endParaRPr lang="en-US" altLang="zh-CN" dirty="0" smtClean="0"/>
          </a:p>
          <a:p>
            <a:pPr algn="ctr"/>
            <a:r>
              <a:rPr lang="zh-CN" altLang="en-US" dirty="0" smtClean="0"/>
              <a:t>项目</a:t>
            </a:r>
            <a:r>
              <a:rPr lang="en-US" altLang="zh-CN" dirty="0" smtClean="0"/>
              <a:t>2</a:t>
            </a:r>
            <a:r>
              <a:rPr lang="zh-CN" altLang="en-US" dirty="0" smtClean="0"/>
              <a:t>（</a:t>
            </a:r>
            <a:r>
              <a:rPr lang="en-US" altLang="zh-CN" dirty="0" smtClean="0"/>
              <a:t>01004</a:t>
            </a:r>
            <a:r>
              <a:rPr lang="zh-CN" altLang="en-US" dirty="0" smtClean="0"/>
              <a:t>抗疫特别国债）</a:t>
            </a:r>
            <a:endParaRPr lang="en-US" altLang="zh-CN" dirty="0" smtClean="0"/>
          </a:p>
        </p:txBody>
      </p:sp>
      <p:sp>
        <p:nvSpPr>
          <p:cNvPr id="26" name="矩形 25"/>
          <p:cNvSpPr/>
          <p:nvPr/>
        </p:nvSpPr>
        <p:spPr>
          <a:xfrm>
            <a:off x="7810512" y="2983512"/>
            <a:ext cx="1800000" cy="21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zh-CN" altLang="en-US" dirty="0" smtClean="0"/>
              <a:t>项目</a:t>
            </a:r>
            <a:r>
              <a:rPr lang="en-US" altLang="zh-CN" dirty="0" smtClean="0"/>
              <a:t>1</a:t>
            </a:r>
            <a:r>
              <a:rPr lang="zh-CN" altLang="en-US" dirty="0" smtClean="0"/>
              <a:t>（</a:t>
            </a:r>
            <a:r>
              <a:rPr lang="en-US" altLang="zh-CN" dirty="0" smtClean="0"/>
              <a:t>01003</a:t>
            </a:r>
            <a:r>
              <a:rPr lang="zh-CN" altLang="en-US" dirty="0" smtClean="0"/>
              <a:t>特殊转移支付）</a:t>
            </a:r>
            <a:endParaRPr lang="en-US" altLang="zh-CN" dirty="0" smtClean="0"/>
          </a:p>
          <a:p>
            <a:pPr algn="ctr"/>
            <a:r>
              <a:rPr lang="zh-CN" altLang="en-US" dirty="0" smtClean="0"/>
              <a:t>项目</a:t>
            </a:r>
            <a:r>
              <a:rPr lang="en-US" altLang="zh-CN" dirty="0" smtClean="0"/>
              <a:t>2</a:t>
            </a:r>
            <a:r>
              <a:rPr lang="zh-CN" altLang="en-US" dirty="0" smtClean="0"/>
              <a:t>（</a:t>
            </a:r>
            <a:r>
              <a:rPr lang="en-US" altLang="zh-CN" dirty="0" smtClean="0"/>
              <a:t>01004</a:t>
            </a:r>
            <a:r>
              <a:rPr lang="zh-CN" altLang="en-US" dirty="0" smtClean="0"/>
              <a:t>抗疫特别国债）</a:t>
            </a:r>
            <a:endParaRPr lang="en-US" altLang="zh-CN" dirty="0" smtClean="0"/>
          </a:p>
        </p:txBody>
      </p:sp>
      <p:sp>
        <p:nvSpPr>
          <p:cNvPr id="27" name="TextBox 26"/>
          <p:cNvSpPr txBox="1"/>
          <p:nvPr/>
        </p:nvSpPr>
        <p:spPr>
          <a:xfrm>
            <a:off x="10167966" y="2483446"/>
            <a:ext cx="697627" cy="400110"/>
          </a:xfrm>
          <a:prstGeom prst="rect">
            <a:avLst/>
          </a:prstGeom>
          <a:noFill/>
        </p:spPr>
        <p:txBody>
          <a:bodyPr wrap="none" rtlCol="0">
            <a:spAutoFit/>
          </a:bodyPr>
          <a:lstStyle/>
          <a:p>
            <a:r>
              <a:rPr lang="zh-CN" altLang="en-US" sz="2000" dirty="0" smtClean="0"/>
              <a:t>支出</a:t>
            </a:r>
            <a:endParaRPr lang="zh-CN" altLang="en-US" sz="2000" dirty="0"/>
          </a:p>
        </p:txBody>
      </p:sp>
      <p:sp>
        <p:nvSpPr>
          <p:cNvPr id="29" name="TextBox 28"/>
          <p:cNvSpPr txBox="1"/>
          <p:nvPr/>
        </p:nvSpPr>
        <p:spPr>
          <a:xfrm>
            <a:off x="8382016" y="2483446"/>
            <a:ext cx="697627" cy="400110"/>
          </a:xfrm>
          <a:prstGeom prst="rect">
            <a:avLst/>
          </a:prstGeom>
          <a:noFill/>
        </p:spPr>
        <p:txBody>
          <a:bodyPr wrap="none" rtlCol="0">
            <a:spAutoFit/>
          </a:bodyPr>
          <a:lstStyle/>
          <a:p>
            <a:r>
              <a:rPr lang="zh-CN" altLang="en-US" sz="2000" dirty="0" smtClean="0"/>
              <a:t>收入</a:t>
            </a:r>
            <a:endParaRPr lang="zh-CN" altLang="en-US" sz="2000" dirty="0"/>
          </a:p>
        </p:txBody>
      </p:sp>
      <p:sp>
        <p:nvSpPr>
          <p:cNvPr id="30" name="矩形 29"/>
          <p:cNvSpPr/>
          <p:nvPr/>
        </p:nvSpPr>
        <p:spPr>
          <a:xfrm>
            <a:off x="9739338" y="2983512"/>
            <a:ext cx="1800000" cy="21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zh-CN" sz="1600" dirty="0" smtClean="0"/>
              <a:t>A</a:t>
            </a:r>
            <a:r>
              <a:rPr lang="zh-CN" altLang="en-US" sz="1600" dirty="0" smtClean="0"/>
              <a:t>项目（</a:t>
            </a:r>
            <a:r>
              <a:rPr lang="en-US" altLang="zh-CN" sz="1600" dirty="0" smtClean="0"/>
              <a:t>01003</a:t>
            </a:r>
            <a:r>
              <a:rPr lang="zh-CN" altLang="en-US" sz="1600" dirty="0" smtClean="0"/>
              <a:t>，项目</a:t>
            </a:r>
            <a:r>
              <a:rPr lang="en-US" altLang="zh-CN" sz="1600" dirty="0" smtClean="0"/>
              <a:t>1</a:t>
            </a:r>
            <a:r>
              <a:rPr lang="zh-CN" altLang="en-US" sz="1600" dirty="0" smtClean="0"/>
              <a:t>）</a:t>
            </a:r>
            <a:endParaRPr lang="en-US" altLang="zh-CN" sz="1600" dirty="0" smtClean="0"/>
          </a:p>
          <a:p>
            <a:pPr algn="ctr"/>
            <a:r>
              <a:rPr lang="en-US" altLang="zh-CN" sz="1600" dirty="0" smtClean="0"/>
              <a:t>B</a:t>
            </a:r>
            <a:r>
              <a:rPr lang="zh-CN" altLang="en-US" sz="1600" dirty="0" smtClean="0"/>
              <a:t>项目（</a:t>
            </a:r>
            <a:r>
              <a:rPr lang="en-US" altLang="zh-CN" sz="1600" dirty="0" smtClean="0"/>
              <a:t>01003</a:t>
            </a:r>
            <a:r>
              <a:rPr lang="zh-CN" altLang="en-US" sz="1600" dirty="0" smtClean="0"/>
              <a:t>，项目</a:t>
            </a:r>
            <a:r>
              <a:rPr lang="en-US" altLang="zh-CN" sz="1600" dirty="0" smtClean="0"/>
              <a:t>1</a:t>
            </a:r>
            <a:r>
              <a:rPr lang="zh-CN" altLang="en-US" sz="1600" dirty="0" smtClean="0"/>
              <a:t>）</a:t>
            </a:r>
            <a:endParaRPr lang="en-US" altLang="zh-CN" sz="1600" dirty="0" smtClean="0"/>
          </a:p>
          <a:p>
            <a:pPr algn="ctr"/>
            <a:r>
              <a:rPr lang="en-US" altLang="zh-CN" sz="1600" dirty="0" smtClean="0"/>
              <a:t>C</a:t>
            </a:r>
            <a:r>
              <a:rPr lang="zh-CN" altLang="en-US" sz="1600" dirty="0" smtClean="0"/>
              <a:t>项目（</a:t>
            </a:r>
            <a:r>
              <a:rPr lang="en-US" altLang="zh-CN" sz="1600" dirty="0" smtClean="0"/>
              <a:t>01004</a:t>
            </a:r>
            <a:r>
              <a:rPr lang="zh-CN" altLang="en-US" sz="1600" dirty="0" smtClean="0"/>
              <a:t>，项目</a:t>
            </a:r>
            <a:r>
              <a:rPr lang="en-US" altLang="zh-CN" sz="1600" dirty="0" smtClean="0"/>
              <a:t>2</a:t>
            </a:r>
            <a:r>
              <a:rPr lang="zh-CN" altLang="en-US" sz="1600" dirty="0" smtClean="0"/>
              <a:t>）</a:t>
            </a:r>
            <a:endParaRPr lang="en-US" altLang="zh-CN" sz="1600" dirty="0" smtClean="0"/>
          </a:p>
          <a:p>
            <a:pPr algn="ctr"/>
            <a:r>
              <a:rPr lang="en-US" altLang="zh-CN" sz="1600" dirty="0" smtClean="0"/>
              <a:t>D</a:t>
            </a:r>
            <a:r>
              <a:rPr lang="zh-CN" altLang="en-US" sz="1600" dirty="0" smtClean="0"/>
              <a:t>项目（</a:t>
            </a:r>
            <a:r>
              <a:rPr lang="en-US" altLang="zh-CN" sz="1600" dirty="0" smtClean="0"/>
              <a:t>01004</a:t>
            </a:r>
            <a:r>
              <a:rPr lang="zh-CN" altLang="en-US" sz="1600" dirty="0" smtClean="0"/>
              <a:t>，项目</a:t>
            </a:r>
            <a:r>
              <a:rPr lang="en-US" altLang="zh-CN" sz="1600" dirty="0" smtClean="0"/>
              <a:t>2</a:t>
            </a:r>
            <a:r>
              <a:rPr lang="zh-CN" altLang="en-US" sz="1600" dirty="0" smtClean="0"/>
              <a:t>）</a:t>
            </a:r>
            <a:endParaRPr lang="en-US" altLang="zh-CN" sz="1600" dirty="0" smtClean="0"/>
          </a:p>
        </p:txBody>
      </p:sp>
      <p:cxnSp>
        <p:nvCxnSpPr>
          <p:cNvPr id="34" name="直接箭头连接符 33"/>
          <p:cNvCxnSpPr/>
          <p:nvPr/>
        </p:nvCxnSpPr>
        <p:spPr>
          <a:xfrm>
            <a:off x="7381884" y="3714752"/>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直接箭头连接符 35"/>
          <p:cNvCxnSpPr/>
          <p:nvPr/>
        </p:nvCxnSpPr>
        <p:spPr>
          <a:xfrm>
            <a:off x="7381884" y="4429132"/>
            <a:ext cx="428628"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3719736" y="0"/>
            <a:ext cx="4717594" cy="6858000"/>
          </a:xfrm>
          <a:prstGeom prst="rect">
            <a:avLst/>
          </a:prstGeom>
        </p:spPr>
      </p:pic>
      <p:sp>
        <p:nvSpPr>
          <p:cNvPr id="3" name="灯片编号占位符 2"/>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8" name="Group 4"/>
          <p:cNvGrpSpPr>
            <a:grpSpLocks noChangeAspect="1"/>
          </p:cNvGrpSpPr>
          <p:nvPr/>
        </p:nvGrpSpPr>
        <p:grpSpPr bwMode="auto">
          <a:xfrm>
            <a:off x="393700" y="82550"/>
            <a:ext cx="11404600" cy="6692900"/>
            <a:chOff x="248" y="52"/>
            <a:chExt cx="7184" cy="4216"/>
          </a:xfrm>
        </p:grpSpPr>
        <p:sp>
          <p:nvSpPr>
            <p:cNvPr id="1027" name="AutoShape 3"/>
            <p:cNvSpPr>
              <a:spLocks noChangeAspect="1" noChangeArrowheads="1" noTextEdit="1"/>
            </p:cNvSpPr>
            <p:nvPr/>
          </p:nvSpPr>
          <p:spPr bwMode="auto">
            <a:xfrm>
              <a:off x="248" y="52"/>
              <a:ext cx="7184" cy="4216"/>
            </a:xfrm>
            <a:prstGeom prst="rect">
              <a:avLst/>
            </a:prstGeom>
            <a:noFill/>
            <a:ln w="9525">
              <a:noFill/>
              <a:miter lim="800000"/>
            </a:ln>
          </p:spPr>
          <p:txBody>
            <a:bodyPr vert="horz" wrap="square" lIns="91440" tIns="45720" rIns="91440" bIns="45720" numCol="1" anchor="t" anchorCtr="0" compatLnSpc="1"/>
            <a:lstStyle/>
            <a:p>
              <a:endParaRPr lang="zh-CN" altLang="en-US"/>
            </a:p>
          </p:txBody>
        </p:sp>
        <p:sp>
          <p:nvSpPr>
            <p:cNvPr id="1029" name="Rectangle 5"/>
            <p:cNvSpPr>
              <a:spLocks noChangeArrowheads="1"/>
            </p:cNvSpPr>
            <p:nvPr/>
          </p:nvSpPr>
          <p:spPr bwMode="auto">
            <a:xfrm>
              <a:off x="1665" y="62"/>
              <a:ext cx="1929" cy="4200"/>
            </a:xfrm>
            <a:prstGeom prst="rect">
              <a:avLst/>
            </a:prstGeom>
            <a:solidFill>
              <a:srgbClr val="FEFFFF"/>
            </a:solidFill>
            <a:ln w="9525">
              <a:noFill/>
              <a:miter lim="800000"/>
            </a:ln>
          </p:spPr>
          <p:txBody>
            <a:bodyPr vert="horz" wrap="square" lIns="91440" tIns="45720" rIns="91440" bIns="45720" numCol="1" anchor="t" anchorCtr="0" compatLnSpc="1"/>
            <a:lstStyle/>
            <a:p>
              <a:endParaRPr lang="zh-CN" altLang="en-US"/>
            </a:p>
          </p:txBody>
        </p:sp>
        <p:sp>
          <p:nvSpPr>
            <p:cNvPr id="1030" name="Freeform 6"/>
            <p:cNvSpPr>
              <a:spLocks noEditPoints="1"/>
            </p:cNvSpPr>
            <p:nvPr/>
          </p:nvSpPr>
          <p:spPr bwMode="auto">
            <a:xfrm>
              <a:off x="1664" y="61"/>
              <a:ext cx="1931" cy="4202"/>
            </a:xfrm>
            <a:custGeom>
              <a:avLst/>
              <a:gdLst/>
              <a:ahLst/>
              <a:cxnLst>
                <a:cxn ang="0">
                  <a:pos x="2" y="169"/>
                </a:cxn>
                <a:cxn ang="0">
                  <a:pos x="2" y="362"/>
                </a:cxn>
                <a:cxn ang="0">
                  <a:pos x="2" y="554"/>
                </a:cxn>
                <a:cxn ang="0">
                  <a:pos x="2" y="746"/>
                </a:cxn>
                <a:cxn ang="0">
                  <a:pos x="2" y="938"/>
                </a:cxn>
                <a:cxn ang="0">
                  <a:pos x="2" y="1130"/>
                </a:cxn>
                <a:cxn ang="0">
                  <a:pos x="2" y="1323"/>
                </a:cxn>
                <a:cxn ang="0">
                  <a:pos x="2" y="1515"/>
                </a:cxn>
                <a:cxn ang="0">
                  <a:pos x="2" y="1707"/>
                </a:cxn>
                <a:cxn ang="0">
                  <a:pos x="2" y="1899"/>
                </a:cxn>
                <a:cxn ang="0">
                  <a:pos x="2" y="2091"/>
                </a:cxn>
                <a:cxn ang="0">
                  <a:pos x="2" y="2283"/>
                </a:cxn>
                <a:cxn ang="0">
                  <a:pos x="2" y="2476"/>
                </a:cxn>
                <a:cxn ang="0">
                  <a:pos x="2" y="2668"/>
                </a:cxn>
                <a:cxn ang="0">
                  <a:pos x="2" y="2860"/>
                </a:cxn>
                <a:cxn ang="0">
                  <a:pos x="2" y="3052"/>
                </a:cxn>
                <a:cxn ang="0">
                  <a:pos x="2" y="3244"/>
                </a:cxn>
                <a:cxn ang="0">
                  <a:pos x="2" y="3437"/>
                </a:cxn>
                <a:cxn ang="0">
                  <a:pos x="2" y="3629"/>
                </a:cxn>
                <a:cxn ang="0">
                  <a:pos x="2" y="3821"/>
                </a:cxn>
                <a:cxn ang="0">
                  <a:pos x="2" y="4013"/>
                </a:cxn>
                <a:cxn ang="0">
                  <a:pos x="6" y="4200"/>
                </a:cxn>
                <a:cxn ang="0">
                  <a:pos x="198" y="4200"/>
                </a:cxn>
                <a:cxn ang="0">
                  <a:pos x="390" y="4200"/>
                </a:cxn>
                <a:cxn ang="0">
                  <a:pos x="582" y="4200"/>
                </a:cxn>
                <a:cxn ang="0">
                  <a:pos x="774" y="4200"/>
                </a:cxn>
                <a:cxn ang="0">
                  <a:pos x="966" y="4200"/>
                </a:cxn>
                <a:cxn ang="0">
                  <a:pos x="1158" y="4200"/>
                </a:cxn>
                <a:cxn ang="0">
                  <a:pos x="1350" y="4200"/>
                </a:cxn>
                <a:cxn ang="0">
                  <a:pos x="1543" y="4200"/>
                </a:cxn>
                <a:cxn ang="0">
                  <a:pos x="1735" y="4200"/>
                </a:cxn>
                <a:cxn ang="0">
                  <a:pos x="1931" y="4187"/>
                </a:cxn>
                <a:cxn ang="0">
                  <a:pos x="1929" y="3995"/>
                </a:cxn>
                <a:cxn ang="0">
                  <a:pos x="1929" y="3803"/>
                </a:cxn>
                <a:cxn ang="0">
                  <a:pos x="1929" y="3611"/>
                </a:cxn>
                <a:cxn ang="0">
                  <a:pos x="1929" y="3419"/>
                </a:cxn>
                <a:cxn ang="0">
                  <a:pos x="1929" y="3227"/>
                </a:cxn>
                <a:cxn ang="0">
                  <a:pos x="1929" y="3034"/>
                </a:cxn>
                <a:cxn ang="0">
                  <a:pos x="1929" y="2842"/>
                </a:cxn>
                <a:cxn ang="0">
                  <a:pos x="1929" y="2650"/>
                </a:cxn>
                <a:cxn ang="0">
                  <a:pos x="1929" y="2458"/>
                </a:cxn>
                <a:cxn ang="0">
                  <a:pos x="1929" y="2266"/>
                </a:cxn>
                <a:cxn ang="0">
                  <a:pos x="1929" y="2073"/>
                </a:cxn>
                <a:cxn ang="0">
                  <a:pos x="1929" y="1881"/>
                </a:cxn>
                <a:cxn ang="0">
                  <a:pos x="1929" y="1689"/>
                </a:cxn>
                <a:cxn ang="0">
                  <a:pos x="1929" y="1497"/>
                </a:cxn>
                <a:cxn ang="0">
                  <a:pos x="1929" y="1305"/>
                </a:cxn>
                <a:cxn ang="0">
                  <a:pos x="1929" y="1113"/>
                </a:cxn>
                <a:cxn ang="0">
                  <a:pos x="1929" y="920"/>
                </a:cxn>
                <a:cxn ang="0">
                  <a:pos x="1929" y="728"/>
                </a:cxn>
                <a:cxn ang="0">
                  <a:pos x="1929" y="536"/>
                </a:cxn>
                <a:cxn ang="0">
                  <a:pos x="1929" y="344"/>
                </a:cxn>
                <a:cxn ang="0">
                  <a:pos x="1929" y="152"/>
                </a:cxn>
                <a:cxn ang="0">
                  <a:pos x="1888" y="2"/>
                </a:cxn>
                <a:cxn ang="0">
                  <a:pos x="1696" y="2"/>
                </a:cxn>
                <a:cxn ang="0">
                  <a:pos x="1504" y="2"/>
                </a:cxn>
                <a:cxn ang="0">
                  <a:pos x="1311" y="2"/>
                </a:cxn>
                <a:cxn ang="0">
                  <a:pos x="1119" y="2"/>
                </a:cxn>
                <a:cxn ang="0">
                  <a:pos x="927" y="2"/>
                </a:cxn>
                <a:cxn ang="0">
                  <a:pos x="735" y="2"/>
                </a:cxn>
                <a:cxn ang="0">
                  <a:pos x="543" y="2"/>
                </a:cxn>
                <a:cxn ang="0">
                  <a:pos x="351" y="2"/>
                </a:cxn>
                <a:cxn ang="0">
                  <a:pos x="159" y="2"/>
                </a:cxn>
              </a:cxnLst>
              <a:rect l="0" t="0" r="r" b="b"/>
              <a:pathLst>
                <a:path w="1931" h="4202">
                  <a:moveTo>
                    <a:pt x="2" y="1"/>
                  </a:moveTo>
                  <a:lnTo>
                    <a:pt x="2" y="17"/>
                  </a:lnTo>
                  <a:lnTo>
                    <a:pt x="0" y="17"/>
                  </a:lnTo>
                  <a:lnTo>
                    <a:pt x="0" y="1"/>
                  </a:lnTo>
                  <a:lnTo>
                    <a:pt x="2" y="1"/>
                  </a:lnTo>
                  <a:close/>
                  <a:moveTo>
                    <a:pt x="2" y="25"/>
                  </a:moveTo>
                  <a:lnTo>
                    <a:pt x="2" y="41"/>
                  </a:lnTo>
                  <a:lnTo>
                    <a:pt x="0" y="41"/>
                  </a:lnTo>
                  <a:lnTo>
                    <a:pt x="0" y="25"/>
                  </a:lnTo>
                  <a:lnTo>
                    <a:pt x="2" y="25"/>
                  </a:lnTo>
                  <a:close/>
                  <a:moveTo>
                    <a:pt x="2" y="49"/>
                  </a:moveTo>
                  <a:lnTo>
                    <a:pt x="2" y="65"/>
                  </a:lnTo>
                  <a:lnTo>
                    <a:pt x="0" y="65"/>
                  </a:lnTo>
                  <a:lnTo>
                    <a:pt x="0" y="49"/>
                  </a:lnTo>
                  <a:lnTo>
                    <a:pt x="2" y="49"/>
                  </a:lnTo>
                  <a:close/>
                  <a:moveTo>
                    <a:pt x="2" y="73"/>
                  </a:moveTo>
                  <a:lnTo>
                    <a:pt x="2" y="89"/>
                  </a:lnTo>
                  <a:lnTo>
                    <a:pt x="0" y="89"/>
                  </a:lnTo>
                  <a:lnTo>
                    <a:pt x="0" y="73"/>
                  </a:lnTo>
                  <a:lnTo>
                    <a:pt x="2" y="73"/>
                  </a:lnTo>
                  <a:close/>
                  <a:moveTo>
                    <a:pt x="2" y="97"/>
                  </a:moveTo>
                  <a:lnTo>
                    <a:pt x="2" y="113"/>
                  </a:lnTo>
                  <a:lnTo>
                    <a:pt x="0" y="113"/>
                  </a:lnTo>
                  <a:lnTo>
                    <a:pt x="0" y="97"/>
                  </a:lnTo>
                  <a:lnTo>
                    <a:pt x="2" y="97"/>
                  </a:lnTo>
                  <a:close/>
                  <a:moveTo>
                    <a:pt x="2" y="121"/>
                  </a:moveTo>
                  <a:lnTo>
                    <a:pt x="2" y="137"/>
                  </a:lnTo>
                  <a:lnTo>
                    <a:pt x="0" y="137"/>
                  </a:lnTo>
                  <a:lnTo>
                    <a:pt x="0" y="121"/>
                  </a:lnTo>
                  <a:lnTo>
                    <a:pt x="2" y="121"/>
                  </a:lnTo>
                  <a:close/>
                  <a:moveTo>
                    <a:pt x="2" y="145"/>
                  </a:moveTo>
                  <a:lnTo>
                    <a:pt x="2" y="161"/>
                  </a:lnTo>
                  <a:lnTo>
                    <a:pt x="0" y="161"/>
                  </a:lnTo>
                  <a:lnTo>
                    <a:pt x="0" y="145"/>
                  </a:lnTo>
                  <a:lnTo>
                    <a:pt x="2" y="145"/>
                  </a:lnTo>
                  <a:close/>
                  <a:moveTo>
                    <a:pt x="2" y="169"/>
                  </a:moveTo>
                  <a:lnTo>
                    <a:pt x="2" y="185"/>
                  </a:lnTo>
                  <a:lnTo>
                    <a:pt x="0" y="185"/>
                  </a:lnTo>
                  <a:lnTo>
                    <a:pt x="0" y="169"/>
                  </a:lnTo>
                  <a:lnTo>
                    <a:pt x="2" y="169"/>
                  </a:lnTo>
                  <a:close/>
                  <a:moveTo>
                    <a:pt x="2" y="193"/>
                  </a:moveTo>
                  <a:lnTo>
                    <a:pt x="2" y="209"/>
                  </a:lnTo>
                  <a:lnTo>
                    <a:pt x="0" y="209"/>
                  </a:lnTo>
                  <a:lnTo>
                    <a:pt x="0" y="193"/>
                  </a:lnTo>
                  <a:lnTo>
                    <a:pt x="2" y="193"/>
                  </a:lnTo>
                  <a:close/>
                  <a:moveTo>
                    <a:pt x="2" y="217"/>
                  </a:moveTo>
                  <a:lnTo>
                    <a:pt x="2" y="233"/>
                  </a:lnTo>
                  <a:lnTo>
                    <a:pt x="0" y="233"/>
                  </a:lnTo>
                  <a:lnTo>
                    <a:pt x="0" y="217"/>
                  </a:lnTo>
                  <a:lnTo>
                    <a:pt x="2" y="217"/>
                  </a:lnTo>
                  <a:close/>
                  <a:moveTo>
                    <a:pt x="2" y="241"/>
                  </a:moveTo>
                  <a:lnTo>
                    <a:pt x="2" y="258"/>
                  </a:lnTo>
                  <a:lnTo>
                    <a:pt x="0" y="258"/>
                  </a:lnTo>
                  <a:lnTo>
                    <a:pt x="0" y="241"/>
                  </a:lnTo>
                  <a:lnTo>
                    <a:pt x="2" y="241"/>
                  </a:lnTo>
                  <a:close/>
                  <a:moveTo>
                    <a:pt x="2" y="266"/>
                  </a:moveTo>
                  <a:lnTo>
                    <a:pt x="2" y="282"/>
                  </a:lnTo>
                  <a:lnTo>
                    <a:pt x="0" y="282"/>
                  </a:lnTo>
                  <a:lnTo>
                    <a:pt x="0" y="266"/>
                  </a:lnTo>
                  <a:lnTo>
                    <a:pt x="2" y="266"/>
                  </a:lnTo>
                  <a:close/>
                  <a:moveTo>
                    <a:pt x="2" y="290"/>
                  </a:moveTo>
                  <a:lnTo>
                    <a:pt x="2" y="306"/>
                  </a:lnTo>
                  <a:lnTo>
                    <a:pt x="0" y="306"/>
                  </a:lnTo>
                  <a:lnTo>
                    <a:pt x="0" y="290"/>
                  </a:lnTo>
                  <a:lnTo>
                    <a:pt x="2" y="290"/>
                  </a:lnTo>
                  <a:close/>
                  <a:moveTo>
                    <a:pt x="2" y="314"/>
                  </a:moveTo>
                  <a:lnTo>
                    <a:pt x="2" y="330"/>
                  </a:lnTo>
                  <a:lnTo>
                    <a:pt x="0" y="330"/>
                  </a:lnTo>
                  <a:lnTo>
                    <a:pt x="0" y="314"/>
                  </a:lnTo>
                  <a:lnTo>
                    <a:pt x="2" y="314"/>
                  </a:lnTo>
                  <a:close/>
                  <a:moveTo>
                    <a:pt x="2" y="338"/>
                  </a:moveTo>
                  <a:lnTo>
                    <a:pt x="2" y="354"/>
                  </a:lnTo>
                  <a:lnTo>
                    <a:pt x="0" y="354"/>
                  </a:lnTo>
                  <a:lnTo>
                    <a:pt x="0" y="338"/>
                  </a:lnTo>
                  <a:lnTo>
                    <a:pt x="2" y="338"/>
                  </a:lnTo>
                  <a:close/>
                  <a:moveTo>
                    <a:pt x="2" y="362"/>
                  </a:moveTo>
                  <a:lnTo>
                    <a:pt x="2" y="378"/>
                  </a:lnTo>
                  <a:lnTo>
                    <a:pt x="0" y="378"/>
                  </a:lnTo>
                  <a:lnTo>
                    <a:pt x="0" y="362"/>
                  </a:lnTo>
                  <a:lnTo>
                    <a:pt x="2" y="362"/>
                  </a:lnTo>
                  <a:close/>
                  <a:moveTo>
                    <a:pt x="2" y="386"/>
                  </a:moveTo>
                  <a:lnTo>
                    <a:pt x="2" y="402"/>
                  </a:lnTo>
                  <a:lnTo>
                    <a:pt x="0" y="402"/>
                  </a:lnTo>
                  <a:lnTo>
                    <a:pt x="0" y="386"/>
                  </a:lnTo>
                  <a:lnTo>
                    <a:pt x="2" y="386"/>
                  </a:lnTo>
                  <a:close/>
                  <a:moveTo>
                    <a:pt x="2" y="410"/>
                  </a:moveTo>
                  <a:lnTo>
                    <a:pt x="2" y="426"/>
                  </a:lnTo>
                  <a:lnTo>
                    <a:pt x="0" y="426"/>
                  </a:lnTo>
                  <a:lnTo>
                    <a:pt x="0" y="410"/>
                  </a:lnTo>
                  <a:lnTo>
                    <a:pt x="2" y="410"/>
                  </a:lnTo>
                  <a:close/>
                  <a:moveTo>
                    <a:pt x="2" y="434"/>
                  </a:moveTo>
                  <a:lnTo>
                    <a:pt x="2" y="450"/>
                  </a:lnTo>
                  <a:lnTo>
                    <a:pt x="0" y="450"/>
                  </a:lnTo>
                  <a:lnTo>
                    <a:pt x="0" y="434"/>
                  </a:lnTo>
                  <a:lnTo>
                    <a:pt x="2" y="434"/>
                  </a:lnTo>
                  <a:close/>
                  <a:moveTo>
                    <a:pt x="2" y="458"/>
                  </a:moveTo>
                  <a:lnTo>
                    <a:pt x="2" y="474"/>
                  </a:lnTo>
                  <a:lnTo>
                    <a:pt x="0" y="474"/>
                  </a:lnTo>
                  <a:lnTo>
                    <a:pt x="0" y="458"/>
                  </a:lnTo>
                  <a:lnTo>
                    <a:pt x="2" y="458"/>
                  </a:lnTo>
                  <a:close/>
                  <a:moveTo>
                    <a:pt x="2" y="482"/>
                  </a:moveTo>
                  <a:lnTo>
                    <a:pt x="2" y="498"/>
                  </a:lnTo>
                  <a:lnTo>
                    <a:pt x="0" y="498"/>
                  </a:lnTo>
                  <a:lnTo>
                    <a:pt x="0" y="482"/>
                  </a:lnTo>
                  <a:lnTo>
                    <a:pt x="2" y="482"/>
                  </a:lnTo>
                  <a:close/>
                  <a:moveTo>
                    <a:pt x="2" y="506"/>
                  </a:moveTo>
                  <a:lnTo>
                    <a:pt x="2" y="522"/>
                  </a:lnTo>
                  <a:lnTo>
                    <a:pt x="0" y="522"/>
                  </a:lnTo>
                  <a:lnTo>
                    <a:pt x="0" y="506"/>
                  </a:lnTo>
                  <a:lnTo>
                    <a:pt x="2" y="506"/>
                  </a:lnTo>
                  <a:close/>
                  <a:moveTo>
                    <a:pt x="2" y="530"/>
                  </a:moveTo>
                  <a:lnTo>
                    <a:pt x="2" y="546"/>
                  </a:lnTo>
                  <a:lnTo>
                    <a:pt x="0" y="546"/>
                  </a:lnTo>
                  <a:lnTo>
                    <a:pt x="0" y="530"/>
                  </a:lnTo>
                  <a:lnTo>
                    <a:pt x="2" y="530"/>
                  </a:lnTo>
                  <a:close/>
                  <a:moveTo>
                    <a:pt x="2" y="554"/>
                  </a:moveTo>
                  <a:lnTo>
                    <a:pt x="2" y="570"/>
                  </a:lnTo>
                  <a:lnTo>
                    <a:pt x="0" y="570"/>
                  </a:lnTo>
                  <a:lnTo>
                    <a:pt x="0" y="554"/>
                  </a:lnTo>
                  <a:lnTo>
                    <a:pt x="2" y="554"/>
                  </a:lnTo>
                  <a:close/>
                  <a:moveTo>
                    <a:pt x="2" y="578"/>
                  </a:moveTo>
                  <a:lnTo>
                    <a:pt x="2" y="594"/>
                  </a:lnTo>
                  <a:lnTo>
                    <a:pt x="0" y="594"/>
                  </a:lnTo>
                  <a:lnTo>
                    <a:pt x="0" y="578"/>
                  </a:lnTo>
                  <a:lnTo>
                    <a:pt x="2" y="578"/>
                  </a:lnTo>
                  <a:close/>
                  <a:moveTo>
                    <a:pt x="2" y="602"/>
                  </a:moveTo>
                  <a:lnTo>
                    <a:pt x="2" y="618"/>
                  </a:lnTo>
                  <a:lnTo>
                    <a:pt x="0" y="618"/>
                  </a:lnTo>
                  <a:lnTo>
                    <a:pt x="0" y="602"/>
                  </a:lnTo>
                  <a:lnTo>
                    <a:pt x="2" y="602"/>
                  </a:lnTo>
                  <a:close/>
                  <a:moveTo>
                    <a:pt x="2" y="626"/>
                  </a:moveTo>
                  <a:lnTo>
                    <a:pt x="2" y="642"/>
                  </a:lnTo>
                  <a:lnTo>
                    <a:pt x="0" y="642"/>
                  </a:lnTo>
                  <a:lnTo>
                    <a:pt x="0" y="626"/>
                  </a:lnTo>
                  <a:lnTo>
                    <a:pt x="2" y="626"/>
                  </a:lnTo>
                  <a:close/>
                  <a:moveTo>
                    <a:pt x="2" y="650"/>
                  </a:moveTo>
                  <a:lnTo>
                    <a:pt x="2" y="666"/>
                  </a:lnTo>
                  <a:lnTo>
                    <a:pt x="0" y="666"/>
                  </a:lnTo>
                  <a:lnTo>
                    <a:pt x="0" y="650"/>
                  </a:lnTo>
                  <a:lnTo>
                    <a:pt x="2" y="650"/>
                  </a:lnTo>
                  <a:close/>
                  <a:moveTo>
                    <a:pt x="2" y="674"/>
                  </a:moveTo>
                  <a:lnTo>
                    <a:pt x="2" y="690"/>
                  </a:lnTo>
                  <a:lnTo>
                    <a:pt x="0" y="690"/>
                  </a:lnTo>
                  <a:lnTo>
                    <a:pt x="0" y="674"/>
                  </a:lnTo>
                  <a:lnTo>
                    <a:pt x="2" y="674"/>
                  </a:lnTo>
                  <a:close/>
                  <a:moveTo>
                    <a:pt x="2" y="698"/>
                  </a:moveTo>
                  <a:lnTo>
                    <a:pt x="2" y="714"/>
                  </a:lnTo>
                  <a:lnTo>
                    <a:pt x="0" y="714"/>
                  </a:lnTo>
                  <a:lnTo>
                    <a:pt x="0" y="698"/>
                  </a:lnTo>
                  <a:lnTo>
                    <a:pt x="2" y="698"/>
                  </a:lnTo>
                  <a:close/>
                  <a:moveTo>
                    <a:pt x="2" y="722"/>
                  </a:moveTo>
                  <a:lnTo>
                    <a:pt x="2" y="738"/>
                  </a:lnTo>
                  <a:lnTo>
                    <a:pt x="0" y="738"/>
                  </a:lnTo>
                  <a:lnTo>
                    <a:pt x="0" y="722"/>
                  </a:lnTo>
                  <a:lnTo>
                    <a:pt x="2" y="722"/>
                  </a:lnTo>
                  <a:close/>
                  <a:moveTo>
                    <a:pt x="2" y="746"/>
                  </a:moveTo>
                  <a:lnTo>
                    <a:pt x="2" y="762"/>
                  </a:lnTo>
                  <a:lnTo>
                    <a:pt x="0" y="762"/>
                  </a:lnTo>
                  <a:lnTo>
                    <a:pt x="0" y="746"/>
                  </a:lnTo>
                  <a:lnTo>
                    <a:pt x="2" y="746"/>
                  </a:lnTo>
                  <a:close/>
                  <a:moveTo>
                    <a:pt x="2" y="770"/>
                  </a:moveTo>
                  <a:lnTo>
                    <a:pt x="2" y="786"/>
                  </a:lnTo>
                  <a:lnTo>
                    <a:pt x="0" y="786"/>
                  </a:lnTo>
                  <a:lnTo>
                    <a:pt x="0" y="770"/>
                  </a:lnTo>
                  <a:lnTo>
                    <a:pt x="2" y="770"/>
                  </a:lnTo>
                  <a:close/>
                  <a:moveTo>
                    <a:pt x="2" y="794"/>
                  </a:moveTo>
                  <a:lnTo>
                    <a:pt x="2" y="810"/>
                  </a:lnTo>
                  <a:lnTo>
                    <a:pt x="0" y="810"/>
                  </a:lnTo>
                  <a:lnTo>
                    <a:pt x="0" y="794"/>
                  </a:lnTo>
                  <a:lnTo>
                    <a:pt x="2" y="794"/>
                  </a:lnTo>
                  <a:close/>
                  <a:moveTo>
                    <a:pt x="2" y="818"/>
                  </a:moveTo>
                  <a:lnTo>
                    <a:pt x="2" y="834"/>
                  </a:lnTo>
                  <a:lnTo>
                    <a:pt x="0" y="834"/>
                  </a:lnTo>
                  <a:lnTo>
                    <a:pt x="0" y="818"/>
                  </a:lnTo>
                  <a:lnTo>
                    <a:pt x="2" y="818"/>
                  </a:lnTo>
                  <a:close/>
                  <a:moveTo>
                    <a:pt x="2" y="842"/>
                  </a:moveTo>
                  <a:lnTo>
                    <a:pt x="2" y="858"/>
                  </a:lnTo>
                  <a:lnTo>
                    <a:pt x="0" y="858"/>
                  </a:lnTo>
                  <a:lnTo>
                    <a:pt x="0" y="842"/>
                  </a:lnTo>
                  <a:lnTo>
                    <a:pt x="2" y="842"/>
                  </a:lnTo>
                  <a:close/>
                  <a:moveTo>
                    <a:pt x="2" y="866"/>
                  </a:moveTo>
                  <a:lnTo>
                    <a:pt x="2" y="882"/>
                  </a:lnTo>
                  <a:lnTo>
                    <a:pt x="0" y="882"/>
                  </a:lnTo>
                  <a:lnTo>
                    <a:pt x="0" y="866"/>
                  </a:lnTo>
                  <a:lnTo>
                    <a:pt x="2" y="866"/>
                  </a:lnTo>
                  <a:close/>
                  <a:moveTo>
                    <a:pt x="2" y="890"/>
                  </a:moveTo>
                  <a:lnTo>
                    <a:pt x="2" y="906"/>
                  </a:lnTo>
                  <a:lnTo>
                    <a:pt x="0" y="906"/>
                  </a:lnTo>
                  <a:lnTo>
                    <a:pt x="0" y="890"/>
                  </a:lnTo>
                  <a:lnTo>
                    <a:pt x="2" y="890"/>
                  </a:lnTo>
                  <a:close/>
                  <a:moveTo>
                    <a:pt x="2" y="914"/>
                  </a:moveTo>
                  <a:lnTo>
                    <a:pt x="2" y="930"/>
                  </a:lnTo>
                  <a:lnTo>
                    <a:pt x="0" y="930"/>
                  </a:lnTo>
                  <a:lnTo>
                    <a:pt x="0" y="914"/>
                  </a:lnTo>
                  <a:lnTo>
                    <a:pt x="2" y="914"/>
                  </a:lnTo>
                  <a:close/>
                  <a:moveTo>
                    <a:pt x="2" y="938"/>
                  </a:moveTo>
                  <a:lnTo>
                    <a:pt x="2" y="954"/>
                  </a:lnTo>
                  <a:lnTo>
                    <a:pt x="0" y="954"/>
                  </a:lnTo>
                  <a:lnTo>
                    <a:pt x="0" y="938"/>
                  </a:lnTo>
                  <a:lnTo>
                    <a:pt x="2" y="938"/>
                  </a:lnTo>
                  <a:close/>
                  <a:moveTo>
                    <a:pt x="2" y="962"/>
                  </a:moveTo>
                  <a:lnTo>
                    <a:pt x="2" y="978"/>
                  </a:lnTo>
                  <a:lnTo>
                    <a:pt x="0" y="978"/>
                  </a:lnTo>
                  <a:lnTo>
                    <a:pt x="0" y="962"/>
                  </a:lnTo>
                  <a:lnTo>
                    <a:pt x="2" y="962"/>
                  </a:lnTo>
                  <a:close/>
                  <a:moveTo>
                    <a:pt x="2" y="986"/>
                  </a:moveTo>
                  <a:lnTo>
                    <a:pt x="2" y="1002"/>
                  </a:lnTo>
                  <a:lnTo>
                    <a:pt x="0" y="1002"/>
                  </a:lnTo>
                  <a:lnTo>
                    <a:pt x="0" y="986"/>
                  </a:lnTo>
                  <a:lnTo>
                    <a:pt x="2" y="986"/>
                  </a:lnTo>
                  <a:close/>
                  <a:moveTo>
                    <a:pt x="2" y="1010"/>
                  </a:moveTo>
                  <a:lnTo>
                    <a:pt x="2" y="1026"/>
                  </a:lnTo>
                  <a:lnTo>
                    <a:pt x="0" y="1026"/>
                  </a:lnTo>
                  <a:lnTo>
                    <a:pt x="0" y="1010"/>
                  </a:lnTo>
                  <a:lnTo>
                    <a:pt x="2" y="1010"/>
                  </a:lnTo>
                  <a:close/>
                  <a:moveTo>
                    <a:pt x="2" y="1034"/>
                  </a:moveTo>
                  <a:lnTo>
                    <a:pt x="2" y="1050"/>
                  </a:lnTo>
                  <a:lnTo>
                    <a:pt x="0" y="1050"/>
                  </a:lnTo>
                  <a:lnTo>
                    <a:pt x="0" y="1034"/>
                  </a:lnTo>
                  <a:lnTo>
                    <a:pt x="2" y="1034"/>
                  </a:lnTo>
                  <a:close/>
                  <a:moveTo>
                    <a:pt x="2" y="1058"/>
                  </a:moveTo>
                  <a:lnTo>
                    <a:pt x="2" y="1074"/>
                  </a:lnTo>
                  <a:lnTo>
                    <a:pt x="0" y="1074"/>
                  </a:lnTo>
                  <a:lnTo>
                    <a:pt x="0" y="1058"/>
                  </a:lnTo>
                  <a:lnTo>
                    <a:pt x="2" y="1058"/>
                  </a:lnTo>
                  <a:close/>
                  <a:moveTo>
                    <a:pt x="2" y="1082"/>
                  </a:moveTo>
                  <a:lnTo>
                    <a:pt x="2" y="1098"/>
                  </a:lnTo>
                  <a:lnTo>
                    <a:pt x="0" y="1098"/>
                  </a:lnTo>
                  <a:lnTo>
                    <a:pt x="0" y="1082"/>
                  </a:lnTo>
                  <a:lnTo>
                    <a:pt x="2" y="1082"/>
                  </a:lnTo>
                  <a:close/>
                  <a:moveTo>
                    <a:pt x="2" y="1106"/>
                  </a:moveTo>
                  <a:lnTo>
                    <a:pt x="2" y="1122"/>
                  </a:lnTo>
                  <a:lnTo>
                    <a:pt x="0" y="1122"/>
                  </a:lnTo>
                  <a:lnTo>
                    <a:pt x="0" y="1106"/>
                  </a:lnTo>
                  <a:lnTo>
                    <a:pt x="2" y="1106"/>
                  </a:lnTo>
                  <a:close/>
                  <a:moveTo>
                    <a:pt x="2" y="1130"/>
                  </a:moveTo>
                  <a:lnTo>
                    <a:pt x="2" y="1146"/>
                  </a:lnTo>
                  <a:lnTo>
                    <a:pt x="0" y="1146"/>
                  </a:lnTo>
                  <a:lnTo>
                    <a:pt x="0" y="1130"/>
                  </a:lnTo>
                  <a:lnTo>
                    <a:pt x="2" y="1130"/>
                  </a:lnTo>
                  <a:close/>
                  <a:moveTo>
                    <a:pt x="2" y="1154"/>
                  </a:moveTo>
                  <a:lnTo>
                    <a:pt x="2" y="1170"/>
                  </a:lnTo>
                  <a:lnTo>
                    <a:pt x="0" y="1170"/>
                  </a:lnTo>
                  <a:lnTo>
                    <a:pt x="0" y="1154"/>
                  </a:lnTo>
                  <a:lnTo>
                    <a:pt x="2" y="1154"/>
                  </a:lnTo>
                  <a:close/>
                  <a:moveTo>
                    <a:pt x="2" y="1178"/>
                  </a:moveTo>
                  <a:lnTo>
                    <a:pt x="2" y="1194"/>
                  </a:lnTo>
                  <a:lnTo>
                    <a:pt x="0" y="1194"/>
                  </a:lnTo>
                  <a:lnTo>
                    <a:pt x="0" y="1178"/>
                  </a:lnTo>
                  <a:lnTo>
                    <a:pt x="2" y="1178"/>
                  </a:lnTo>
                  <a:close/>
                  <a:moveTo>
                    <a:pt x="2" y="1202"/>
                  </a:moveTo>
                  <a:lnTo>
                    <a:pt x="2" y="1218"/>
                  </a:lnTo>
                  <a:lnTo>
                    <a:pt x="0" y="1218"/>
                  </a:lnTo>
                  <a:lnTo>
                    <a:pt x="0" y="1202"/>
                  </a:lnTo>
                  <a:lnTo>
                    <a:pt x="2" y="1202"/>
                  </a:lnTo>
                  <a:close/>
                  <a:moveTo>
                    <a:pt x="2" y="1226"/>
                  </a:moveTo>
                  <a:lnTo>
                    <a:pt x="2" y="1242"/>
                  </a:lnTo>
                  <a:lnTo>
                    <a:pt x="0" y="1242"/>
                  </a:lnTo>
                  <a:lnTo>
                    <a:pt x="0" y="1226"/>
                  </a:lnTo>
                  <a:lnTo>
                    <a:pt x="2" y="1226"/>
                  </a:lnTo>
                  <a:close/>
                  <a:moveTo>
                    <a:pt x="2" y="1250"/>
                  </a:moveTo>
                  <a:lnTo>
                    <a:pt x="2" y="1266"/>
                  </a:lnTo>
                  <a:lnTo>
                    <a:pt x="0" y="1266"/>
                  </a:lnTo>
                  <a:lnTo>
                    <a:pt x="0" y="1250"/>
                  </a:lnTo>
                  <a:lnTo>
                    <a:pt x="2" y="1250"/>
                  </a:lnTo>
                  <a:close/>
                  <a:moveTo>
                    <a:pt x="2" y="1274"/>
                  </a:moveTo>
                  <a:lnTo>
                    <a:pt x="2" y="1290"/>
                  </a:lnTo>
                  <a:lnTo>
                    <a:pt x="0" y="1290"/>
                  </a:lnTo>
                  <a:lnTo>
                    <a:pt x="0" y="1274"/>
                  </a:lnTo>
                  <a:lnTo>
                    <a:pt x="2" y="1274"/>
                  </a:lnTo>
                  <a:close/>
                  <a:moveTo>
                    <a:pt x="2" y="1298"/>
                  </a:moveTo>
                  <a:lnTo>
                    <a:pt x="2" y="1315"/>
                  </a:lnTo>
                  <a:lnTo>
                    <a:pt x="0" y="1315"/>
                  </a:lnTo>
                  <a:lnTo>
                    <a:pt x="0" y="1298"/>
                  </a:lnTo>
                  <a:lnTo>
                    <a:pt x="2" y="1298"/>
                  </a:lnTo>
                  <a:close/>
                  <a:moveTo>
                    <a:pt x="2" y="1323"/>
                  </a:moveTo>
                  <a:lnTo>
                    <a:pt x="2" y="1339"/>
                  </a:lnTo>
                  <a:lnTo>
                    <a:pt x="0" y="1339"/>
                  </a:lnTo>
                  <a:lnTo>
                    <a:pt x="0" y="1323"/>
                  </a:lnTo>
                  <a:lnTo>
                    <a:pt x="2" y="1323"/>
                  </a:lnTo>
                  <a:close/>
                  <a:moveTo>
                    <a:pt x="2" y="1347"/>
                  </a:moveTo>
                  <a:lnTo>
                    <a:pt x="2" y="1363"/>
                  </a:lnTo>
                  <a:lnTo>
                    <a:pt x="0" y="1363"/>
                  </a:lnTo>
                  <a:lnTo>
                    <a:pt x="0" y="1347"/>
                  </a:lnTo>
                  <a:lnTo>
                    <a:pt x="2" y="1347"/>
                  </a:lnTo>
                  <a:close/>
                  <a:moveTo>
                    <a:pt x="2" y="1371"/>
                  </a:moveTo>
                  <a:lnTo>
                    <a:pt x="2" y="1387"/>
                  </a:lnTo>
                  <a:lnTo>
                    <a:pt x="0" y="1387"/>
                  </a:lnTo>
                  <a:lnTo>
                    <a:pt x="0" y="1371"/>
                  </a:lnTo>
                  <a:lnTo>
                    <a:pt x="2" y="1371"/>
                  </a:lnTo>
                  <a:close/>
                  <a:moveTo>
                    <a:pt x="2" y="1395"/>
                  </a:moveTo>
                  <a:lnTo>
                    <a:pt x="2" y="1411"/>
                  </a:lnTo>
                  <a:lnTo>
                    <a:pt x="0" y="1411"/>
                  </a:lnTo>
                  <a:lnTo>
                    <a:pt x="0" y="1395"/>
                  </a:lnTo>
                  <a:lnTo>
                    <a:pt x="2" y="1395"/>
                  </a:lnTo>
                  <a:close/>
                  <a:moveTo>
                    <a:pt x="2" y="1419"/>
                  </a:moveTo>
                  <a:lnTo>
                    <a:pt x="2" y="1435"/>
                  </a:lnTo>
                  <a:lnTo>
                    <a:pt x="0" y="1435"/>
                  </a:lnTo>
                  <a:lnTo>
                    <a:pt x="0" y="1419"/>
                  </a:lnTo>
                  <a:lnTo>
                    <a:pt x="2" y="1419"/>
                  </a:lnTo>
                  <a:close/>
                  <a:moveTo>
                    <a:pt x="2" y="1443"/>
                  </a:moveTo>
                  <a:lnTo>
                    <a:pt x="2" y="1459"/>
                  </a:lnTo>
                  <a:lnTo>
                    <a:pt x="0" y="1459"/>
                  </a:lnTo>
                  <a:lnTo>
                    <a:pt x="0" y="1443"/>
                  </a:lnTo>
                  <a:lnTo>
                    <a:pt x="2" y="1443"/>
                  </a:lnTo>
                  <a:close/>
                  <a:moveTo>
                    <a:pt x="2" y="1467"/>
                  </a:moveTo>
                  <a:lnTo>
                    <a:pt x="2" y="1483"/>
                  </a:lnTo>
                  <a:lnTo>
                    <a:pt x="0" y="1483"/>
                  </a:lnTo>
                  <a:lnTo>
                    <a:pt x="0" y="1467"/>
                  </a:lnTo>
                  <a:lnTo>
                    <a:pt x="2" y="1467"/>
                  </a:lnTo>
                  <a:close/>
                  <a:moveTo>
                    <a:pt x="2" y="1491"/>
                  </a:moveTo>
                  <a:lnTo>
                    <a:pt x="2" y="1507"/>
                  </a:lnTo>
                  <a:lnTo>
                    <a:pt x="0" y="1507"/>
                  </a:lnTo>
                  <a:lnTo>
                    <a:pt x="0" y="1491"/>
                  </a:lnTo>
                  <a:lnTo>
                    <a:pt x="2" y="1491"/>
                  </a:lnTo>
                  <a:close/>
                  <a:moveTo>
                    <a:pt x="2" y="1515"/>
                  </a:moveTo>
                  <a:lnTo>
                    <a:pt x="2" y="1531"/>
                  </a:lnTo>
                  <a:lnTo>
                    <a:pt x="0" y="1531"/>
                  </a:lnTo>
                  <a:lnTo>
                    <a:pt x="0" y="1515"/>
                  </a:lnTo>
                  <a:lnTo>
                    <a:pt x="2" y="1515"/>
                  </a:lnTo>
                  <a:close/>
                  <a:moveTo>
                    <a:pt x="2" y="1539"/>
                  </a:moveTo>
                  <a:lnTo>
                    <a:pt x="2" y="1555"/>
                  </a:lnTo>
                  <a:lnTo>
                    <a:pt x="0" y="1555"/>
                  </a:lnTo>
                  <a:lnTo>
                    <a:pt x="0" y="1539"/>
                  </a:lnTo>
                  <a:lnTo>
                    <a:pt x="2" y="1539"/>
                  </a:lnTo>
                  <a:close/>
                  <a:moveTo>
                    <a:pt x="2" y="1563"/>
                  </a:moveTo>
                  <a:lnTo>
                    <a:pt x="2" y="1579"/>
                  </a:lnTo>
                  <a:lnTo>
                    <a:pt x="0" y="1579"/>
                  </a:lnTo>
                  <a:lnTo>
                    <a:pt x="0" y="1563"/>
                  </a:lnTo>
                  <a:lnTo>
                    <a:pt x="2" y="1563"/>
                  </a:lnTo>
                  <a:close/>
                  <a:moveTo>
                    <a:pt x="2" y="1587"/>
                  </a:moveTo>
                  <a:lnTo>
                    <a:pt x="2" y="1603"/>
                  </a:lnTo>
                  <a:lnTo>
                    <a:pt x="0" y="1603"/>
                  </a:lnTo>
                  <a:lnTo>
                    <a:pt x="0" y="1587"/>
                  </a:lnTo>
                  <a:lnTo>
                    <a:pt x="2" y="1587"/>
                  </a:lnTo>
                  <a:close/>
                  <a:moveTo>
                    <a:pt x="2" y="1611"/>
                  </a:moveTo>
                  <a:lnTo>
                    <a:pt x="2" y="1627"/>
                  </a:lnTo>
                  <a:lnTo>
                    <a:pt x="0" y="1627"/>
                  </a:lnTo>
                  <a:lnTo>
                    <a:pt x="0" y="1611"/>
                  </a:lnTo>
                  <a:lnTo>
                    <a:pt x="2" y="1611"/>
                  </a:lnTo>
                  <a:close/>
                  <a:moveTo>
                    <a:pt x="2" y="1635"/>
                  </a:moveTo>
                  <a:lnTo>
                    <a:pt x="2" y="1651"/>
                  </a:lnTo>
                  <a:lnTo>
                    <a:pt x="0" y="1651"/>
                  </a:lnTo>
                  <a:lnTo>
                    <a:pt x="0" y="1635"/>
                  </a:lnTo>
                  <a:lnTo>
                    <a:pt x="2" y="1635"/>
                  </a:lnTo>
                  <a:close/>
                  <a:moveTo>
                    <a:pt x="2" y="1659"/>
                  </a:moveTo>
                  <a:lnTo>
                    <a:pt x="2" y="1675"/>
                  </a:lnTo>
                  <a:lnTo>
                    <a:pt x="0" y="1675"/>
                  </a:lnTo>
                  <a:lnTo>
                    <a:pt x="0" y="1659"/>
                  </a:lnTo>
                  <a:lnTo>
                    <a:pt x="2" y="1659"/>
                  </a:lnTo>
                  <a:close/>
                  <a:moveTo>
                    <a:pt x="2" y="1683"/>
                  </a:moveTo>
                  <a:lnTo>
                    <a:pt x="2" y="1699"/>
                  </a:lnTo>
                  <a:lnTo>
                    <a:pt x="0" y="1699"/>
                  </a:lnTo>
                  <a:lnTo>
                    <a:pt x="0" y="1683"/>
                  </a:lnTo>
                  <a:lnTo>
                    <a:pt x="2" y="1683"/>
                  </a:lnTo>
                  <a:close/>
                  <a:moveTo>
                    <a:pt x="2" y="1707"/>
                  </a:moveTo>
                  <a:lnTo>
                    <a:pt x="2" y="1723"/>
                  </a:lnTo>
                  <a:lnTo>
                    <a:pt x="0" y="1723"/>
                  </a:lnTo>
                  <a:lnTo>
                    <a:pt x="0" y="1707"/>
                  </a:lnTo>
                  <a:lnTo>
                    <a:pt x="2" y="1707"/>
                  </a:lnTo>
                  <a:close/>
                  <a:moveTo>
                    <a:pt x="2" y="1731"/>
                  </a:moveTo>
                  <a:lnTo>
                    <a:pt x="2" y="1747"/>
                  </a:lnTo>
                  <a:lnTo>
                    <a:pt x="0" y="1747"/>
                  </a:lnTo>
                  <a:lnTo>
                    <a:pt x="0" y="1731"/>
                  </a:lnTo>
                  <a:lnTo>
                    <a:pt x="2" y="1731"/>
                  </a:lnTo>
                  <a:close/>
                  <a:moveTo>
                    <a:pt x="2" y="1755"/>
                  </a:moveTo>
                  <a:lnTo>
                    <a:pt x="2" y="1771"/>
                  </a:lnTo>
                  <a:lnTo>
                    <a:pt x="0" y="1771"/>
                  </a:lnTo>
                  <a:lnTo>
                    <a:pt x="0" y="1755"/>
                  </a:lnTo>
                  <a:lnTo>
                    <a:pt x="2" y="1755"/>
                  </a:lnTo>
                  <a:close/>
                  <a:moveTo>
                    <a:pt x="2" y="1779"/>
                  </a:moveTo>
                  <a:lnTo>
                    <a:pt x="2" y="1795"/>
                  </a:lnTo>
                  <a:lnTo>
                    <a:pt x="0" y="1795"/>
                  </a:lnTo>
                  <a:lnTo>
                    <a:pt x="0" y="1779"/>
                  </a:lnTo>
                  <a:lnTo>
                    <a:pt x="2" y="1779"/>
                  </a:lnTo>
                  <a:close/>
                  <a:moveTo>
                    <a:pt x="2" y="1803"/>
                  </a:moveTo>
                  <a:lnTo>
                    <a:pt x="2" y="1819"/>
                  </a:lnTo>
                  <a:lnTo>
                    <a:pt x="0" y="1819"/>
                  </a:lnTo>
                  <a:lnTo>
                    <a:pt x="0" y="1803"/>
                  </a:lnTo>
                  <a:lnTo>
                    <a:pt x="2" y="1803"/>
                  </a:lnTo>
                  <a:close/>
                  <a:moveTo>
                    <a:pt x="2" y="1827"/>
                  </a:moveTo>
                  <a:lnTo>
                    <a:pt x="2" y="1843"/>
                  </a:lnTo>
                  <a:lnTo>
                    <a:pt x="0" y="1843"/>
                  </a:lnTo>
                  <a:lnTo>
                    <a:pt x="0" y="1827"/>
                  </a:lnTo>
                  <a:lnTo>
                    <a:pt x="2" y="1827"/>
                  </a:lnTo>
                  <a:close/>
                  <a:moveTo>
                    <a:pt x="2" y="1851"/>
                  </a:moveTo>
                  <a:lnTo>
                    <a:pt x="2" y="1867"/>
                  </a:lnTo>
                  <a:lnTo>
                    <a:pt x="0" y="1867"/>
                  </a:lnTo>
                  <a:lnTo>
                    <a:pt x="0" y="1851"/>
                  </a:lnTo>
                  <a:lnTo>
                    <a:pt x="2" y="1851"/>
                  </a:lnTo>
                  <a:close/>
                  <a:moveTo>
                    <a:pt x="2" y="1875"/>
                  </a:moveTo>
                  <a:lnTo>
                    <a:pt x="2" y="1891"/>
                  </a:lnTo>
                  <a:lnTo>
                    <a:pt x="0" y="1891"/>
                  </a:lnTo>
                  <a:lnTo>
                    <a:pt x="0" y="1875"/>
                  </a:lnTo>
                  <a:lnTo>
                    <a:pt x="2" y="1875"/>
                  </a:lnTo>
                  <a:close/>
                  <a:moveTo>
                    <a:pt x="2" y="1899"/>
                  </a:moveTo>
                  <a:lnTo>
                    <a:pt x="2" y="1915"/>
                  </a:lnTo>
                  <a:lnTo>
                    <a:pt x="0" y="1915"/>
                  </a:lnTo>
                  <a:lnTo>
                    <a:pt x="0" y="1899"/>
                  </a:lnTo>
                  <a:lnTo>
                    <a:pt x="2" y="1899"/>
                  </a:lnTo>
                  <a:close/>
                  <a:moveTo>
                    <a:pt x="2" y="1923"/>
                  </a:moveTo>
                  <a:lnTo>
                    <a:pt x="2" y="1939"/>
                  </a:lnTo>
                  <a:lnTo>
                    <a:pt x="0" y="1939"/>
                  </a:lnTo>
                  <a:lnTo>
                    <a:pt x="0" y="1923"/>
                  </a:lnTo>
                  <a:lnTo>
                    <a:pt x="2" y="1923"/>
                  </a:lnTo>
                  <a:close/>
                  <a:moveTo>
                    <a:pt x="2" y="1947"/>
                  </a:moveTo>
                  <a:lnTo>
                    <a:pt x="2" y="1963"/>
                  </a:lnTo>
                  <a:lnTo>
                    <a:pt x="0" y="1963"/>
                  </a:lnTo>
                  <a:lnTo>
                    <a:pt x="0" y="1947"/>
                  </a:lnTo>
                  <a:lnTo>
                    <a:pt x="2" y="1947"/>
                  </a:lnTo>
                  <a:close/>
                  <a:moveTo>
                    <a:pt x="2" y="1971"/>
                  </a:moveTo>
                  <a:lnTo>
                    <a:pt x="2" y="1987"/>
                  </a:lnTo>
                  <a:lnTo>
                    <a:pt x="0" y="1987"/>
                  </a:lnTo>
                  <a:lnTo>
                    <a:pt x="0" y="1971"/>
                  </a:lnTo>
                  <a:lnTo>
                    <a:pt x="2" y="1971"/>
                  </a:lnTo>
                  <a:close/>
                  <a:moveTo>
                    <a:pt x="2" y="1995"/>
                  </a:moveTo>
                  <a:lnTo>
                    <a:pt x="2" y="2011"/>
                  </a:lnTo>
                  <a:lnTo>
                    <a:pt x="0" y="2011"/>
                  </a:lnTo>
                  <a:lnTo>
                    <a:pt x="0" y="1995"/>
                  </a:lnTo>
                  <a:lnTo>
                    <a:pt x="2" y="1995"/>
                  </a:lnTo>
                  <a:close/>
                  <a:moveTo>
                    <a:pt x="2" y="2019"/>
                  </a:moveTo>
                  <a:lnTo>
                    <a:pt x="2" y="2035"/>
                  </a:lnTo>
                  <a:lnTo>
                    <a:pt x="0" y="2035"/>
                  </a:lnTo>
                  <a:lnTo>
                    <a:pt x="0" y="2019"/>
                  </a:lnTo>
                  <a:lnTo>
                    <a:pt x="2" y="2019"/>
                  </a:lnTo>
                  <a:close/>
                  <a:moveTo>
                    <a:pt x="2" y="2043"/>
                  </a:moveTo>
                  <a:lnTo>
                    <a:pt x="2" y="2059"/>
                  </a:lnTo>
                  <a:lnTo>
                    <a:pt x="0" y="2059"/>
                  </a:lnTo>
                  <a:lnTo>
                    <a:pt x="0" y="2043"/>
                  </a:lnTo>
                  <a:lnTo>
                    <a:pt x="2" y="2043"/>
                  </a:lnTo>
                  <a:close/>
                  <a:moveTo>
                    <a:pt x="2" y="2067"/>
                  </a:moveTo>
                  <a:lnTo>
                    <a:pt x="2" y="2083"/>
                  </a:lnTo>
                  <a:lnTo>
                    <a:pt x="0" y="2083"/>
                  </a:lnTo>
                  <a:lnTo>
                    <a:pt x="0" y="2067"/>
                  </a:lnTo>
                  <a:lnTo>
                    <a:pt x="2" y="2067"/>
                  </a:lnTo>
                  <a:close/>
                  <a:moveTo>
                    <a:pt x="2" y="2091"/>
                  </a:moveTo>
                  <a:lnTo>
                    <a:pt x="2" y="2107"/>
                  </a:lnTo>
                  <a:lnTo>
                    <a:pt x="0" y="2107"/>
                  </a:lnTo>
                  <a:lnTo>
                    <a:pt x="0" y="2091"/>
                  </a:lnTo>
                  <a:lnTo>
                    <a:pt x="2" y="2091"/>
                  </a:lnTo>
                  <a:close/>
                  <a:moveTo>
                    <a:pt x="2" y="2115"/>
                  </a:moveTo>
                  <a:lnTo>
                    <a:pt x="2" y="2131"/>
                  </a:lnTo>
                  <a:lnTo>
                    <a:pt x="0" y="2131"/>
                  </a:lnTo>
                  <a:lnTo>
                    <a:pt x="0" y="2115"/>
                  </a:lnTo>
                  <a:lnTo>
                    <a:pt x="2" y="2115"/>
                  </a:lnTo>
                  <a:close/>
                  <a:moveTo>
                    <a:pt x="2" y="2139"/>
                  </a:moveTo>
                  <a:lnTo>
                    <a:pt x="2" y="2155"/>
                  </a:lnTo>
                  <a:lnTo>
                    <a:pt x="0" y="2155"/>
                  </a:lnTo>
                  <a:lnTo>
                    <a:pt x="0" y="2139"/>
                  </a:lnTo>
                  <a:lnTo>
                    <a:pt x="2" y="2139"/>
                  </a:lnTo>
                  <a:close/>
                  <a:moveTo>
                    <a:pt x="2" y="2163"/>
                  </a:moveTo>
                  <a:lnTo>
                    <a:pt x="2" y="2179"/>
                  </a:lnTo>
                  <a:lnTo>
                    <a:pt x="0" y="2179"/>
                  </a:lnTo>
                  <a:lnTo>
                    <a:pt x="0" y="2163"/>
                  </a:lnTo>
                  <a:lnTo>
                    <a:pt x="2" y="2163"/>
                  </a:lnTo>
                  <a:close/>
                  <a:moveTo>
                    <a:pt x="2" y="2187"/>
                  </a:moveTo>
                  <a:lnTo>
                    <a:pt x="2" y="2203"/>
                  </a:lnTo>
                  <a:lnTo>
                    <a:pt x="0" y="2203"/>
                  </a:lnTo>
                  <a:lnTo>
                    <a:pt x="0" y="2187"/>
                  </a:lnTo>
                  <a:lnTo>
                    <a:pt x="2" y="2187"/>
                  </a:lnTo>
                  <a:close/>
                  <a:moveTo>
                    <a:pt x="2" y="2211"/>
                  </a:moveTo>
                  <a:lnTo>
                    <a:pt x="2" y="2227"/>
                  </a:lnTo>
                  <a:lnTo>
                    <a:pt x="0" y="2227"/>
                  </a:lnTo>
                  <a:lnTo>
                    <a:pt x="0" y="2211"/>
                  </a:lnTo>
                  <a:lnTo>
                    <a:pt x="2" y="2211"/>
                  </a:lnTo>
                  <a:close/>
                  <a:moveTo>
                    <a:pt x="2" y="2235"/>
                  </a:moveTo>
                  <a:lnTo>
                    <a:pt x="2" y="2251"/>
                  </a:lnTo>
                  <a:lnTo>
                    <a:pt x="0" y="2251"/>
                  </a:lnTo>
                  <a:lnTo>
                    <a:pt x="0" y="2235"/>
                  </a:lnTo>
                  <a:lnTo>
                    <a:pt x="2" y="2235"/>
                  </a:lnTo>
                  <a:close/>
                  <a:moveTo>
                    <a:pt x="2" y="2259"/>
                  </a:moveTo>
                  <a:lnTo>
                    <a:pt x="2" y="2275"/>
                  </a:lnTo>
                  <a:lnTo>
                    <a:pt x="0" y="2275"/>
                  </a:lnTo>
                  <a:lnTo>
                    <a:pt x="0" y="2259"/>
                  </a:lnTo>
                  <a:lnTo>
                    <a:pt x="2" y="2259"/>
                  </a:lnTo>
                  <a:close/>
                  <a:moveTo>
                    <a:pt x="2" y="2283"/>
                  </a:moveTo>
                  <a:lnTo>
                    <a:pt x="2" y="2299"/>
                  </a:lnTo>
                  <a:lnTo>
                    <a:pt x="0" y="2299"/>
                  </a:lnTo>
                  <a:lnTo>
                    <a:pt x="0" y="2283"/>
                  </a:lnTo>
                  <a:lnTo>
                    <a:pt x="2" y="2283"/>
                  </a:lnTo>
                  <a:close/>
                  <a:moveTo>
                    <a:pt x="2" y="2307"/>
                  </a:moveTo>
                  <a:lnTo>
                    <a:pt x="2" y="2323"/>
                  </a:lnTo>
                  <a:lnTo>
                    <a:pt x="0" y="2323"/>
                  </a:lnTo>
                  <a:lnTo>
                    <a:pt x="0" y="2307"/>
                  </a:lnTo>
                  <a:lnTo>
                    <a:pt x="2" y="2307"/>
                  </a:lnTo>
                  <a:close/>
                  <a:moveTo>
                    <a:pt x="2" y="2331"/>
                  </a:moveTo>
                  <a:lnTo>
                    <a:pt x="2" y="2347"/>
                  </a:lnTo>
                  <a:lnTo>
                    <a:pt x="0" y="2347"/>
                  </a:lnTo>
                  <a:lnTo>
                    <a:pt x="0" y="2331"/>
                  </a:lnTo>
                  <a:lnTo>
                    <a:pt x="2" y="2331"/>
                  </a:lnTo>
                  <a:close/>
                  <a:moveTo>
                    <a:pt x="2" y="2355"/>
                  </a:moveTo>
                  <a:lnTo>
                    <a:pt x="2" y="2372"/>
                  </a:lnTo>
                  <a:lnTo>
                    <a:pt x="0" y="2372"/>
                  </a:lnTo>
                  <a:lnTo>
                    <a:pt x="0" y="2355"/>
                  </a:lnTo>
                  <a:lnTo>
                    <a:pt x="2" y="2355"/>
                  </a:lnTo>
                  <a:close/>
                  <a:moveTo>
                    <a:pt x="2" y="2380"/>
                  </a:moveTo>
                  <a:lnTo>
                    <a:pt x="2" y="2396"/>
                  </a:lnTo>
                  <a:lnTo>
                    <a:pt x="0" y="2396"/>
                  </a:lnTo>
                  <a:lnTo>
                    <a:pt x="0" y="2380"/>
                  </a:lnTo>
                  <a:lnTo>
                    <a:pt x="2" y="2380"/>
                  </a:lnTo>
                  <a:close/>
                  <a:moveTo>
                    <a:pt x="2" y="2404"/>
                  </a:moveTo>
                  <a:lnTo>
                    <a:pt x="2" y="2420"/>
                  </a:lnTo>
                  <a:lnTo>
                    <a:pt x="0" y="2420"/>
                  </a:lnTo>
                  <a:lnTo>
                    <a:pt x="0" y="2404"/>
                  </a:lnTo>
                  <a:lnTo>
                    <a:pt x="2" y="2404"/>
                  </a:lnTo>
                  <a:close/>
                  <a:moveTo>
                    <a:pt x="2" y="2428"/>
                  </a:moveTo>
                  <a:lnTo>
                    <a:pt x="2" y="2444"/>
                  </a:lnTo>
                  <a:lnTo>
                    <a:pt x="0" y="2444"/>
                  </a:lnTo>
                  <a:lnTo>
                    <a:pt x="0" y="2428"/>
                  </a:lnTo>
                  <a:lnTo>
                    <a:pt x="2" y="2428"/>
                  </a:lnTo>
                  <a:close/>
                  <a:moveTo>
                    <a:pt x="2" y="2452"/>
                  </a:moveTo>
                  <a:lnTo>
                    <a:pt x="2" y="2468"/>
                  </a:lnTo>
                  <a:lnTo>
                    <a:pt x="0" y="2468"/>
                  </a:lnTo>
                  <a:lnTo>
                    <a:pt x="0" y="2452"/>
                  </a:lnTo>
                  <a:lnTo>
                    <a:pt x="2" y="2452"/>
                  </a:lnTo>
                  <a:close/>
                  <a:moveTo>
                    <a:pt x="2" y="2476"/>
                  </a:moveTo>
                  <a:lnTo>
                    <a:pt x="2" y="2492"/>
                  </a:lnTo>
                  <a:lnTo>
                    <a:pt x="0" y="2492"/>
                  </a:lnTo>
                  <a:lnTo>
                    <a:pt x="0" y="2476"/>
                  </a:lnTo>
                  <a:lnTo>
                    <a:pt x="2" y="2476"/>
                  </a:lnTo>
                  <a:close/>
                  <a:moveTo>
                    <a:pt x="2" y="2500"/>
                  </a:moveTo>
                  <a:lnTo>
                    <a:pt x="2" y="2516"/>
                  </a:lnTo>
                  <a:lnTo>
                    <a:pt x="0" y="2516"/>
                  </a:lnTo>
                  <a:lnTo>
                    <a:pt x="0" y="2500"/>
                  </a:lnTo>
                  <a:lnTo>
                    <a:pt x="2" y="2500"/>
                  </a:lnTo>
                  <a:close/>
                  <a:moveTo>
                    <a:pt x="2" y="2524"/>
                  </a:moveTo>
                  <a:lnTo>
                    <a:pt x="2" y="2540"/>
                  </a:lnTo>
                  <a:lnTo>
                    <a:pt x="0" y="2540"/>
                  </a:lnTo>
                  <a:lnTo>
                    <a:pt x="0" y="2524"/>
                  </a:lnTo>
                  <a:lnTo>
                    <a:pt x="2" y="2524"/>
                  </a:lnTo>
                  <a:close/>
                  <a:moveTo>
                    <a:pt x="2" y="2548"/>
                  </a:moveTo>
                  <a:lnTo>
                    <a:pt x="2" y="2564"/>
                  </a:lnTo>
                  <a:lnTo>
                    <a:pt x="0" y="2564"/>
                  </a:lnTo>
                  <a:lnTo>
                    <a:pt x="0" y="2548"/>
                  </a:lnTo>
                  <a:lnTo>
                    <a:pt x="2" y="2548"/>
                  </a:lnTo>
                  <a:close/>
                  <a:moveTo>
                    <a:pt x="2" y="2572"/>
                  </a:moveTo>
                  <a:lnTo>
                    <a:pt x="2" y="2588"/>
                  </a:lnTo>
                  <a:lnTo>
                    <a:pt x="0" y="2588"/>
                  </a:lnTo>
                  <a:lnTo>
                    <a:pt x="0" y="2572"/>
                  </a:lnTo>
                  <a:lnTo>
                    <a:pt x="2" y="2572"/>
                  </a:lnTo>
                  <a:close/>
                  <a:moveTo>
                    <a:pt x="2" y="2596"/>
                  </a:moveTo>
                  <a:lnTo>
                    <a:pt x="2" y="2612"/>
                  </a:lnTo>
                  <a:lnTo>
                    <a:pt x="0" y="2612"/>
                  </a:lnTo>
                  <a:lnTo>
                    <a:pt x="0" y="2596"/>
                  </a:lnTo>
                  <a:lnTo>
                    <a:pt x="2" y="2596"/>
                  </a:lnTo>
                  <a:close/>
                  <a:moveTo>
                    <a:pt x="2" y="2620"/>
                  </a:moveTo>
                  <a:lnTo>
                    <a:pt x="2" y="2636"/>
                  </a:lnTo>
                  <a:lnTo>
                    <a:pt x="0" y="2636"/>
                  </a:lnTo>
                  <a:lnTo>
                    <a:pt x="0" y="2620"/>
                  </a:lnTo>
                  <a:lnTo>
                    <a:pt x="2" y="2620"/>
                  </a:lnTo>
                  <a:close/>
                  <a:moveTo>
                    <a:pt x="2" y="2644"/>
                  </a:moveTo>
                  <a:lnTo>
                    <a:pt x="2" y="2660"/>
                  </a:lnTo>
                  <a:lnTo>
                    <a:pt x="0" y="2660"/>
                  </a:lnTo>
                  <a:lnTo>
                    <a:pt x="0" y="2644"/>
                  </a:lnTo>
                  <a:lnTo>
                    <a:pt x="2" y="2644"/>
                  </a:lnTo>
                  <a:close/>
                  <a:moveTo>
                    <a:pt x="2" y="2668"/>
                  </a:moveTo>
                  <a:lnTo>
                    <a:pt x="2" y="2684"/>
                  </a:lnTo>
                  <a:lnTo>
                    <a:pt x="0" y="2684"/>
                  </a:lnTo>
                  <a:lnTo>
                    <a:pt x="0" y="2668"/>
                  </a:lnTo>
                  <a:lnTo>
                    <a:pt x="2" y="2668"/>
                  </a:lnTo>
                  <a:close/>
                  <a:moveTo>
                    <a:pt x="2" y="2692"/>
                  </a:moveTo>
                  <a:lnTo>
                    <a:pt x="2" y="2708"/>
                  </a:lnTo>
                  <a:lnTo>
                    <a:pt x="0" y="2708"/>
                  </a:lnTo>
                  <a:lnTo>
                    <a:pt x="0" y="2692"/>
                  </a:lnTo>
                  <a:lnTo>
                    <a:pt x="2" y="2692"/>
                  </a:lnTo>
                  <a:close/>
                  <a:moveTo>
                    <a:pt x="2" y="2716"/>
                  </a:moveTo>
                  <a:lnTo>
                    <a:pt x="2" y="2732"/>
                  </a:lnTo>
                  <a:lnTo>
                    <a:pt x="0" y="2732"/>
                  </a:lnTo>
                  <a:lnTo>
                    <a:pt x="0" y="2716"/>
                  </a:lnTo>
                  <a:lnTo>
                    <a:pt x="2" y="2716"/>
                  </a:lnTo>
                  <a:close/>
                  <a:moveTo>
                    <a:pt x="2" y="2740"/>
                  </a:moveTo>
                  <a:lnTo>
                    <a:pt x="2" y="2756"/>
                  </a:lnTo>
                  <a:lnTo>
                    <a:pt x="0" y="2756"/>
                  </a:lnTo>
                  <a:lnTo>
                    <a:pt x="0" y="2740"/>
                  </a:lnTo>
                  <a:lnTo>
                    <a:pt x="2" y="2740"/>
                  </a:lnTo>
                  <a:close/>
                  <a:moveTo>
                    <a:pt x="2" y="2764"/>
                  </a:moveTo>
                  <a:lnTo>
                    <a:pt x="2" y="2780"/>
                  </a:lnTo>
                  <a:lnTo>
                    <a:pt x="0" y="2780"/>
                  </a:lnTo>
                  <a:lnTo>
                    <a:pt x="0" y="2764"/>
                  </a:lnTo>
                  <a:lnTo>
                    <a:pt x="2" y="2764"/>
                  </a:lnTo>
                  <a:close/>
                  <a:moveTo>
                    <a:pt x="2" y="2788"/>
                  </a:moveTo>
                  <a:lnTo>
                    <a:pt x="2" y="2804"/>
                  </a:lnTo>
                  <a:lnTo>
                    <a:pt x="0" y="2804"/>
                  </a:lnTo>
                  <a:lnTo>
                    <a:pt x="0" y="2788"/>
                  </a:lnTo>
                  <a:lnTo>
                    <a:pt x="2" y="2788"/>
                  </a:lnTo>
                  <a:close/>
                  <a:moveTo>
                    <a:pt x="2" y="2812"/>
                  </a:moveTo>
                  <a:lnTo>
                    <a:pt x="2" y="2828"/>
                  </a:lnTo>
                  <a:lnTo>
                    <a:pt x="0" y="2828"/>
                  </a:lnTo>
                  <a:lnTo>
                    <a:pt x="0" y="2812"/>
                  </a:lnTo>
                  <a:lnTo>
                    <a:pt x="2" y="2812"/>
                  </a:lnTo>
                  <a:close/>
                  <a:moveTo>
                    <a:pt x="2" y="2836"/>
                  </a:moveTo>
                  <a:lnTo>
                    <a:pt x="2" y="2852"/>
                  </a:lnTo>
                  <a:lnTo>
                    <a:pt x="0" y="2852"/>
                  </a:lnTo>
                  <a:lnTo>
                    <a:pt x="0" y="2836"/>
                  </a:lnTo>
                  <a:lnTo>
                    <a:pt x="2" y="2836"/>
                  </a:lnTo>
                  <a:close/>
                  <a:moveTo>
                    <a:pt x="2" y="2860"/>
                  </a:moveTo>
                  <a:lnTo>
                    <a:pt x="2" y="2876"/>
                  </a:lnTo>
                  <a:lnTo>
                    <a:pt x="0" y="2876"/>
                  </a:lnTo>
                  <a:lnTo>
                    <a:pt x="0" y="2860"/>
                  </a:lnTo>
                  <a:lnTo>
                    <a:pt x="2" y="2860"/>
                  </a:lnTo>
                  <a:close/>
                  <a:moveTo>
                    <a:pt x="2" y="2884"/>
                  </a:moveTo>
                  <a:lnTo>
                    <a:pt x="2" y="2900"/>
                  </a:lnTo>
                  <a:lnTo>
                    <a:pt x="0" y="2900"/>
                  </a:lnTo>
                  <a:lnTo>
                    <a:pt x="0" y="2884"/>
                  </a:lnTo>
                  <a:lnTo>
                    <a:pt x="2" y="2884"/>
                  </a:lnTo>
                  <a:close/>
                  <a:moveTo>
                    <a:pt x="2" y="2908"/>
                  </a:moveTo>
                  <a:lnTo>
                    <a:pt x="2" y="2924"/>
                  </a:lnTo>
                  <a:lnTo>
                    <a:pt x="0" y="2924"/>
                  </a:lnTo>
                  <a:lnTo>
                    <a:pt x="0" y="2908"/>
                  </a:lnTo>
                  <a:lnTo>
                    <a:pt x="2" y="2908"/>
                  </a:lnTo>
                  <a:close/>
                  <a:moveTo>
                    <a:pt x="2" y="2932"/>
                  </a:moveTo>
                  <a:lnTo>
                    <a:pt x="2" y="2948"/>
                  </a:lnTo>
                  <a:lnTo>
                    <a:pt x="0" y="2948"/>
                  </a:lnTo>
                  <a:lnTo>
                    <a:pt x="0" y="2932"/>
                  </a:lnTo>
                  <a:lnTo>
                    <a:pt x="2" y="2932"/>
                  </a:lnTo>
                  <a:close/>
                  <a:moveTo>
                    <a:pt x="2" y="2956"/>
                  </a:moveTo>
                  <a:lnTo>
                    <a:pt x="2" y="2972"/>
                  </a:lnTo>
                  <a:lnTo>
                    <a:pt x="0" y="2972"/>
                  </a:lnTo>
                  <a:lnTo>
                    <a:pt x="0" y="2956"/>
                  </a:lnTo>
                  <a:lnTo>
                    <a:pt x="2" y="2956"/>
                  </a:lnTo>
                  <a:close/>
                  <a:moveTo>
                    <a:pt x="2" y="2980"/>
                  </a:moveTo>
                  <a:lnTo>
                    <a:pt x="2" y="2996"/>
                  </a:lnTo>
                  <a:lnTo>
                    <a:pt x="0" y="2996"/>
                  </a:lnTo>
                  <a:lnTo>
                    <a:pt x="0" y="2980"/>
                  </a:lnTo>
                  <a:lnTo>
                    <a:pt x="2" y="2980"/>
                  </a:lnTo>
                  <a:close/>
                  <a:moveTo>
                    <a:pt x="2" y="3004"/>
                  </a:moveTo>
                  <a:lnTo>
                    <a:pt x="2" y="3020"/>
                  </a:lnTo>
                  <a:lnTo>
                    <a:pt x="0" y="3020"/>
                  </a:lnTo>
                  <a:lnTo>
                    <a:pt x="0" y="3004"/>
                  </a:lnTo>
                  <a:lnTo>
                    <a:pt x="2" y="3004"/>
                  </a:lnTo>
                  <a:close/>
                  <a:moveTo>
                    <a:pt x="2" y="3028"/>
                  </a:moveTo>
                  <a:lnTo>
                    <a:pt x="2" y="3044"/>
                  </a:lnTo>
                  <a:lnTo>
                    <a:pt x="0" y="3044"/>
                  </a:lnTo>
                  <a:lnTo>
                    <a:pt x="0" y="3028"/>
                  </a:lnTo>
                  <a:lnTo>
                    <a:pt x="2" y="3028"/>
                  </a:lnTo>
                  <a:close/>
                  <a:moveTo>
                    <a:pt x="2" y="3052"/>
                  </a:moveTo>
                  <a:lnTo>
                    <a:pt x="2" y="3068"/>
                  </a:lnTo>
                  <a:lnTo>
                    <a:pt x="0" y="3068"/>
                  </a:lnTo>
                  <a:lnTo>
                    <a:pt x="0" y="3052"/>
                  </a:lnTo>
                  <a:lnTo>
                    <a:pt x="2" y="3052"/>
                  </a:lnTo>
                  <a:close/>
                  <a:moveTo>
                    <a:pt x="2" y="3076"/>
                  </a:moveTo>
                  <a:lnTo>
                    <a:pt x="2" y="3092"/>
                  </a:lnTo>
                  <a:lnTo>
                    <a:pt x="0" y="3092"/>
                  </a:lnTo>
                  <a:lnTo>
                    <a:pt x="0" y="3076"/>
                  </a:lnTo>
                  <a:lnTo>
                    <a:pt x="2" y="3076"/>
                  </a:lnTo>
                  <a:close/>
                  <a:moveTo>
                    <a:pt x="2" y="3100"/>
                  </a:moveTo>
                  <a:lnTo>
                    <a:pt x="2" y="3116"/>
                  </a:lnTo>
                  <a:lnTo>
                    <a:pt x="0" y="3116"/>
                  </a:lnTo>
                  <a:lnTo>
                    <a:pt x="0" y="3100"/>
                  </a:lnTo>
                  <a:lnTo>
                    <a:pt x="2" y="3100"/>
                  </a:lnTo>
                  <a:close/>
                  <a:moveTo>
                    <a:pt x="2" y="3124"/>
                  </a:moveTo>
                  <a:lnTo>
                    <a:pt x="2" y="3140"/>
                  </a:lnTo>
                  <a:lnTo>
                    <a:pt x="0" y="3140"/>
                  </a:lnTo>
                  <a:lnTo>
                    <a:pt x="0" y="3124"/>
                  </a:lnTo>
                  <a:lnTo>
                    <a:pt x="2" y="3124"/>
                  </a:lnTo>
                  <a:close/>
                  <a:moveTo>
                    <a:pt x="2" y="3148"/>
                  </a:moveTo>
                  <a:lnTo>
                    <a:pt x="2" y="3164"/>
                  </a:lnTo>
                  <a:lnTo>
                    <a:pt x="0" y="3164"/>
                  </a:lnTo>
                  <a:lnTo>
                    <a:pt x="0" y="3148"/>
                  </a:lnTo>
                  <a:lnTo>
                    <a:pt x="2" y="3148"/>
                  </a:lnTo>
                  <a:close/>
                  <a:moveTo>
                    <a:pt x="2" y="3172"/>
                  </a:moveTo>
                  <a:lnTo>
                    <a:pt x="2" y="3188"/>
                  </a:lnTo>
                  <a:lnTo>
                    <a:pt x="0" y="3188"/>
                  </a:lnTo>
                  <a:lnTo>
                    <a:pt x="0" y="3172"/>
                  </a:lnTo>
                  <a:lnTo>
                    <a:pt x="2" y="3172"/>
                  </a:lnTo>
                  <a:close/>
                  <a:moveTo>
                    <a:pt x="2" y="3196"/>
                  </a:moveTo>
                  <a:lnTo>
                    <a:pt x="2" y="3212"/>
                  </a:lnTo>
                  <a:lnTo>
                    <a:pt x="0" y="3212"/>
                  </a:lnTo>
                  <a:lnTo>
                    <a:pt x="0" y="3196"/>
                  </a:lnTo>
                  <a:lnTo>
                    <a:pt x="2" y="3196"/>
                  </a:lnTo>
                  <a:close/>
                  <a:moveTo>
                    <a:pt x="2" y="3220"/>
                  </a:moveTo>
                  <a:lnTo>
                    <a:pt x="2" y="3236"/>
                  </a:lnTo>
                  <a:lnTo>
                    <a:pt x="0" y="3236"/>
                  </a:lnTo>
                  <a:lnTo>
                    <a:pt x="0" y="3220"/>
                  </a:lnTo>
                  <a:lnTo>
                    <a:pt x="2" y="3220"/>
                  </a:lnTo>
                  <a:close/>
                  <a:moveTo>
                    <a:pt x="2" y="3244"/>
                  </a:moveTo>
                  <a:lnTo>
                    <a:pt x="2" y="3260"/>
                  </a:lnTo>
                  <a:lnTo>
                    <a:pt x="0" y="3260"/>
                  </a:lnTo>
                  <a:lnTo>
                    <a:pt x="0" y="3244"/>
                  </a:lnTo>
                  <a:lnTo>
                    <a:pt x="2" y="3244"/>
                  </a:lnTo>
                  <a:close/>
                  <a:moveTo>
                    <a:pt x="2" y="3268"/>
                  </a:moveTo>
                  <a:lnTo>
                    <a:pt x="2" y="3284"/>
                  </a:lnTo>
                  <a:lnTo>
                    <a:pt x="0" y="3284"/>
                  </a:lnTo>
                  <a:lnTo>
                    <a:pt x="0" y="3268"/>
                  </a:lnTo>
                  <a:lnTo>
                    <a:pt x="2" y="3268"/>
                  </a:lnTo>
                  <a:close/>
                  <a:moveTo>
                    <a:pt x="2" y="3292"/>
                  </a:moveTo>
                  <a:lnTo>
                    <a:pt x="2" y="3308"/>
                  </a:lnTo>
                  <a:lnTo>
                    <a:pt x="0" y="3308"/>
                  </a:lnTo>
                  <a:lnTo>
                    <a:pt x="0" y="3292"/>
                  </a:lnTo>
                  <a:lnTo>
                    <a:pt x="2" y="3292"/>
                  </a:lnTo>
                  <a:close/>
                  <a:moveTo>
                    <a:pt x="2" y="3316"/>
                  </a:moveTo>
                  <a:lnTo>
                    <a:pt x="2" y="3332"/>
                  </a:lnTo>
                  <a:lnTo>
                    <a:pt x="0" y="3332"/>
                  </a:lnTo>
                  <a:lnTo>
                    <a:pt x="0" y="3316"/>
                  </a:lnTo>
                  <a:lnTo>
                    <a:pt x="2" y="3316"/>
                  </a:lnTo>
                  <a:close/>
                  <a:moveTo>
                    <a:pt x="2" y="3340"/>
                  </a:moveTo>
                  <a:lnTo>
                    <a:pt x="2" y="3356"/>
                  </a:lnTo>
                  <a:lnTo>
                    <a:pt x="0" y="3356"/>
                  </a:lnTo>
                  <a:lnTo>
                    <a:pt x="0" y="3340"/>
                  </a:lnTo>
                  <a:lnTo>
                    <a:pt x="2" y="3340"/>
                  </a:lnTo>
                  <a:close/>
                  <a:moveTo>
                    <a:pt x="2" y="3364"/>
                  </a:moveTo>
                  <a:lnTo>
                    <a:pt x="2" y="3380"/>
                  </a:lnTo>
                  <a:lnTo>
                    <a:pt x="0" y="3380"/>
                  </a:lnTo>
                  <a:lnTo>
                    <a:pt x="0" y="3364"/>
                  </a:lnTo>
                  <a:lnTo>
                    <a:pt x="2" y="3364"/>
                  </a:lnTo>
                  <a:close/>
                  <a:moveTo>
                    <a:pt x="2" y="3388"/>
                  </a:moveTo>
                  <a:lnTo>
                    <a:pt x="2" y="3404"/>
                  </a:lnTo>
                  <a:lnTo>
                    <a:pt x="0" y="3404"/>
                  </a:lnTo>
                  <a:lnTo>
                    <a:pt x="0" y="3388"/>
                  </a:lnTo>
                  <a:lnTo>
                    <a:pt x="2" y="3388"/>
                  </a:lnTo>
                  <a:close/>
                  <a:moveTo>
                    <a:pt x="2" y="3412"/>
                  </a:moveTo>
                  <a:lnTo>
                    <a:pt x="2" y="3429"/>
                  </a:lnTo>
                  <a:lnTo>
                    <a:pt x="0" y="3429"/>
                  </a:lnTo>
                  <a:lnTo>
                    <a:pt x="0" y="3412"/>
                  </a:lnTo>
                  <a:lnTo>
                    <a:pt x="2" y="3412"/>
                  </a:lnTo>
                  <a:close/>
                  <a:moveTo>
                    <a:pt x="2" y="3437"/>
                  </a:moveTo>
                  <a:lnTo>
                    <a:pt x="2" y="3453"/>
                  </a:lnTo>
                  <a:lnTo>
                    <a:pt x="0" y="3453"/>
                  </a:lnTo>
                  <a:lnTo>
                    <a:pt x="0" y="3437"/>
                  </a:lnTo>
                  <a:lnTo>
                    <a:pt x="2" y="3437"/>
                  </a:lnTo>
                  <a:close/>
                  <a:moveTo>
                    <a:pt x="2" y="3461"/>
                  </a:moveTo>
                  <a:lnTo>
                    <a:pt x="2" y="3477"/>
                  </a:lnTo>
                  <a:lnTo>
                    <a:pt x="0" y="3477"/>
                  </a:lnTo>
                  <a:lnTo>
                    <a:pt x="0" y="3461"/>
                  </a:lnTo>
                  <a:lnTo>
                    <a:pt x="2" y="3461"/>
                  </a:lnTo>
                  <a:close/>
                  <a:moveTo>
                    <a:pt x="2" y="3485"/>
                  </a:moveTo>
                  <a:lnTo>
                    <a:pt x="2" y="3501"/>
                  </a:lnTo>
                  <a:lnTo>
                    <a:pt x="0" y="3501"/>
                  </a:lnTo>
                  <a:lnTo>
                    <a:pt x="0" y="3485"/>
                  </a:lnTo>
                  <a:lnTo>
                    <a:pt x="2" y="3485"/>
                  </a:lnTo>
                  <a:close/>
                  <a:moveTo>
                    <a:pt x="2" y="3509"/>
                  </a:moveTo>
                  <a:lnTo>
                    <a:pt x="2" y="3525"/>
                  </a:lnTo>
                  <a:lnTo>
                    <a:pt x="0" y="3525"/>
                  </a:lnTo>
                  <a:lnTo>
                    <a:pt x="0" y="3509"/>
                  </a:lnTo>
                  <a:lnTo>
                    <a:pt x="2" y="3509"/>
                  </a:lnTo>
                  <a:close/>
                  <a:moveTo>
                    <a:pt x="2" y="3533"/>
                  </a:moveTo>
                  <a:lnTo>
                    <a:pt x="2" y="3549"/>
                  </a:lnTo>
                  <a:lnTo>
                    <a:pt x="0" y="3549"/>
                  </a:lnTo>
                  <a:lnTo>
                    <a:pt x="0" y="3533"/>
                  </a:lnTo>
                  <a:lnTo>
                    <a:pt x="2" y="3533"/>
                  </a:lnTo>
                  <a:close/>
                  <a:moveTo>
                    <a:pt x="2" y="3557"/>
                  </a:moveTo>
                  <a:lnTo>
                    <a:pt x="2" y="3573"/>
                  </a:lnTo>
                  <a:lnTo>
                    <a:pt x="0" y="3573"/>
                  </a:lnTo>
                  <a:lnTo>
                    <a:pt x="0" y="3557"/>
                  </a:lnTo>
                  <a:lnTo>
                    <a:pt x="2" y="3557"/>
                  </a:lnTo>
                  <a:close/>
                  <a:moveTo>
                    <a:pt x="2" y="3581"/>
                  </a:moveTo>
                  <a:lnTo>
                    <a:pt x="2" y="3597"/>
                  </a:lnTo>
                  <a:lnTo>
                    <a:pt x="0" y="3597"/>
                  </a:lnTo>
                  <a:lnTo>
                    <a:pt x="0" y="3581"/>
                  </a:lnTo>
                  <a:lnTo>
                    <a:pt x="2" y="3581"/>
                  </a:lnTo>
                  <a:close/>
                  <a:moveTo>
                    <a:pt x="2" y="3605"/>
                  </a:moveTo>
                  <a:lnTo>
                    <a:pt x="2" y="3621"/>
                  </a:lnTo>
                  <a:lnTo>
                    <a:pt x="0" y="3621"/>
                  </a:lnTo>
                  <a:lnTo>
                    <a:pt x="0" y="3605"/>
                  </a:lnTo>
                  <a:lnTo>
                    <a:pt x="2" y="3605"/>
                  </a:lnTo>
                  <a:close/>
                  <a:moveTo>
                    <a:pt x="2" y="3629"/>
                  </a:moveTo>
                  <a:lnTo>
                    <a:pt x="2" y="3645"/>
                  </a:lnTo>
                  <a:lnTo>
                    <a:pt x="0" y="3645"/>
                  </a:lnTo>
                  <a:lnTo>
                    <a:pt x="0" y="3629"/>
                  </a:lnTo>
                  <a:lnTo>
                    <a:pt x="2" y="3629"/>
                  </a:lnTo>
                  <a:close/>
                  <a:moveTo>
                    <a:pt x="2" y="3653"/>
                  </a:moveTo>
                  <a:lnTo>
                    <a:pt x="2" y="3669"/>
                  </a:lnTo>
                  <a:lnTo>
                    <a:pt x="0" y="3669"/>
                  </a:lnTo>
                  <a:lnTo>
                    <a:pt x="0" y="3653"/>
                  </a:lnTo>
                  <a:lnTo>
                    <a:pt x="2" y="3653"/>
                  </a:lnTo>
                  <a:close/>
                  <a:moveTo>
                    <a:pt x="2" y="3677"/>
                  </a:moveTo>
                  <a:lnTo>
                    <a:pt x="2" y="3693"/>
                  </a:lnTo>
                  <a:lnTo>
                    <a:pt x="0" y="3693"/>
                  </a:lnTo>
                  <a:lnTo>
                    <a:pt x="0" y="3677"/>
                  </a:lnTo>
                  <a:lnTo>
                    <a:pt x="2" y="3677"/>
                  </a:lnTo>
                  <a:close/>
                  <a:moveTo>
                    <a:pt x="2" y="3701"/>
                  </a:moveTo>
                  <a:lnTo>
                    <a:pt x="2" y="3717"/>
                  </a:lnTo>
                  <a:lnTo>
                    <a:pt x="0" y="3717"/>
                  </a:lnTo>
                  <a:lnTo>
                    <a:pt x="0" y="3701"/>
                  </a:lnTo>
                  <a:lnTo>
                    <a:pt x="2" y="3701"/>
                  </a:lnTo>
                  <a:close/>
                  <a:moveTo>
                    <a:pt x="2" y="3725"/>
                  </a:moveTo>
                  <a:lnTo>
                    <a:pt x="2" y="3741"/>
                  </a:lnTo>
                  <a:lnTo>
                    <a:pt x="0" y="3741"/>
                  </a:lnTo>
                  <a:lnTo>
                    <a:pt x="0" y="3725"/>
                  </a:lnTo>
                  <a:lnTo>
                    <a:pt x="2" y="3725"/>
                  </a:lnTo>
                  <a:close/>
                  <a:moveTo>
                    <a:pt x="2" y="3749"/>
                  </a:moveTo>
                  <a:lnTo>
                    <a:pt x="2" y="3765"/>
                  </a:lnTo>
                  <a:lnTo>
                    <a:pt x="0" y="3765"/>
                  </a:lnTo>
                  <a:lnTo>
                    <a:pt x="0" y="3749"/>
                  </a:lnTo>
                  <a:lnTo>
                    <a:pt x="2" y="3749"/>
                  </a:lnTo>
                  <a:close/>
                  <a:moveTo>
                    <a:pt x="2" y="3773"/>
                  </a:moveTo>
                  <a:lnTo>
                    <a:pt x="2" y="3789"/>
                  </a:lnTo>
                  <a:lnTo>
                    <a:pt x="0" y="3789"/>
                  </a:lnTo>
                  <a:lnTo>
                    <a:pt x="0" y="3773"/>
                  </a:lnTo>
                  <a:lnTo>
                    <a:pt x="2" y="3773"/>
                  </a:lnTo>
                  <a:close/>
                  <a:moveTo>
                    <a:pt x="2" y="3797"/>
                  </a:moveTo>
                  <a:lnTo>
                    <a:pt x="2" y="3813"/>
                  </a:lnTo>
                  <a:lnTo>
                    <a:pt x="0" y="3813"/>
                  </a:lnTo>
                  <a:lnTo>
                    <a:pt x="0" y="3797"/>
                  </a:lnTo>
                  <a:lnTo>
                    <a:pt x="2" y="3797"/>
                  </a:lnTo>
                  <a:close/>
                  <a:moveTo>
                    <a:pt x="2" y="3821"/>
                  </a:moveTo>
                  <a:lnTo>
                    <a:pt x="2" y="3837"/>
                  </a:lnTo>
                  <a:lnTo>
                    <a:pt x="0" y="3837"/>
                  </a:lnTo>
                  <a:lnTo>
                    <a:pt x="0" y="3821"/>
                  </a:lnTo>
                  <a:lnTo>
                    <a:pt x="2" y="3821"/>
                  </a:lnTo>
                  <a:close/>
                  <a:moveTo>
                    <a:pt x="2" y="3845"/>
                  </a:moveTo>
                  <a:lnTo>
                    <a:pt x="2" y="3861"/>
                  </a:lnTo>
                  <a:lnTo>
                    <a:pt x="0" y="3861"/>
                  </a:lnTo>
                  <a:lnTo>
                    <a:pt x="0" y="3845"/>
                  </a:lnTo>
                  <a:lnTo>
                    <a:pt x="2" y="3845"/>
                  </a:lnTo>
                  <a:close/>
                  <a:moveTo>
                    <a:pt x="2" y="3869"/>
                  </a:moveTo>
                  <a:lnTo>
                    <a:pt x="2" y="3885"/>
                  </a:lnTo>
                  <a:lnTo>
                    <a:pt x="0" y="3885"/>
                  </a:lnTo>
                  <a:lnTo>
                    <a:pt x="0" y="3869"/>
                  </a:lnTo>
                  <a:lnTo>
                    <a:pt x="2" y="3869"/>
                  </a:lnTo>
                  <a:close/>
                  <a:moveTo>
                    <a:pt x="2" y="3893"/>
                  </a:moveTo>
                  <a:lnTo>
                    <a:pt x="2" y="3909"/>
                  </a:lnTo>
                  <a:lnTo>
                    <a:pt x="0" y="3909"/>
                  </a:lnTo>
                  <a:lnTo>
                    <a:pt x="0" y="3893"/>
                  </a:lnTo>
                  <a:lnTo>
                    <a:pt x="2" y="3893"/>
                  </a:lnTo>
                  <a:close/>
                  <a:moveTo>
                    <a:pt x="2" y="3917"/>
                  </a:moveTo>
                  <a:lnTo>
                    <a:pt x="2" y="3933"/>
                  </a:lnTo>
                  <a:lnTo>
                    <a:pt x="0" y="3933"/>
                  </a:lnTo>
                  <a:lnTo>
                    <a:pt x="0" y="3917"/>
                  </a:lnTo>
                  <a:lnTo>
                    <a:pt x="2" y="3917"/>
                  </a:lnTo>
                  <a:close/>
                  <a:moveTo>
                    <a:pt x="2" y="3941"/>
                  </a:moveTo>
                  <a:lnTo>
                    <a:pt x="2" y="3957"/>
                  </a:lnTo>
                  <a:lnTo>
                    <a:pt x="0" y="3957"/>
                  </a:lnTo>
                  <a:lnTo>
                    <a:pt x="0" y="3941"/>
                  </a:lnTo>
                  <a:lnTo>
                    <a:pt x="2" y="3941"/>
                  </a:lnTo>
                  <a:close/>
                  <a:moveTo>
                    <a:pt x="2" y="3965"/>
                  </a:moveTo>
                  <a:lnTo>
                    <a:pt x="2" y="3981"/>
                  </a:lnTo>
                  <a:lnTo>
                    <a:pt x="0" y="3981"/>
                  </a:lnTo>
                  <a:lnTo>
                    <a:pt x="0" y="3965"/>
                  </a:lnTo>
                  <a:lnTo>
                    <a:pt x="2" y="3965"/>
                  </a:lnTo>
                  <a:close/>
                  <a:moveTo>
                    <a:pt x="2" y="3989"/>
                  </a:moveTo>
                  <a:lnTo>
                    <a:pt x="2" y="4005"/>
                  </a:lnTo>
                  <a:lnTo>
                    <a:pt x="0" y="4005"/>
                  </a:lnTo>
                  <a:lnTo>
                    <a:pt x="0" y="3989"/>
                  </a:lnTo>
                  <a:lnTo>
                    <a:pt x="2" y="3989"/>
                  </a:lnTo>
                  <a:close/>
                  <a:moveTo>
                    <a:pt x="2" y="4013"/>
                  </a:moveTo>
                  <a:lnTo>
                    <a:pt x="2" y="4029"/>
                  </a:lnTo>
                  <a:lnTo>
                    <a:pt x="0" y="4029"/>
                  </a:lnTo>
                  <a:lnTo>
                    <a:pt x="0" y="4013"/>
                  </a:lnTo>
                  <a:lnTo>
                    <a:pt x="2" y="4013"/>
                  </a:lnTo>
                  <a:close/>
                  <a:moveTo>
                    <a:pt x="2" y="4037"/>
                  </a:moveTo>
                  <a:lnTo>
                    <a:pt x="2" y="4053"/>
                  </a:lnTo>
                  <a:lnTo>
                    <a:pt x="0" y="4053"/>
                  </a:lnTo>
                  <a:lnTo>
                    <a:pt x="0" y="4037"/>
                  </a:lnTo>
                  <a:lnTo>
                    <a:pt x="2" y="4037"/>
                  </a:lnTo>
                  <a:close/>
                  <a:moveTo>
                    <a:pt x="2" y="4061"/>
                  </a:moveTo>
                  <a:lnTo>
                    <a:pt x="2" y="4077"/>
                  </a:lnTo>
                  <a:lnTo>
                    <a:pt x="0" y="4077"/>
                  </a:lnTo>
                  <a:lnTo>
                    <a:pt x="0" y="4061"/>
                  </a:lnTo>
                  <a:lnTo>
                    <a:pt x="2" y="4061"/>
                  </a:lnTo>
                  <a:close/>
                  <a:moveTo>
                    <a:pt x="2" y="4085"/>
                  </a:moveTo>
                  <a:lnTo>
                    <a:pt x="2" y="4101"/>
                  </a:lnTo>
                  <a:lnTo>
                    <a:pt x="0" y="4101"/>
                  </a:lnTo>
                  <a:lnTo>
                    <a:pt x="0" y="4085"/>
                  </a:lnTo>
                  <a:lnTo>
                    <a:pt x="2" y="4085"/>
                  </a:lnTo>
                  <a:close/>
                  <a:moveTo>
                    <a:pt x="2" y="4109"/>
                  </a:moveTo>
                  <a:lnTo>
                    <a:pt x="2" y="4125"/>
                  </a:lnTo>
                  <a:lnTo>
                    <a:pt x="0" y="4125"/>
                  </a:lnTo>
                  <a:lnTo>
                    <a:pt x="0" y="4109"/>
                  </a:lnTo>
                  <a:lnTo>
                    <a:pt x="2" y="4109"/>
                  </a:lnTo>
                  <a:close/>
                  <a:moveTo>
                    <a:pt x="2" y="4133"/>
                  </a:moveTo>
                  <a:lnTo>
                    <a:pt x="2" y="4149"/>
                  </a:lnTo>
                  <a:lnTo>
                    <a:pt x="0" y="4149"/>
                  </a:lnTo>
                  <a:lnTo>
                    <a:pt x="0" y="4133"/>
                  </a:lnTo>
                  <a:lnTo>
                    <a:pt x="2" y="4133"/>
                  </a:lnTo>
                  <a:close/>
                  <a:moveTo>
                    <a:pt x="2" y="4157"/>
                  </a:moveTo>
                  <a:lnTo>
                    <a:pt x="2" y="4173"/>
                  </a:lnTo>
                  <a:lnTo>
                    <a:pt x="0" y="4173"/>
                  </a:lnTo>
                  <a:lnTo>
                    <a:pt x="0" y="4157"/>
                  </a:lnTo>
                  <a:lnTo>
                    <a:pt x="2" y="4157"/>
                  </a:lnTo>
                  <a:close/>
                  <a:moveTo>
                    <a:pt x="2" y="4181"/>
                  </a:moveTo>
                  <a:lnTo>
                    <a:pt x="2" y="4197"/>
                  </a:lnTo>
                  <a:lnTo>
                    <a:pt x="0" y="4197"/>
                  </a:lnTo>
                  <a:lnTo>
                    <a:pt x="0" y="4181"/>
                  </a:lnTo>
                  <a:lnTo>
                    <a:pt x="2" y="4181"/>
                  </a:lnTo>
                  <a:close/>
                  <a:moveTo>
                    <a:pt x="6" y="4200"/>
                  </a:moveTo>
                  <a:lnTo>
                    <a:pt x="22" y="4200"/>
                  </a:lnTo>
                  <a:lnTo>
                    <a:pt x="22" y="4202"/>
                  </a:lnTo>
                  <a:lnTo>
                    <a:pt x="6" y="4202"/>
                  </a:lnTo>
                  <a:lnTo>
                    <a:pt x="6" y="4200"/>
                  </a:lnTo>
                  <a:close/>
                  <a:moveTo>
                    <a:pt x="30" y="4200"/>
                  </a:moveTo>
                  <a:lnTo>
                    <a:pt x="46" y="4200"/>
                  </a:lnTo>
                  <a:lnTo>
                    <a:pt x="46" y="4202"/>
                  </a:lnTo>
                  <a:lnTo>
                    <a:pt x="30" y="4202"/>
                  </a:lnTo>
                  <a:lnTo>
                    <a:pt x="30" y="4200"/>
                  </a:lnTo>
                  <a:close/>
                  <a:moveTo>
                    <a:pt x="54" y="4200"/>
                  </a:moveTo>
                  <a:lnTo>
                    <a:pt x="70" y="4200"/>
                  </a:lnTo>
                  <a:lnTo>
                    <a:pt x="70" y="4202"/>
                  </a:lnTo>
                  <a:lnTo>
                    <a:pt x="54" y="4202"/>
                  </a:lnTo>
                  <a:lnTo>
                    <a:pt x="54" y="4200"/>
                  </a:lnTo>
                  <a:close/>
                  <a:moveTo>
                    <a:pt x="78" y="4200"/>
                  </a:moveTo>
                  <a:lnTo>
                    <a:pt x="94" y="4200"/>
                  </a:lnTo>
                  <a:lnTo>
                    <a:pt x="94" y="4202"/>
                  </a:lnTo>
                  <a:lnTo>
                    <a:pt x="78" y="4202"/>
                  </a:lnTo>
                  <a:lnTo>
                    <a:pt x="78" y="4200"/>
                  </a:lnTo>
                  <a:close/>
                  <a:moveTo>
                    <a:pt x="102" y="4200"/>
                  </a:moveTo>
                  <a:lnTo>
                    <a:pt x="118" y="4200"/>
                  </a:lnTo>
                  <a:lnTo>
                    <a:pt x="118" y="4202"/>
                  </a:lnTo>
                  <a:lnTo>
                    <a:pt x="102" y="4202"/>
                  </a:lnTo>
                  <a:lnTo>
                    <a:pt x="102" y="4200"/>
                  </a:lnTo>
                  <a:close/>
                  <a:moveTo>
                    <a:pt x="126" y="4200"/>
                  </a:moveTo>
                  <a:lnTo>
                    <a:pt x="142" y="4200"/>
                  </a:lnTo>
                  <a:lnTo>
                    <a:pt x="142" y="4202"/>
                  </a:lnTo>
                  <a:lnTo>
                    <a:pt x="126" y="4202"/>
                  </a:lnTo>
                  <a:lnTo>
                    <a:pt x="126" y="4200"/>
                  </a:lnTo>
                  <a:close/>
                  <a:moveTo>
                    <a:pt x="150" y="4200"/>
                  </a:moveTo>
                  <a:lnTo>
                    <a:pt x="166" y="4200"/>
                  </a:lnTo>
                  <a:lnTo>
                    <a:pt x="166" y="4202"/>
                  </a:lnTo>
                  <a:lnTo>
                    <a:pt x="150" y="4202"/>
                  </a:lnTo>
                  <a:lnTo>
                    <a:pt x="150" y="4200"/>
                  </a:lnTo>
                  <a:close/>
                  <a:moveTo>
                    <a:pt x="174" y="4200"/>
                  </a:moveTo>
                  <a:lnTo>
                    <a:pt x="190" y="4200"/>
                  </a:lnTo>
                  <a:lnTo>
                    <a:pt x="190" y="4202"/>
                  </a:lnTo>
                  <a:lnTo>
                    <a:pt x="174" y="4202"/>
                  </a:lnTo>
                  <a:lnTo>
                    <a:pt x="174" y="4200"/>
                  </a:lnTo>
                  <a:close/>
                  <a:moveTo>
                    <a:pt x="198" y="4200"/>
                  </a:moveTo>
                  <a:lnTo>
                    <a:pt x="214" y="4200"/>
                  </a:lnTo>
                  <a:lnTo>
                    <a:pt x="214" y="4202"/>
                  </a:lnTo>
                  <a:lnTo>
                    <a:pt x="198" y="4202"/>
                  </a:lnTo>
                  <a:lnTo>
                    <a:pt x="198" y="4200"/>
                  </a:lnTo>
                  <a:close/>
                  <a:moveTo>
                    <a:pt x="222" y="4200"/>
                  </a:moveTo>
                  <a:lnTo>
                    <a:pt x="238" y="4200"/>
                  </a:lnTo>
                  <a:lnTo>
                    <a:pt x="238" y="4202"/>
                  </a:lnTo>
                  <a:lnTo>
                    <a:pt x="222" y="4202"/>
                  </a:lnTo>
                  <a:lnTo>
                    <a:pt x="222" y="4200"/>
                  </a:lnTo>
                  <a:close/>
                  <a:moveTo>
                    <a:pt x="246" y="4200"/>
                  </a:moveTo>
                  <a:lnTo>
                    <a:pt x="262" y="4200"/>
                  </a:lnTo>
                  <a:lnTo>
                    <a:pt x="262" y="4202"/>
                  </a:lnTo>
                  <a:lnTo>
                    <a:pt x="246" y="4202"/>
                  </a:lnTo>
                  <a:lnTo>
                    <a:pt x="246" y="4200"/>
                  </a:lnTo>
                  <a:close/>
                  <a:moveTo>
                    <a:pt x="270" y="4200"/>
                  </a:moveTo>
                  <a:lnTo>
                    <a:pt x="286" y="4200"/>
                  </a:lnTo>
                  <a:lnTo>
                    <a:pt x="286" y="4202"/>
                  </a:lnTo>
                  <a:lnTo>
                    <a:pt x="270" y="4202"/>
                  </a:lnTo>
                  <a:lnTo>
                    <a:pt x="270" y="4200"/>
                  </a:lnTo>
                  <a:close/>
                  <a:moveTo>
                    <a:pt x="294" y="4200"/>
                  </a:moveTo>
                  <a:lnTo>
                    <a:pt x="310" y="4200"/>
                  </a:lnTo>
                  <a:lnTo>
                    <a:pt x="310" y="4202"/>
                  </a:lnTo>
                  <a:lnTo>
                    <a:pt x="294" y="4202"/>
                  </a:lnTo>
                  <a:lnTo>
                    <a:pt x="294" y="4200"/>
                  </a:lnTo>
                  <a:close/>
                  <a:moveTo>
                    <a:pt x="318" y="4200"/>
                  </a:moveTo>
                  <a:lnTo>
                    <a:pt x="334" y="4200"/>
                  </a:lnTo>
                  <a:lnTo>
                    <a:pt x="334" y="4202"/>
                  </a:lnTo>
                  <a:lnTo>
                    <a:pt x="318" y="4202"/>
                  </a:lnTo>
                  <a:lnTo>
                    <a:pt x="318" y="4200"/>
                  </a:lnTo>
                  <a:close/>
                  <a:moveTo>
                    <a:pt x="342" y="4200"/>
                  </a:moveTo>
                  <a:lnTo>
                    <a:pt x="358" y="4200"/>
                  </a:lnTo>
                  <a:lnTo>
                    <a:pt x="358" y="4202"/>
                  </a:lnTo>
                  <a:lnTo>
                    <a:pt x="342" y="4202"/>
                  </a:lnTo>
                  <a:lnTo>
                    <a:pt x="342" y="4200"/>
                  </a:lnTo>
                  <a:close/>
                  <a:moveTo>
                    <a:pt x="366" y="4200"/>
                  </a:moveTo>
                  <a:lnTo>
                    <a:pt x="382" y="4200"/>
                  </a:lnTo>
                  <a:lnTo>
                    <a:pt x="382" y="4202"/>
                  </a:lnTo>
                  <a:lnTo>
                    <a:pt x="366" y="4202"/>
                  </a:lnTo>
                  <a:lnTo>
                    <a:pt x="366" y="4200"/>
                  </a:lnTo>
                  <a:close/>
                  <a:moveTo>
                    <a:pt x="390" y="4200"/>
                  </a:moveTo>
                  <a:lnTo>
                    <a:pt x="406" y="4200"/>
                  </a:lnTo>
                  <a:lnTo>
                    <a:pt x="406" y="4202"/>
                  </a:lnTo>
                  <a:lnTo>
                    <a:pt x="390" y="4202"/>
                  </a:lnTo>
                  <a:lnTo>
                    <a:pt x="390" y="4200"/>
                  </a:lnTo>
                  <a:close/>
                  <a:moveTo>
                    <a:pt x="414" y="4200"/>
                  </a:moveTo>
                  <a:lnTo>
                    <a:pt x="430" y="4200"/>
                  </a:lnTo>
                  <a:lnTo>
                    <a:pt x="430" y="4202"/>
                  </a:lnTo>
                  <a:lnTo>
                    <a:pt x="414" y="4202"/>
                  </a:lnTo>
                  <a:lnTo>
                    <a:pt x="414" y="4200"/>
                  </a:lnTo>
                  <a:close/>
                  <a:moveTo>
                    <a:pt x="438" y="4200"/>
                  </a:moveTo>
                  <a:lnTo>
                    <a:pt x="454" y="4200"/>
                  </a:lnTo>
                  <a:lnTo>
                    <a:pt x="454" y="4202"/>
                  </a:lnTo>
                  <a:lnTo>
                    <a:pt x="438" y="4202"/>
                  </a:lnTo>
                  <a:lnTo>
                    <a:pt x="438" y="4200"/>
                  </a:lnTo>
                  <a:close/>
                  <a:moveTo>
                    <a:pt x="462" y="4200"/>
                  </a:moveTo>
                  <a:lnTo>
                    <a:pt x="478" y="4200"/>
                  </a:lnTo>
                  <a:lnTo>
                    <a:pt x="478" y="4202"/>
                  </a:lnTo>
                  <a:lnTo>
                    <a:pt x="462" y="4202"/>
                  </a:lnTo>
                  <a:lnTo>
                    <a:pt x="462" y="4200"/>
                  </a:lnTo>
                  <a:close/>
                  <a:moveTo>
                    <a:pt x="486" y="4200"/>
                  </a:moveTo>
                  <a:lnTo>
                    <a:pt x="502" y="4200"/>
                  </a:lnTo>
                  <a:lnTo>
                    <a:pt x="502" y="4202"/>
                  </a:lnTo>
                  <a:lnTo>
                    <a:pt x="486" y="4202"/>
                  </a:lnTo>
                  <a:lnTo>
                    <a:pt x="486" y="4200"/>
                  </a:lnTo>
                  <a:close/>
                  <a:moveTo>
                    <a:pt x="510" y="4200"/>
                  </a:moveTo>
                  <a:lnTo>
                    <a:pt x="526" y="4200"/>
                  </a:lnTo>
                  <a:lnTo>
                    <a:pt x="526" y="4202"/>
                  </a:lnTo>
                  <a:lnTo>
                    <a:pt x="510" y="4202"/>
                  </a:lnTo>
                  <a:lnTo>
                    <a:pt x="510" y="4200"/>
                  </a:lnTo>
                  <a:close/>
                  <a:moveTo>
                    <a:pt x="534" y="4200"/>
                  </a:moveTo>
                  <a:lnTo>
                    <a:pt x="550" y="4200"/>
                  </a:lnTo>
                  <a:lnTo>
                    <a:pt x="550" y="4202"/>
                  </a:lnTo>
                  <a:lnTo>
                    <a:pt x="534" y="4202"/>
                  </a:lnTo>
                  <a:lnTo>
                    <a:pt x="534" y="4200"/>
                  </a:lnTo>
                  <a:close/>
                  <a:moveTo>
                    <a:pt x="558" y="4200"/>
                  </a:moveTo>
                  <a:lnTo>
                    <a:pt x="574" y="4200"/>
                  </a:lnTo>
                  <a:lnTo>
                    <a:pt x="574" y="4202"/>
                  </a:lnTo>
                  <a:lnTo>
                    <a:pt x="558" y="4202"/>
                  </a:lnTo>
                  <a:lnTo>
                    <a:pt x="558" y="4200"/>
                  </a:lnTo>
                  <a:close/>
                  <a:moveTo>
                    <a:pt x="582" y="4200"/>
                  </a:moveTo>
                  <a:lnTo>
                    <a:pt x="598" y="4200"/>
                  </a:lnTo>
                  <a:lnTo>
                    <a:pt x="598" y="4202"/>
                  </a:lnTo>
                  <a:lnTo>
                    <a:pt x="582" y="4202"/>
                  </a:lnTo>
                  <a:lnTo>
                    <a:pt x="582" y="4200"/>
                  </a:lnTo>
                  <a:close/>
                  <a:moveTo>
                    <a:pt x="606" y="4200"/>
                  </a:moveTo>
                  <a:lnTo>
                    <a:pt x="622" y="4200"/>
                  </a:lnTo>
                  <a:lnTo>
                    <a:pt x="622" y="4202"/>
                  </a:lnTo>
                  <a:lnTo>
                    <a:pt x="606" y="4202"/>
                  </a:lnTo>
                  <a:lnTo>
                    <a:pt x="606" y="4200"/>
                  </a:lnTo>
                  <a:close/>
                  <a:moveTo>
                    <a:pt x="630" y="4200"/>
                  </a:moveTo>
                  <a:lnTo>
                    <a:pt x="646" y="4200"/>
                  </a:lnTo>
                  <a:lnTo>
                    <a:pt x="646" y="4202"/>
                  </a:lnTo>
                  <a:lnTo>
                    <a:pt x="630" y="4202"/>
                  </a:lnTo>
                  <a:lnTo>
                    <a:pt x="630" y="4200"/>
                  </a:lnTo>
                  <a:close/>
                  <a:moveTo>
                    <a:pt x="654" y="4200"/>
                  </a:moveTo>
                  <a:lnTo>
                    <a:pt x="670" y="4200"/>
                  </a:lnTo>
                  <a:lnTo>
                    <a:pt x="670" y="4202"/>
                  </a:lnTo>
                  <a:lnTo>
                    <a:pt x="654" y="4202"/>
                  </a:lnTo>
                  <a:lnTo>
                    <a:pt x="654" y="4200"/>
                  </a:lnTo>
                  <a:close/>
                  <a:moveTo>
                    <a:pt x="678" y="4200"/>
                  </a:moveTo>
                  <a:lnTo>
                    <a:pt x="694" y="4200"/>
                  </a:lnTo>
                  <a:lnTo>
                    <a:pt x="694" y="4202"/>
                  </a:lnTo>
                  <a:lnTo>
                    <a:pt x="678" y="4202"/>
                  </a:lnTo>
                  <a:lnTo>
                    <a:pt x="678" y="4200"/>
                  </a:lnTo>
                  <a:close/>
                  <a:moveTo>
                    <a:pt x="702" y="4200"/>
                  </a:moveTo>
                  <a:lnTo>
                    <a:pt x="718" y="4200"/>
                  </a:lnTo>
                  <a:lnTo>
                    <a:pt x="718" y="4202"/>
                  </a:lnTo>
                  <a:lnTo>
                    <a:pt x="702" y="4202"/>
                  </a:lnTo>
                  <a:lnTo>
                    <a:pt x="702" y="4200"/>
                  </a:lnTo>
                  <a:close/>
                  <a:moveTo>
                    <a:pt x="726" y="4200"/>
                  </a:moveTo>
                  <a:lnTo>
                    <a:pt x="742" y="4200"/>
                  </a:lnTo>
                  <a:lnTo>
                    <a:pt x="742" y="4202"/>
                  </a:lnTo>
                  <a:lnTo>
                    <a:pt x="726" y="4202"/>
                  </a:lnTo>
                  <a:lnTo>
                    <a:pt x="726" y="4200"/>
                  </a:lnTo>
                  <a:close/>
                  <a:moveTo>
                    <a:pt x="750" y="4200"/>
                  </a:moveTo>
                  <a:lnTo>
                    <a:pt x="766" y="4200"/>
                  </a:lnTo>
                  <a:lnTo>
                    <a:pt x="766" y="4202"/>
                  </a:lnTo>
                  <a:lnTo>
                    <a:pt x="750" y="4202"/>
                  </a:lnTo>
                  <a:lnTo>
                    <a:pt x="750" y="4200"/>
                  </a:lnTo>
                  <a:close/>
                  <a:moveTo>
                    <a:pt x="774" y="4200"/>
                  </a:moveTo>
                  <a:lnTo>
                    <a:pt x="790" y="4200"/>
                  </a:lnTo>
                  <a:lnTo>
                    <a:pt x="790" y="4202"/>
                  </a:lnTo>
                  <a:lnTo>
                    <a:pt x="774" y="4202"/>
                  </a:lnTo>
                  <a:lnTo>
                    <a:pt x="774" y="4200"/>
                  </a:lnTo>
                  <a:close/>
                  <a:moveTo>
                    <a:pt x="798" y="4200"/>
                  </a:moveTo>
                  <a:lnTo>
                    <a:pt x="814" y="4200"/>
                  </a:lnTo>
                  <a:lnTo>
                    <a:pt x="814" y="4202"/>
                  </a:lnTo>
                  <a:lnTo>
                    <a:pt x="798" y="4202"/>
                  </a:lnTo>
                  <a:lnTo>
                    <a:pt x="798" y="4200"/>
                  </a:lnTo>
                  <a:close/>
                  <a:moveTo>
                    <a:pt x="822" y="4200"/>
                  </a:moveTo>
                  <a:lnTo>
                    <a:pt x="838" y="4200"/>
                  </a:lnTo>
                  <a:lnTo>
                    <a:pt x="838" y="4202"/>
                  </a:lnTo>
                  <a:lnTo>
                    <a:pt x="822" y="4202"/>
                  </a:lnTo>
                  <a:lnTo>
                    <a:pt x="822" y="4200"/>
                  </a:lnTo>
                  <a:close/>
                  <a:moveTo>
                    <a:pt x="846" y="4200"/>
                  </a:moveTo>
                  <a:lnTo>
                    <a:pt x="862" y="4200"/>
                  </a:lnTo>
                  <a:lnTo>
                    <a:pt x="862" y="4202"/>
                  </a:lnTo>
                  <a:lnTo>
                    <a:pt x="846" y="4202"/>
                  </a:lnTo>
                  <a:lnTo>
                    <a:pt x="846" y="4200"/>
                  </a:lnTo>
                  <a:close/>
                  <a:moveTo>
                    <a:pt x="870" y="4200"/>
                  </a:moveTo>
                  <a:lnTo>
                    <a:pt x="886" y="4200"/>
                  </a:lnTo>
                  <a:lnTo>
                    <a:pt x="886" y="4202"/>
                  </a:lnTo>
                  <a:lnTo>
                    <a:pt x="870" y="4202"/>
                  </a:lnTo>
                  <a:lnTo>
                    <a:pt x="870" y="4200"/>
                  </a:lnTo>
                  <a:close/>
                  <a:moveTo>
                    <a:pt x="894" y="4200"/>
                  </a:moveTo>
                  <a:lnTo>
                    <a:pt x="910" y="4200"/>
                  </a:lnTo>
                  <a:lnTo>
                    <a:pt x="910" y="4202"/>
                  </a:lnTo>
                  <a:lnTo>
                    <a:pt x="894" y="4202"/>
                  </a:lnTo>
                  <a:lnTo>
                    <a:pt x="894" y="4200"/>
                  </a:lnTo>
                  <a:close/>
                  <a:moveTo>
                    <a:pt x="918" y="4200"/>
                  </a:moveTo>
                  <a:lnTo>
                    <a:pt x="934" y="4200"/>
                  </a:lnTo>
                  <a:lnTo>
                    <a:pt x="934" y="4202"/>
                  </a:lnTo>
                  <a:lnTo>
                    <a:pt x="918" y="4202"/>
                  </a:lnTo>
                  <a:lnTo>
                    <a:pt x="918" y="4200"/>
                  </a:lnTo>
                  <a:close/>
                  <a:moveTo>
                    <a:pt x="942" y="4200"/>
                  </a:moveTo>
                  <a:lnTo>
                    <a:pt x="958" y="4200"/>
                  </a:lnTo>
                  <a:lnTo>
                    <a:pt x="958" y="4202"/>
                  </a:lnTo>
                  <a:lnTo>
                    <a:pt x="942" y="4202"/>
                  </a:lnTo>
                  <a:lnTo>
                    <a:pt x="942" y="4200"/>
                  </a:lnTo>
                  <a:close/>
                  <a:moveTo>
                    <a:pt x="966" y="4200"/>
                  </a:moveTo>
                  <a:lnTo>
                    <a:pt x="982" y="4200"/>
                  </a:lnTo>
                  <a:lnTo>
                    <a:pt x="982" y="4202"/>
                  </a:lnTo>
                  <a:lnTo>
                    <a:pt x="966" y="4202"/>
                  </a:lnTo>
                  <a:lnTo>
                    <a:pt x="966" y="4200"/>
                  </a:lnTo>
                  <a:close/>
                  <a:moveTo>
                    <a:pt x="990" y="4200"/>
                  </a:moveTo>
                  <a:lnTo>
                    <a:pt x="1006" y="4200"/>
                  </a:lnTo>
                  <a:lnTo>
                    <a:pt x="1006" y="4202"/>
                  </a:lnTo>
                  <a:lnTo>
                    <a:pt x="990" y="4202"/>
                  </a:lnTo>
                  <a:lnTo>
                    <a:pt x="990" y="4200"/>
                  </a:lnTo>
                  <a:close/>
                  <a:moveTo>
                    <a:pt x="1014" y="4200"/>
                  </a:moveTo>
                  <a:lnTo>
                    <a:pt x="1030" y="4200"/>
                  </a:lnTo>
                  <a:lnTo>
                    <a:pt x="1030" y="4202"/>
                  </a:lnTo>
                  <a:lnTo>
                    <a:pt x="1014" y="4202"/>
                  </a:lnTo>
                  <a:lnTo>
                    <a:pt x="1014" y="4200"/>
                  </a:lnTo>
                  <a:close/>
                  <a:moveTo>
                    <a:pt x="1038" y="4200"/>
                  </a:moveTo>
                  <a:lnTo>
                    <a:pt x="1054" y="4200"/>
                  </a:lnTo>
                  <a:lnTo>
                    <a:pt x="1054" y="4202"/>
                  </a:lnTo>
                  <a:lnTo>
                    <a:pt x="1038" y="4202"/>
                  </a:lnTo>
                  <a:lnTo>
                    <a:pt x="1038" y="4200"/>
                  </a:lnTo>
                  <a:close/>
                  <a:moveTo>
                    <a:pt x="1062" y="4200"/>
                  </a:moveTo>
                  <a:lnTo>
                    <a:pt x="1078" y="4200"/>
                  </a:lnTo>
                  <a:lnTo>
                    <a:pt x="1078" y="4202"/>
                  </a:lnTo>
                  <a:lnTo>
                    <a:pt x="1062" y="4202"/>
                  </a:lnTo>
                  <a:lnTo>
                    <a:pt x="1062" y="4200"/>
                  </a:lnTo>
                  <a:close/>
                  <a:moveTo>
                    <a:pt x="1086" y="4200"/>
                  </a:moveTo>
                  <a:lnTo>
                    <a:pt x="1102" y="4200"/>
                  </a:lnTo>
                  <a:lnTo>
                    <a:pt x="1102" y="4202"/>
                  </a:lnTo>
                  <a:lnTo>
                    <a:pt x="1086" y="4202"/>
                  </a:lnTo>
                  <a:lnTo>
                    <a:pt x="1086" y="4200"/>
                  </a:lnTo>
                  <a:close/>
                  <a:moveTo>
                    <a:pt x="1110" y="4200"/>
                  </a:moveTo>
                  <a:lnTo>
                    <a:pt x="1126" y="4200"/>
                  </a:lnTo>
                  <a:lnTo>
                    <a:pt x="1126" y="4202"/>
                  </a:lnTo>
                  <a:lnTo>
                    <a:pt x="1110" y="4202"/>
                  </a:lnTo>
                  <a:lnTo>
                    <a:pt x="1110" y="4200"/>
                  </a:lnTo>
                  <a:close/>
                  <a:moveTo>
                    <a:pt x="1134" y="4200"/>
                  </a:moveTo>
                  <a:lnTo>
                    <a:pt x="1150" y="4200"/>
                  </a:lnTo>
                  <a:lnTo>
                    <a:pt x="1150" y="4202"/>
                  </a:lnTo>
                  <a:lnTo>
                    <a:pt x="1134" y="4202"/>
                  </a:lnTo>
                  <a:lnTo>
                    <a:pt x="1134" y="4200"/>
                  </a:lnTo>
                  <a:close/>
                  <a:moveTo>
                    <a:pt x="1158" y="4200"/>
                  </a:moveTo>
                  <a:lnTo>
                    <a:pt x="1174" y="4200"/>
                  </a:lnTo>
                  <a:lnTo>
                    <a:pt x="1174" y="4202"/>
                  </a:lnTo>
                  <a:lnTo>
                    <a:pt x="1158" y="4202"/>
                  </a:lnTo>
                  <a:lnTo>
                    <a:pt x="1158" y="4200"/>
                  </a:lnTo>
                  <a:close/>
                  <a:moveTo>
                    <a:pt x="1182" y="4200"/>
                  </a:moveTo>
                  <a:lnTo>
                    <a:pt x="1198" y="4200"/>
                  </a:lnTo>
                  <a:lnTo>
                    <a:pt x="1198" y="4202"/>
                  </a:lnTo>
                  <a:lnTo>
                    <a:pt x="1182" y="4202"/>
                  </a:lnTo>
                  <a:lnTo>
                    <a:pt x="1182" y="4200"/>
                  </a:lnTo>
                  <a:close/>
                  <a:moveTo>
                    <a:pt x="1206" y="4200"/>
                  </a:moveTo>
                  <a:lnTo>
                    <a:pt x="1222" y="4200"/>
                  </a:lnTo>
                  <a:lnTo>
                    <a:pt x="1222" y="4202"/>
                  </a:lnTo>
                  <a:lnTo>
                    <a:pt x="1206" y="4202"/>
                  </a:lnTo>
                  <a:lnTo>
                    <a:pt x="1206" y="4200"/>
                  </a:lnTo>
                  <a:close/>
                  <a:moveTo>
                    <a:pt x="1230" y="4200"/>
                  </a:moveTo>
                  <a:lnTo>
                    <a:pt x="1246" y="4200"/>
                  </a:lnTo>
                  <a:lnTo>
                    <a:pt x="1246" y="4202"/>
                  </a:lnTo>
                  <a:lnTo>
                    <a:pt x="1230" y="4202"/>
                  </a:lnTo>
                  <a:lnTo>
                    <a:pt x="1230" y="4200"/>
                  </a:lnTo>
                  <a:close/>
                  <a:moveTo>
                    <a:pt x="1254" y="4200"/>
                  </a:moveTo>
                  <a:lnTo>
                    <a:pt x="1270" y="4200"/>
                  </a:lnTo>
                  <a:lnTo>
                    <a:pt x="1270" y="4202"/>
                  </a:lnTo>
                  <a:lnTo>
                    <a:pt x="1254" y="4202"/>
                  </a:lnTo>
                  <a:lnTo>
                    <a:pt x="1254" y="4200"/>
                  </a:lnTo>
                  <a:close/>
                  <a:moveTo>
                    <a:pt x="1278" y="4200"/>
                  </a:moveTo>
                  <a:lnTo>
                    <a:pt x="1294" y="4200"/>
                  </a:lnTo>
                  <a:lnTo>
                    <a:pt x="1294" y="4202"/>
                  </a:lnTo>
                  <a:lnTo>
                    <a:pt x="1278" y="4202"/>
                  </a:lnTo>
                  <a:lnTo>
                    <a:pt x="1278" y="4200"/>
                  </a:lnTo>
                  <a:close/>
                  <a:moveTo>
                    <a:pt x="1302" y="4200"/>
                  </a:moveTo>
                  <a:lnTo>
                    <a:pt x="1318" y="4200"/>
                  </a:lnTo>
                  <a:lnTo>
                    <a:pt x="1318" y="4202"/>
                  </a:lnTo>
                  <a:lnTo>
                    <a:pt x="1302" y="4202"/>
                  </a:lnTo>
                  <a:lnTo>
                    <a:pt x="1302" y="4200"/>
                  </a:lnTo>
                  <a:close/>
                  <a:moveTo>
                    <a:pt x="1326" y="4200"/>
                  </a:moveTo>
                  <a:lnTo>
                    <a:pt x="1342" y="4200"/>
                  </a:lnTo>
                  <a:lnTo>
                    <a:pt x="1342" y="4202"/>
                  </a:lnTo>
                  <a:lnTo>
                    <a:pt x="1326" y="4202"/>
                  </a:lnTo>
                  <a:lnTo>
                    <a:pt x="1326" y="4200"/>
                  </a:lnTo>
                  <a:close/>
                  <a:moveTo>
                    <a:pt x="1350" y="4200"/>
                  </a:moveTo>
                  <a:lnTo>
                    <a:pt x="1366" y="4200"/>
                  </a:lnTo>
                  <a:lnTo>
                    <a:pt x="1366" y="4202"/>
                  </a:lnTo>
                  <a:lnTo>
                    <a:pt x="1350" y="4202"/>
                  </a:lnTo>
                  <a:lnTo>
                    <a:pt x="1350" y="4200"/>
                  </a:lnTo>
                  <a:close/>
                  <a:moveTo>
                    <a:pt x="1374" y="4200"/>
                  </a:moveTo>
                  <a:lnTo>
                    <a:pt x="1390" y="4200"/>
                  </a:lnTo>
                  <a:lnTo>
                    <a:pt x="1390" y="4202"/>
                  </a:lnTo>
                  <a:lnTo>
                    <a:pt x="1374" y="4202"/>
                  </a:lnTo>
                  <a:lnTo>
                    <a:pt x="1374" y="4200"/>
                  </a:lnTo>
                  <a:close/>
                  <a:moveTo>
                    <a:pt x="1398" y="4200"/>
                  </a:moveTo>
                  <a:lnTo>
                    <a:pt x="1415" y="4200"/>
                  </a:lnTo>
                  <a:lnTo>
                    <a:pt x="1415" y="4202"/>
                  </a:lnTo>
                  <a:lnTo>
                    <a:pt x="1398" y="4202"/>
                  </a:lnTo>
                  <a:lnTo>
                    <a:pt x="1398" y="4200"/>
                  </a:lnTo>
                  <a:close/>
                  <a:moveTo>
                    <a:pt x="1423" y="4200"/>
                  </a:moveTo>
                  <a:lnTo>
                    <a:pt x="1439" y="4200"/>
                  </a:lnTo>
                  <a:lnTo>
                    <a:pt x="1439" y="4202"/>
                  </a:lnTo>
                  <a:lnTo>
                    <a:pt x="1423" y="4202"/>
                  </a:lnTo>
                  <a:lnTo>
                    <a:pt x="1423" y="4200"/>
                  </a:lnTo>
                  <a:close/>
                  <a:moveTo>
                    <a:pt x="1447" y="4200"/>
                  </a:moveTo>
                  <a:lnTo>
                    <a:pt x="1463" y="4200"/>
                  </a:lnTo>
                  <a:lnTo>
                    <a:pt x="1463" y="4202"/>
                  </a:lnTo>
                  <a:lnTo>
                    <a:pt x="1447" y="4202"/>
                  </a:lnTo>
                  <a:lnTo>
                    <a:pt x="1447" y="4200"/>
                  </a:lnTo>
                  <a:close/>
                  <a:moveTo>
                    <a:pt x="1471" y="4200"/>
                  </a:moveTo>
                  <a:lnTo>
                    <a:pt x="1487" y="4200"/>
                  </a:lnTo>
                  <a:lnTo>
                    <a:pt x="1487" y="4202"/>
                  </a:lnTo>
                  <a:lnTo>
                    <a:pt x="1471" y="4202"/>
                  </a:lnTo>
                  <a:lnTo>
                    <a:pt x="1471" y="4200"/>
                  </a:lnTo>
                  <a:close/>
                  <a:moveTo>
                    <a:pt x="1495" y="4200"/>
                  </a:moveTo>
                  <a:lnTo>
                    <a:pt x="1511" y="4200"/>
                  </a:lnTo>
                  <a:lnTo>
                    <a:pt x="1511" y="4202"/>
                  </a:lnTo>
                  <a:lnTo>
                    <a:pt x="1495" y="4202"/>
                  </a:lnTo>
                  <a:lnTo>
                    <a:pt x="1495" y="4200"/>
                  </a:lnTo>
                  <a:close/>
                  <a:moveTo>
                    <a:pt x="1519" y="4200"/>
                  </a:moveTo>
                  <a:lnTo>
                    <a:pt x="1535" y="4200"/>
                  </a:lnTo>
                  <a:lnTo>
                    <a:pt x="1535" y="4202"/>
                  </a:lnTo>
                  <a:lnTo>
                    <a:pt x="1519" y="4202"/>
                  </a:lnTo>
                  <a:lnTo>
                    <a:pt x="1519" y="4200"/>
                  </a:lnTo>
                  <a:close/>
                  <a:moveTo>
                    <a:pt x="1543" y="4200"/>
                  </a:moveTo>
                  <a:lnTo>
                    <a:pt x="1559" y="4200"/>
                  </a:lnTo>
                  <a:lnTo>
                    <a:pt x="1559" y="4202"/>
                  </a:lnTo>
                  <a:lnTo>
                    <a:pt x="1543" y="4202"/>
                  </a:lnTo>
                  <a:lnTo>
                    <a:pt x="1543" y="4200"/>
                  </a:lnTo>
                  <a:close/>
                  <a:moveTo>
                    <a:pt x="1567" y="4200"/>
                  </a:moveTo>
                  <a:lnTo>
                    <a:pt x="1583" y="4200"/>
                  </a:lnTo>
                  <a:lnTo>
                    <a:pt x="1583" y="4202"/>
                  </a:lnTo>
                  <a:lnTo>
                    <a:pt x="1567" y="4202"/>
                  </a:lnTo>
                  <a:lnTo>
                    <a:pt x="1567" y="4200"/>
                  </a:lnTo>
                  <a:close/>
                  <a:moveTo>
                    <a:pt x="1591" y="4200"/>
                  </a:moveTo>
                  <a:lnTo>
                    <a:pt x="1607" y="4200"/>
                  </a:lnTo>
                  <a:lnTo>
                    <a:pt x="1607" y="4202"/>
                  </a:lnTo>
                  <a:lnTo>
                    <a:pt x="1591" y="4202"/>
                  </a:lnTo>
                  <a:lnTo>
                    <a:pt x="1591" y="4200"/>
                  </a:lnTo>
                  <a:close/>
                  <a:moveTo>
                    <a:pt x="1615" y="4200"/>
                  </a:moveTo>
                  <a:lnTo>
                    <a:pt x="1631" y="4200"/>
                  </a:lnTo>
                  <a:lnTo>
                    <a:pt x="1631" y="4202"/>
                  </a:lnTo>
                  <a:lnTo>
                    <a:pt x="1615" y="4202"/>
                  </a:lnTo>
                  <a:lnTo>
                    <a:pt x="1615" y="4200"/>
                  </a:lnTo>
                  <a:close/>
                  <a:moveTo>
                    <a:pt x="1639" y="4200"/>
                  </a:moveTo>
                  <a:lnTo>
                    <a:pt x="1655" y="4200"/>
                  </a:lnTo>
                  <a:lnTo>
                    <a:pt x="1655" y="4202"/>
                  </a:lnTo>
                  <a:lnTo>
                    <a:pt x="1639" y="4202"/>
                  </a:lnTo>
                  <a:lnTo>
                    <a:pt x="1639" y="4200"/>
                  </a:lnTo>
                  <a:close/>
                  <a:moveTo>
                    <a:pt x="1663" y="4200"/>
                  </a:moveTo>
                  <a:lnTo>
                    <a:pt x="1679" y="4200"/>
                  </a:lnTo>
                  <a:lnTo>
                    <a:pt x="1679" y="4202"/>
                  </a:lnTo>
                  <a:lnTo>
                    <a:pt x="1663" y="4202"/>
                  </a:lnTo>
                  <a:lnTo>
                    <a:pt x="1663" y="4200"/>
                  </a:lnTo>
                  <a:close/>
                  <a:moveTo>
                    <a:pt x="1687" y="4200"/>
                  </a:moveTo>
                  <a:lnTo>
                    <a:pt x="1703" y="4200"/>
                  </a:lnTo>
                  <a:lnTo>
                    <a:pt x="1703" y="4202"/>
                  </a:lnTo>
                  <a:lnTo>
                    <a:pt x="1687" y="4202"/>
                  </a:lnTo>
                  <a:lnTo>
                    <a:pt x="1687" y="4200"/>
                  </a:lnTo>
                  <a:close/>
                  <a:moveTo>
                    <a:pt x="1711" y="4200"/>
                  </a:moveTo>
                  <a:lnTo>
                    <a:pt x="1727" y="4200"/>
                  </a:lnTo>
                  <a:lnTo>
                    <a:pt x="1727" y="4202"/>
                  </a:lnTo>
                  <a:lnTo>
                    <a:pt x="1711" y="4202"/>
                  </a:lnTo>
                  <a:lnTo>
                    <a:pt x="1711" y="4200"/>
                  </a:lnTo>
                  <a:close/>
                  <a:moveTo>
                    <a:pt x="1735" y="4200"/>
                  </a:moveTo>
                  <a:lnTo>
                    <a:pt x="1751" y="4200"/>
                  </a:lnTo>
                  <a:lnTo>
                    <a:pt x="1751" y="4202"/>
                  </a:lnTo>
                  <a:lnTo>
                    <a:pt x="1735" y="4202"/>
                  </a:lnTo>
                  <a:lnTo>
                    <a:pt x="1735" y="4200"/>
                  </a:lnTo>
                  <a:close/>
                  <a:moveTo>
                    <a:pt x="1759" y="4200"/>
                  </a:moveTo>
                  <a:lnTo>
                    <a:pt x="1775" y="4200"/>
                  </a:lnTo>
                  <a:lnTo>
                    <a:pt x="1775" y="4202"/>
                  </a:lnTo>
                  <a:lnTo>
                    <a:pt x="1759" y="4202"/>
                  </a:lnTo>
                  <a:lnTo>
                    <a:pt x="1759" y="4200"/>
                  </a:lnTo>
                  <a:close/>
                  <a:moveTo>
                    <a:pt x="1783" y="4200"/>
                  </a:moveTo>
                  <a:lnTo>
                    <a:pt x="1799" y="4200"/>
                  </a:lnTo>
                  <a:lnTo>
                    <a:pt x="1799" y="4202"/>
                  </a:lnTo>
                  <a:lnTo>
                    <a:pt x="1783" y="4202"/>
                  </a:lnTo>
                  <a:lnTo>
                    <a:pt x="1783" y="4200"/>
                  </a:lnTo>
                  <a:close/>
                  <a:moveTo>
                    <a:pt x="1807" y="4200"/>
                  </a:moveTo>
                  <a:lnTo>
                    <a:pt x="1823" y="4200"/>
                  </a:lnTo>
                  <a:lnTo>
                    <a:pt x="1823" y="4202"/>
                  </a:lnTo>
                  <a:lnTo>
                    <a:pt x="1807" y="4202"/>
                  </a:lnTo>
                  <a:lnTo>
                    <a:pt x="1807" y="4200"/>
                  </a:lnTo>
                  <a:close/>
                  <a:moveTo>
                    <a:pt x="1831" y="4200"/>
                  </a:moveTo>
                  <a:lnTo>
                    <a:pt x="1847" y="4200"/>
                  </a:lnTo>
                  <a:lnTo>
                    <a:pt x="1847" y="4202"/>
                  </a:lnTo>
                  <a:lnTo>
                    <a:pt x="1831" y="4202"/>
                  </a:lnTo>
                  <a:lnTo>
                    <a:pt x="1831" y="4200"/>
                  </a:lnTo>
                  <a:close/>
                  <a:moveTo>
                    <a:pt x="1855" y="4200"/>
                  </a:moveTo>
                  <a:lnTo>
                    <a:pt x="1871" y="4200"/>
                  </a:lnTo>
                  <a:lnTo>
                    <a:pt x="1871" y="4202"/>
                  </a:lnTo>
                  <a:lnTo>
                    <a:pt x="1855" y="4202"/>
                  </a:lnTo>
                  <a:lnTo>
                    <a:pt x="1855" y="4200"/>
                  </a:lnTo>
                  <a:close/>
                  <a:moveTo>
                    <a:pt x="1879" y="4200"/>
                  </a:moveTo>
                  <a:lnTo>
                    <a:pt x="1895" y="4200"/>
                  </a:lnTo>
                  <a:lnTo>
                    <a:pt x="1895" y="4202"/>
                  </a:lnTo>
                  <a:lnTo>
                    <a:pt x="1879" y="4202"/>
                  </a:lnTo>
                  <a:lnTo>
                    <a:pt x="1879" y="4200"/>
                  </a:lnTo>
                  <a:close/>
                  <a:moveTo>
                    <a:pt x="1903" y="4200"/>
                  </a:moveTo>
                  <a:lnTo>
                    <a:pt x="1919" y="4200"/>
                  </a:lnTo>
                  <a:lnTo>
                    <a:pt x="1919" y="4202"/>
                  </a:lnTo>
                  <a:lnTo>
                    <a:pt x="1903" y="4202"/>
                  </a:lnTo>
                  <a:lnTo>
                    <a:pt x="1903" y="4200"/>
                  </a:lnTo>
                  <a:close/>
                  <a:moveTo>
                    <a:pt x="1927" y="4200"/>
                  </a:moveTo>
                  <a:lnTo>
                    <a:pt x="1930" y="4200"/>
                  </a:lnTo>
                  <a:lnTo>
                    <a:pt x="1929" y="4201"/>
                  </a:lnTo>
                  <a:lnTo>
                    <a:pt x="1929" y="4187"/>
                  </a:lnTo>
                  <a:lnTo>
                    <a:pt x="1931" y="4187"/>
                  </a:lnTo>
                  <a:lnTo>
                    <a:pt x="1931" y="4202"/>
                  </a:lnTo>
                  <a:lnTo>
                    <a:pt x="1927" y="4202"/>
                  </a:lnTo>
                  <a:lnTo>
                    <a:pt x="1927" y="4200"/>
                  </a:lnTo>
                  <a:close/>
                  <a:moveTo>
                    <a:pt x="1929" y="4179"/>
                  </a:moveTo>
                  <a:lnTo>
                    <a:pt x="1929" y="4163"/>
                  </a:lnTo>
                  <a:lnTo>
                    <a:pt x="1931" y="4163"/>
                  </a:lnTo>
                  <a:lnTo>
                    <a:pt x="1931" y="4179"/>
                  </a:lnTo>
                  <a:lnTo>
                    <a:pt x="1929" y="4179"/>
                  </a:lnTo>
                  <a:close/>
                  <a:moveTo>
                    <a:pt x="1929" y="4155"/>
                  </a:moveTo>
                  <a:lnTo>
                    <a:pt x="1929" y="4139"/>
                  </a:lnTo>
                  <a:lnTo>
                    <a:pt x="1931" y="4139"/>
                  </a:lnTo>
                  <a:lnTo>
                    <a:pt x="1931" y="4155"/>
                  </a:lnTo>
                  <a:lnTo>
                    <a:pt x="1929" y="4155"/>
                  </a:lnTo>
                  <a:close/>
                  <a:moveTo>
                    <a:pt x="1929" y="4131"/>
                  </a:moveTo>
                  <a:lnTo>
                    <a:pt x="1929" y="4115"/>
                  </a:lnTo>
                  <a:lnTo>
                    <a:pt x="1931" y="4115"/>
                  </a:lnTo>
                  <a:lnTo>
                    <a:pt x="1931" y="4131"/>
                  </a:lnTo>
                  <a:lnTo>
                    <a:pt x="1929" y="4131"/>
                  </a:lnTo>
                  <a:close/>
                  <a:moveTo>
                    <a:pt x="1929" y="4107"/>
                  </a:moveTo>
                  <a:lnTo>
                    <a:pt x="1929" y="4091"/>
                  </a:lnTo>
                  <a:lnTo>
                    <a:pt x="1931" y="4091"/>
                  </a:lnTo>
                  <a:lnTo>
                    <a:pt x="1931" y="4107"/>
                  </a:lnTo>
                  <a:lnTo>
                    <a:pt x="1929" y="4107"/>
                  </a:lnTo>
                  <a:close/>
                  <a:moveTo>
                    <a:pt x="1929" y="4083"/>
                  </a:moveTo>
                  <a:lnTo>
                    <a:pt x="1929" y="4067"/>
                  </a:lnTo>
                  <a:lnTo>
                    <a:pt x="1931" y="4067"/>
                  </a:lnTo>
                  <a:lnTo>
                    <a:pt x="1931" y="4083"/>
                  </a:lnTo>
                  <a:lnTo>
                    <a:pt x="1929" y="4083"/>
                  </a:lnTo>
                  <a:close/>
                  <a:moveTo>
                    <a:pt x="1929" y="4059"/>
                  </a:moveTo>
                  <a:lnTo>
                    <a:pt x="1929" y="4043"/>
                  </a:lnTo>
                  <a:lnTo>
                    <a:pt x="1931" y="4043"/>
                  </a:lnTo>
                  <a:lnTo>
                    <a:pt x="1931" y="4059"/>
                  </a:lnTo>
                  <a:lnTo>
                    <a:pt x="1929" y="4059"/>
                  </a:lnTo>
                  <a:close/>
                  <a:moveTo>
                    <a:pt x="1929" y="4035"/>
                  </a:moveTo>
                  <a:lnTo>
                    <a:pt x="1929" y="4019"/>
                  </a:lnTo>
                  <a:lnTo>
                    <a:pt x="1931" y="4019"/>
                  </a:lnTo>
                  <a:lnTo>
                    <a:pt x="1931" y="4035"/>
                  </a:lnTo>
                  <a:lnTo>
                    <a:pt x="1929" y="4035"/>
                  </a:lnTo>
                  <a:close/>
                  <a:moveTo>
                    <a:pt x="1929" y="4011"/>
                  </a:moveTo>
                  <a:lnTo>
                    <a:pt x="1929" y="3995"/>
                  </a:lnTo>
                  <a:lnTo>
                    <a:pt x="1931" y="3995"/>
                  </a:lnTo>
                  <a:lnTo>
                    <a:pt x="1931" y="4011"/>
                  </a:lnTo>
                  <a:lnTo>
                    <a:pt x="1929" y="4011"/>
                  </a:lnTo>
                  <a:close/>
                  <a:moveTo>
                    <a:pt x="1929" y="3987"/>
                  </a:moveTo>
                  <a:lnTo>
                    <a:pt x="1929" y="3971"/>
                  </a:lnTo>
                  <a:lnTo>
                    <a:pt x="1931" y="3971"/>
                  </a:lnTo>
                  <a:lnTo>
                    <a:pt x="1931" y="3987"/>
                  </a:lnTo>
                  <a:lnTo>
                    <a:pt x="1929" y="3987"/>
                  </a:lnTo>
                  <a:close/>
                  <a:moveTo>
                    <a:pt x="1929" y="3963"/>
                  </a:moveTo>
                  <a:lnTo>
                    <a:pt x="1929" y="3947"/>
                  </a:lnTo>
                  <a:lnTo>
                    <a:pt x="1931" y="3947"/>
                  </a:lnTo>
                  <a:lnTo>
                    <a:pt x="1931" y="3963"/>
                  </a:lnTo>
                  <a:lnTo>
                    <a:pt x="1929" y="3963"/>
                  </a:lnTo>
                  <a:close/>
                  <a:moveTo>
                    <a:pt x="1929" y="3939"/>
                  </a:moveTo>
                  <a:lnTo>
                    <a:pt x="1929" y="3923"/>
                  </a:lnTo>
                  <a:lnTo>
                    <a:pt x="1931" y="3923"/>
                  </a:lnTo>
                  <a:lnTo>
                    <a:pt x="1931" y="3939"/>
                  </a:lnTo>
                  <a:lnTo>
                    <a:pt x="1929" y="3939"/>
                  </a:lnTo>
                  <a:close/>
                  <a:moveTo>
                    <a:pt x="1929" y="3915"/>
                  </a:moveTo>
                  <a:lnTo>
                    <a:pt x="1929" y="3899"/>
                  </a:lnTo>
                  <a:lnTo>
                    <a:pt x="1931" y="3899"/>
                  </a:lnTo>
                  <a:lnTo>
                    <a:pt x="1931" y="3915"/>
                  </a:lnTo>
                  <a:lnTo>
                    <a:pt x="1929" y="3915"/>
                  </a:lnTo>
                  <a:close/>
                  <a:moveTo>
                    <a:pt x="1929" y="3891"/>
                  </a:moveTo>
                  <a:lnTo>
                    <a:pt x="1929" y="3875"/>
                  </a:lnTo>
                  <a:lnTo>
                    <a:pt x="1931" y="3875"/>
                  </a:lnTo>
                  <a:lnTo>
                    <a:pt x="1931" y="3891"/>
                  </a:lnTo>
                  <a:lnTo>
                    <a:pt x="1929" y="3891"/>
                  </a:lnTo>
                  <a:close/>
                  <a:moveTo>
                    <a:pt x="1929" y="3867"/>
                  </a:moveTo>
                  <a:lnTo>
                    <a:pt x="1929" y="3851"/>
                  </a:lnTo>
                  <a:lnTo>
                    <a:pt x="1931" y="3851"/>
                  </a:lnTo>
                  <a:lnTo>
                    <a:pt x="1931" y="3867"/>
                  </a:lnTo>
                  <a:lnTo>
                    <a:pt x="1929" y="3867"/>
                  </a:lnTo>
                  <a:close/>
                  <a:moveTo>
                    <a:pt x="1929" y="3843"/>
                  </a:moveTo>
                  <a:lnTo>
                    <a:pt x="1929" y="3827"/>
                  </a:lnTo>
                  <a:lnTo>
                    <a:pt x="1931" y="3827"/>
                  </a:lnTo>
                  <a:lnTo>
                    <a:pt x="1931" y="3843"/>
                  </a:lnTo>
                  <a:lnTo>
                    <a:pt x="1929" y="3843"/>
                  </a:lnTo>
                  <a:close/>
                  <a:moveTo>
                    <a:pt x="1929" y="3819"/>
                  </a:moveTo>
                  <a:lnTo>
                    <a:pt x="1929" y="3803"/>
                  </a:lnTo>
                  <a:lnTo>
                    <a:pt x="1931" y="3803"/>
                  </a:lnTo>
                  <a:lnTo>
                    <a:pt x="1931" y="3819"/>
                  </a:lnTo>
                  <a:lnTo>
                    <a:pt x="1929" y="3819"/>
                  </a:lnTo>
                  <a:close/>
                  <a:moveTo>
                    <a:pt x="1929" y="3795"/>
                  </a:moveTo>
                  <a:lnTo>
                    <a:pt x="1929" y="3779"/>
                  </a:lnTo>
                  <a:lnTo>
                    <a:pt x="1931" y="3779"/>
                  </a:lnTo>
                  <a:lnTo>
                    <a:pt x="1931" y="3795"/>
                  </a:lnTo>
                  <a:lnTo>
                    <a:pt x="1929" y="3795"/>
                  </a:lnTo>
                  <a:close/>
                  <a:moveTo>
                    <a:pt x="1929" y="3771"/>
                  </a:moveTo>
                  <a:lnTo>
                    <a:pt x="1929" y="3755"/>
                  </a:lnTo>
                  <a:lnTo>
                    <a:pt x="1931" y="3755"/>
                  </a:lnTo>
                  <a:lnTo>
                    <a:pt x="1931" y="3771"/>
                  </a:lnTo>
                  <a:lnTo>
                    <a:pt x="1929" y="3771"/>
                  </a:lnTo>
                  <a:close/>
                  <a:moveTo>
                    <a:pt x="1929" y="3747"/>
                  </a:moveTo>
                  <a:lnTo>
                    <a:pt x="1929" y="3731"/>
                  </a:lnTo>
                  <a:lnTo>
                    <a:pt x="1931" y="3731"/>
                  </a:lnTo>
                  <a:lnTo>
                    <a:pt x="1931" y="3747"/>
                  </a:lnTo>
                  <a:lnTo>
                    <a:pt x="1929" y="3747"/>
                  </a:lnTo>
                  <a:close/>
                  <a:moveTo>
                    <a:pt x="1929" y="3723"/>
                  </a:moveTo>
                  <a:lnTo>
                    <a:pt x="1929" y="3707"/>
                  </a:lnTo>
                  <a:lnTo>
                    <a:pt x="1931" y="3707"/>
                  </a:lnTo>
                  <a:lnTo>
                    <a:pt x="1931" y="3723"/>
                  </a:lnTo>
                  <a:lnTo>
                    <a:pt x="1929" y="3723"/>
                  </a:lnTo>
                  <a:close/>
                  <a:moveTo>
                    <a:pt x="1929" y="3699"/>
                  </a:moveTo>
                  <a:lnTo>
                    <a:pt x="1929" y="3683"/>
                  </a:lnTo>
                  <a:lnTo>
                    <a:pt x="1931" y="3683"/>
                  </a:lnTo>
                  <a:lnTo>
                    <a:pt x="1931" y="3699"/>
                  </a:lnTo>
                  <a:lnTo>
                    <a:pt x="1929" y="3699"/>
                  </a:lnTo>
                  <a:close/>
                  <a:moveTo>
                    <a:pt x="1929" y="3675"/>
                  </a:moveTo>
                  <a:lnTo>
                    <a:pt x="1929" y="3659"/>
                  </a:lnTo>
                  <a:lnTo>
                    <a:pt x="1931" y="3659"/>
                  </a:lnTo>
                  <a:lnTo>
                    <a:pt x="1931" y="3675"/>
                  </a:lnTo>
                  <a:lnTo>
                    <a:pt x="1929" y="3675"/>
                  </a:lnTo>
                  <a:close/>
                  <a:moveTo>
                    <a:pt x="1929" y="3651"/>
                  </a:moveTo>
                  <a:lnTo>
                    <a:pt x="1929" y="3635"/>
                  </a:lnTo>
                  <a:lnTo>
                    <a:pt x="1931" y="3635"/>
                  </a:lnTo>
                  <a:lnTo>
                    <a:pt x="1931" y="3651"/>
                  </a:lnTo>
                  <a:lnTo>
                    <a:pt x="1929" y="3651"/>
                  </a:lnTo>
                  <a:close/>
                  <a:moveTo>
                    <a:pt x="1929" y="3627"/>
                  </a:moveTo>
                  <a:lnTo>
                    <a:pt x="1929" y="3611"/>
                  </a:lnTo>
                  <a:lnTo>
                    <a:pt x="1931" y="3611"/>
                  </a:lnTo>
                  <a:lnTo>
                    <a:pt x="1931" y="3627"/>
                  </a:lnTo>
                  <a:lnTo>
                    <a:pt x="1929" y="3627"/>
                  </a:lnTo>
                  <a:close/>
                  <a:moveTo>
                    <a:pt x="1929" y="3603"/>
                  </a:moveTo>
                  <a:lnTo>
                    <a:pt x="1929" y="3587"/>
                  </a:lnTo>
                  <a:lnTo>
                    <a:pt x="1931" y="3587"/>
                  </a:lnTo>
                  <a:lnTo>
                    <a:pt x="1931" y="3603"/>
                  </a:lnTo>
                  <a:lnTo>
                    <a:pt x="1929" y="3603"/>
                  </a:lnTo>
                  <a:close/>
                  <a:moveTo>
                    <a:pt x="1929" y="3579"/>
                  </a:moveTo>
                  <a:lnTo>
                    <a:pt x="1929" y="3563"/>
                  </a:lnTo>
                  <a:lnTo>
                    <a:pt x="1931" y="3563"/>
                  </a:lnTo>
                  <a:lnTo>
                    <a:pt x="1931" y="3579"/>
                  </a:lnTo>
                  <a:lnTo>
                    <a:pt x="1929" y="3579"/>
                  </a:lnTo>
                  <a:close/>
                  <a:moveTo>
                    <a:pt x="1929" y="3555"/>
                  </a:moveTo>
                  <a:lnTo>
                    <a:pt x="1929" y="3539"/>
                  </a:lnTo>
                  <a:lnTo>
                    <a:pt x="1931" y="3539"/>
                  </a:lnTo>
                  <a:lnTo>
                    <a:pt x="1931" y="3555"/>
                  </a:lnTo>
                  <a:lnTo>
                    <a:pt x="1929" y="3555"/>
                  </a:lnTo>
                  <a:close/>
                  <a:moveTo>
                    <a:pt x="1929" y="3531"/>
                  </a:moveTo>
                  <a:lnTo>
                    <a:pt x="1929" y="3515"/>
                  </a:lnTo>
                  <a:lnTo>
                    <a:pt x="1931" y="3515"/>
                  </a:lnTo>
                  <a:lnTo>
                    <a:pt x="1931" y="3531"/>
                  </a:lnTo>
                  <a:lnTo>
                    <a:pt x="1929" y="3531"/>
                  </a:lnTo>
                  <a:close/>
                  <a:moveTo>
                    <a:pt x="1929" y="3507"/>
                  </a:moveTo>
                  <a:lnTo>
                    <a:pt x="1929" y="3491"/>
                  </a:lnTo>
                  <a:lnTo>
                    <a:pt x="1931" y="3491"/>
                  </a:lnTo>
                  <a:lnTo>
                    <a:pt x="1931" y="3507"/>
                  </a:lnTo>
                  <a:lnTo>
                    <a:pt x="1929" y="3507"/>
                  </a:lnTo>
                  <a:close/>
                  <a:moveTo>
                    <a:pt x="1929" y="3483"/>
                  </a:moveTo>
                  <a:lnTo>
                    <a:pt x="1929" y="3467"/>
                  </a:lnTo>
                  <a:lnTo>
                    <a:pt x="1931" y="3467"/>
                  </a:lnTo>
                  <a:lnTo>
                    <a:pt x="1931" y="3483"/>
                  </a:lnTo>
                  <a:lnTo>
                    <a:pt x="1929" y="3483"/>
                  </a:lnTo>
                  <a:close/>
                  <a:moveTo>
                    <a:pt x="1929" y="3459"/>
                  </a:moveTo>
                  <a:lnTo>
                    <a:pt x="1929" y="3443"/>
                  </a:lnTo>
                  <a:lnTo>
                    <a:pt x="1931" y="3443"/>
                  </a:lnTo>
                  <a:lnTo>
                    <a:pt x="1931" y="3459"/>
                  </a:lnTo>
                  <a:lnTo>
                    <a:pt x="1929" y="3459"/>
                  </a:lnTo>
                  <a:close/>
                  <a:moveTo>
                    <a:pt x="1929" y="3435"/>
                  </a:moveTo>
                  <a:lnTo>
                    <a:pt x="1929" y="3419"/>
                  </a:lnTo>
                  <a:lnTo>
                    <a:pt x="1931" y="3419"/>
                  </a:lnTo>
                  <a:lnTo>
                    <a:pt x="1931" y="3435"/>
                  </a:lnTo>
                  <a:lnTo>
                    <a:pt x="1929" y="3435"/>
                  </a:lnTo>
                  <a:close/>
                  <a:moveTo>
                    <a:pt x="1929" y="3411"/>
                  </a:moveTo>
                  <a:lnTo>
                    <a:pt x="1929" y="3395"/>
                  </a:lnTo>
                  <a:lnTo>
                    <a:pt x="1931" y="3395"/>
                  </a:lnTo>
                  <a:lnTo>
                    <a:pt x="1931" y="3411"/>
                  </a:lnTo>
                  <a:lnTo>
                    <a:pt x="1929" y="3411"/>
                  </a:lnTo>
                  <a:close/>
                  <a:moveTo>
                    <a:pt x="1929" y="3387"/>
                  </a:moveTo>
                  <a:lnTo>
                    <a:pt x="1929" y="3371"/>
                  </a:lnTo>
                  <a:lnTo>
                    <a:pt x="1931" y="3371"/>
                  </a:lnTo>
                  <a:lnTo>
                    <a:pt x="1931" y="3387"/>
                  </a:lnTo>
                  <a:lnTo>
                    <a:pt x="1929" y="3387"/>
                  </a:lnTo>
                  <a:close/>
                  <a:moveTo>
                    <a:pt x="1929" y="3363"/>
                  </a:moveTo>
                  <a:lnTo>
                    <a:pt x="1929" y="3347"/>
                  </a:lnTo>
                  <a:lnTo>
                    <a:pt x="1931" y="3347"/>
                  </a:lnTo>
                  <a:lnTo>
                    <a:pt x="1931" y="3363"/>
                  </a:lnTo>
                  <a:lnTo>
                    <a:pt x="1929" y="3363"/>
                  </a:lnTo>
                  <a:close/>
                  <a:moveTo>
                    <a:pt x="1929" y="3339"/>
                  </a:moveTo>
                  <a:lnTo>
                    <a:pt x="1929" y="3323"/>
                  </a:lnTo>
                  <a:lnTo>
                    <a:pt x="1931" y="3323"/>
                  </a:lnTo>
                  <a:lnTo>
                    <a:pt x="1931" y="3339"/>
                  </a:lnTo>
                  <a:lnTo>
                    <a:pt x="1929" y="3339"/>
                  </a:lnTo>
                  <a:close/>
                  <a:moveTo>
                    <a:pt x="1929" y="3315"/>
                  </a:moveTo>
                  <a:lnTo>
                    <a:pt x="1929" y="3299"/>
                  </a:lnTo>
                  <a:lnTo>
                    <a:pt x="1931" y="3299"/>
                  </a:lnTo>
                  <a:lnTo>
                    <a:pt x="1931" y="3315"/>
                  </a:lnTo>
                  <a:lnTo>
                    <a:pt x="1929" y="3315"/>
                  </a:lnTo>
                  <a:close/>
                  <a:moveTo>
                    <a:pt x="1929" y="3291"/>
                  </a:moveTo>
                  <a:lnTo>
                    <a:pt x="1929" y="3275"/>
                  </a:lnTo>
                  <a:lnTo>
                    <a:pt x="1931" y="3275"/>
                  </a:lnTo>
                  <a:lnTo>
                    <a:pt x="1931" y="3291"/>
                  </a:lnTo>
                  <a:lnTo>
                    <a:pt x="1929" y="3291"/>
                  </a:lnTo>
                  <a:close/>
                  <a:moveTo>
                    <a:pt x="1929" y="3267"/>
                  </a:moveTo>
                  <a:lnTo>
                    <a:pt x="1929" y="3251"/>
                  </a:lnTo>
                  <a:lnTo>
                    <a:pt x="1931" y="3251"/>
                  </a:lnTo>
                  <a:lnTo>
                    <a:pt x="1931" y="3267"/>
                  </a:lnTo>
                  <a:lnTo>
                    <a:pt x="1929" y="3267"/>
                  </a:lnTo>
                  <a:close/>
                  <a:moveTo>
                    <a:pt x="1929" y="3243"/>
                  </a:moveTo>
                  <a:lnTo>
                    <a:pt x="1929" y="3227"/>
                  </a:lnTo>
                  <a:lnTo>
                    <a:pt x="1931" y="3227"/>
                  </a:lnTo>
                  <a:lnTo>
                    <a:pt x="1931" y="3243"/>
                  </a:lnTo>
                  <a:lnTo>
                    <a:pt x="1929" y="3243"/>
                  </a:lnTo>
                  <a:close/>
                  <a:moveTo>
                    <a:pt x="1929" y="3219"/>
                  </a:moveTo>
                  <a:lnTo>
                    <a:pt x="1929" y="3203"/>
                  </a:lnTo>
                  <a:lnTo>
                    <a:pt x="1931" y="3203"/>
                  </a:lnTo>
                  <a:lnTo>
                    <a:pt x="1931" y="3219"/>
                  </a:lnTo>
                  <a:lnTo>
                    <a:pt x="1929" y="3219"/>
                  </a:lnTo>
                  <a:close/>
                  <a:moveTo>
                    <a:pt x="1929" y="3195"/>
                  </a:moveTo>
                  <a:lnTo>
                    <a:pt x="1929" y="3179"/>
                  </a:lnTo>
                  <a:lnTo>
                    <a:pt x="1931" y="3179"/>
                  </a:lnTo>
                  <a:lnTo>
                    <a:pt x="1931" y="3195"/>
                  </a:lnTo>
                  <a:lnTo>
                    <a:pt x="1929" y="3195"/>
                  </a:lnTo>
                  <a:close/>
                  <a:moveTo>
                    <a:pt x="1929" y="3171"/>
                  </a:moveTo>
                  <a:lnTo>
                    <a:pt x="1929" y="3154"/>
                  </a:lnTo>
                  <a:lnTo>
                    <a:pt x="1931" y="3154"/>
                  </a:lnTo>
                  <a:lnTo>
                    <a:pt x="1931" y="3171"/>
                  </a:lnTo>
                  <a:lnTo>
                    <a:pt x="1929" y="3171"/>
                  </a:lnTo>
                  <a:close/>
                  <a:moveTo>
                    <a:pt x="1929" y="3146"/>
                  </a:moveTo>
                  <a:lnTo>
                    <a:pt x="1929" y="3130"/>
                  </a:lnTo>
                  <a:lnTo>
                    <a:pt x="1931" y="3130"/>
                  </a:lnTo>
                  <a:lnTo>
                    <a:pt x="1931" y="3146"/>
                  </a:lnTo>
                  <a:lnTo>
                    <a:pt x="1929" y="3146"/>
                  </a:lnTo>
                  <a:close/>
                  <a:moveTo>
                    <a:pt x="1929" y="3122"/>
                  </a:moveTo>
                  <a:lnTo>
                    <a:pt x="1929" y="3106"/>
                  </a:lnTo>
                  <a:lnTo>
                    <a:pt x="1931" y="3106"/>
                  </a:lnTo>
                  <a:lnTo>
                    <a:pt x="1931" y="3122"/>
                  </a:lnTo>
                  <a:lnTo>
                    <a:pt x="1929" y="3122"/>
                  </a:lnTo>
                  <a:close/>
                  <a:moveTo>
                    <a:pt x="1929" y="3098"/>
                  </a:moveTo>
                  <a:lnTo>
                    <a:pt x="1929" y="3082"/>
                  </a:lnTo>
                  <a:lnTo>
                    <a:pt x="1931" y="3082"/>
                  </a:lnTo>
                  <a:lnTo>
                    <a:pt x="1931" y="3098"/>
                  </a:lnTo>
                  <a:lnTo>
                    <a:pt x="1929" y="3098"/>
                  </a:lnTo>
                  <a:close/>
                  <a:moveTo>
                    <a:pt x="1929" y="3074"/>
                  </a:moveTo>
                  <a:lnTo>
                    <a:pt x="1929" y="3058"/>
                  </a:lnTo>
                  <a:lnTo>
                    <a:pt x="1931" y="3058"/>
                  </a:lnTo>
                  <a:lnTo>
                    <a:pt x="1931" y="3074"/>
                  </a:lnTo>
                  <a:lnTo>
                    <a:pt x="1929" y="3074"/>
                  </a:lnTo>
                  <a:close/>
                  <a:moveTo>
                    <a:pt x="1929" y="3050"/>
                  </a:moveTo>
                  <a:lnTo>
                    <a:pt x="1929" y="3034"/>
                  </a:lnTo>
                  <a:lnTo>
                    <a:pt x="1931" y="3034"/>
                  </a:lnTo>
                  <a:lnTo>
                    <a:pt x="1931" y="3050"/>
                  </a:lnTo>
                  <a:lnTo>
                    <a:pt x="1929" y="3050"/>
                  </a:lnTo>
                  <a:close/>
                  <a:moveTo>
                    <a:pt x="1929" y="3026"/>
                  </a:moveTo>
                  <a:lnTo>
                    <a:pt x="1929" y="3010"/>
                  </a:lnTo>
                  <a:lnTo>
                    <a:pt x="1931" y="3010"/>
                  </a:lnTo>
                  <a:lnTo>
                    <a:pt x="1931" y="3026"/>
                  </a:lnTo>
                  <a:lnTo>
                    <a:pt x="1929" y="3026"/>
                  </a:lnTo>
                  <a:close/>
                  <a:moveTo>
                    <a:pt x="1929" y="3002"/>
                  </a:moveTo>
                  <a:lnTo>
                    <a:pt x="1929" y="2986"/>
                  </a:lnTo>
                  <a:lnTo>
                    <a:pt x="1931" y="2986"/>
                  </a:lnTo>
                  <a:lnTo>
                    <a:pt x="1931" y="3002"/>
                  </a:lnTo>
                  <a:lnTo>
                    <a:pt x="1929" y="3002"/>
                  </a:lnTo>
                  <a:close/>
                  <a:moveTo>
                    <a:pt x="1929" y="2978"/>
                  </a:moveTo>
                  <a:lnTo>
                    <a:pt x="1929" y="2962"/>
                  </a:lnTo>
                  <a:lnTo>
                    <a:pt x="1931" y="2962"/>
                  </a:lnTo>
                  <a:lnTo>
                    <a:pt x="1931" y="2978"/>
                  </a:lnTo>
                  <a:lnTo>
                    <a:pt x="1929" y="2978"/>
                  </a:lnTo>
                  <a:close/>
                  <a:moveTo>
                    <a:pt x="1929" y="2954"/>
                  </a:moveTo>
                  <a:lnTo>
                    <a:pt x="1929" y="2938"/>
                  </a:lnTo>
                  <a:lnTo>
                    <a:pt x="1931" y="2938"/>
                  </a:lnTo>
                  <a:lnTo>
                    <a:pt x="1931" y="2954"/>
                  </a:lnTo>
                  <a:lnTo>
                    <a:pt x="1929" y="2954"/>
                  </a:lnTo>
                  <a:close/>
                  <a:moveTo>
                    <a:pt x="1929" y="2930"/>
                  </a:moveTo>
                  <a:lnTo>
                    <a:pt x="1929" y="2914"/>
                  </a:lnTo>
                  <a:lnTo>
                    <a:pt x="1931" y="2914"/>
                  </a:lnTo>
                  <a:lnTo>
                    <a:pt x="1931" y="2930"/>
                  </a:lnTo>
                  <a:lnTo>
                    <a:pt x="1929" y="2930"/>
                  </a:lnTo>
                  <a:close/>
                  <a:moveTo>
                    <a:pt x="1929" y="2906"/>
                  </a:moveTo>
                  <a:lnTo>
                    <a:pt x="1929" y="2890"/>
                  </a:lnTo>
                  <a:lnTo>
                    <a:pt x="1931" y="2890"/>
                  </a:lnTo>
                  <a:lnTo>
                    <a:pt x="1931" y="2906"/>
                  </a:lnTo>
                  <a:lnTo>
                    <a:pt x="1929" y="2906"/>
                  </a:lnTo>
                  <a:close/>
                  <a:moveTo>
                    <a:pt x="1929" y="2882"/>
                  </a:moveTo>
                  <a:lnTo>
                    <a:pt x="1929" y="2866"/>
                  </a:lnTo>
                  <a:lnTo>
                    <a:pt x="1931" y="2866"/>
                  </a:lnTo>
                  <a:lnTo>
                    <a:pt x="1931" y="2882"/>
                  </a:lnTo>
                  <a:lnTo>
                    <a:pt x="1929" y="2882"/>
                  </a:lnTo>
                  <a:close/>
                  <a:moveTo>
                    <a:pt x="1929" y="2858"/>
                  </a:moveTo>
                  <a:lnTo>
                    <a:pt x="1929" y="2842"/>
                  </a:lnTo>
                  <a:lnTo>
                    <a:pt x="1931" y="2842"/>
                  </a:lnTo>
                  <a:lnTo>
                    <a:pt x="1931" y="2858"/>
                  </a:lnTo>
                  <a:lnTo>
                    <a:pt x="1929" y="2858"/>
                  </a:lnTo>
                  <a:close/>
                  <a:moveTo>
                    <a:pt x="1929" y="2834"/>
                  </a:moveTo>
                  <a:lnTo>
                    <a:pt x="1929" y="2818"/>
                  </a:lnTo>
                  <a:lnTo>
                    <a:pt x="1931" y="2818"/>
                  </a:lnTo>
                  <a:lnTo>
                    <a:pt x="1931" y="2834"/>
                  </a:lnTo>
                  <a:lnTo>
                    <a:pt x="1929" y="2834"/>
                  </a:lnTo>
                  <a:close/>
                  <a:moveTo>
                    <a:pt x="1929" y="2810"/>
                  </a:moveTo>
                  <a:lnTo>
                    <a:pt x="1929" y="2794"/>
                  </a:lnTo>
                  <a:lnTo>
                    <a:pt x="1931" y="2794"/>
                  </a:lnTo>
                  <a:lnTo>
                    <a:pt x="1931" y="2810"/>
                  </a:lnTo>
                  <a:lnTo>
                    <a:pt x="1929" y="2810"/>
                  </a:lnTo>
                  <a:close/>
                  <a:moveTo>
                    <a:pt x="1929" y="2786"/>
                  </a:moveTo>
                  <a:lnTo>
                    <a:pt x="1929" y="2770"/>
                  </a:lnTo>
                  <a:lnTo>
                    <a:pt x="1931" y="2770"/>
                  </a:lnTo>
                  <a:lnTo>
                    <a:pt x="1931" y="2786"/>
                  </a:lnTo>
                  <a:lnTo>
                    <a:pt x="1929" y="2786"/>
                  </a:lnTo>
                  <a:close/>
                  <a:moveTo>
                    <a:pt x="1929" y="2762"/>
                  </a:moveTo>
                  <a:lnTo>
                    <a:pt x="1929" y="2746"/>
                  </a:lnTo>
                  <a:lnTo>
                    <a:pt x="1931" y="2746"/>
                  </a:lnTo>
                  <a:lnTo>
                    <a:pt x="1931" y="2762"/>
                  </a:lnTo>
                  <a:lnTo>
                    <a:pt x="1929" y="2762"/>
                  </a:lnTo>
                  <a:close/>
                  <a:moveTo>
                    <a:pt x="1929" y="2738"/>
                  </a:moveTo>
                  <a:lnTo>
                    <a:pt x="1929" y="2722"/>
                  </a:lnTo>
                  <a:lnTo>
                    <a:pt x="1931" y="2722"/>
                  </a:lnTo>
                  <a:lnTo>
                    <a:pt x="1931" y="2738"/>
                  </a:lnTo>
                  <a:lnTo>
                    <a:pt x="1929" y="2738"/>
                  </a:lnTo>
                  <a:close/>
                  <a:moveTo>
                    <a:pt x="1929" y="2714"/>
                  </a:moveTo>
                  <a:lnTo>
                    <a:pt x="1929" y="2698"/>
                  </a:lnTo>
                  <a:lnTo>
                    <a:pt x="1931" y="2698"/>
                  </a:lnTo>
                  <a:lnTo>
                    <a:pt x="1931" y="2714"/>
                  </a:lnTo>
                  <a:lnTo>
                    <a:pt x="1929" y="2714"/>
                  </a:lnTo>
                  <a:close/>
                  <a:moveTo>
                    <a:pt x="1929" y="2690"/>
                  </a:moveTo>
                  <a:lnTo>
                    <a:pt x="1929" y="2674"/>
                  </a:lnTo>
                  <a:lnTo>
                    <a:pt x="1931" y="2674"/>
                  </a:lnTo>
                  <a:lnTo>
                    <a:pt x="1931" y="2690"/>
                  </a:lnTo>
                  <a:lnTo>
                    <a:pt x="1929" y="2690"/>
                  </a:lnTo>
                  <a:close/>
                  <a:moveTo>
                    <a:pt x="1929" y="2666"/>
                  </a:moveTo>
                  <a:lnTo>
                    <a:pt x="1929" y="2650"/>
                  </a:lnTo>
                  <a:lnTo>
                    <a:pt x="1931" y="2650"/>
                  </a:lnTo>
                  <a:lnTo>
                    <a:pt x="1931" y="2666"/>
                  </a:lnTo>
                  <a:lnTo>
                    <a:pt x="1929" y="2666"/>
                  </a:lnTo>
                  <a:close/>
                  <a:moveTo>
                    <a:pt x="1929" y="2642"/>
                  </a:moveTo>
                  <a:lnTo>
                    <a:pt x="1929" y="2626"/>
                  </a:lnTo>
                  <a:lnTo>
                    <a:pt x="1931" y="2626"/>
                  </a:lnTo>
                  <a:lnTo>
                    <a:pt x="1931" y="2642"/>
                  </a:lnTo>
                  <a:lnTo>
                    <a:pt x="1929" y="2642"/>
                  </a:lnTo>
                  <a:close/>
                  <a:moveTo>
                    <a:pt x="1929" y="2618"/>
                  </a:moveTo>
                  <a:lnTo>
                    <a:pt x="1929" y="2602"/>
                  </a:lnTo>
                  <a:lnTo>
                    <a:pt x="1931" y="2602"/>
                  </a:lnTo>
                  <a:lnTo>
                    <a:pt x="1931" y="2618"/>
                  </a:lnTo>
                  <a:lnTo>
                    <a:pt x="1929" y="2618"/>
                  </a:lnTo>
                  <a:close/>
                  <a:moveTo>
                    <a:pt x="1929" y="2594"/>
                  </a:moveTo>
                  <a:lnTo>
                    <a:pt x="1929" y="2578"/>
                  </a:lnTo>
                  <a:lnTo>
                    <a:pt x="1931" y="2578"/>
                  </a:lnTo>
                  <a:lnTo>
                    <a:pt x="1931" y="2594"/>
                  </a:lnTo>
                  <a:lnTo>
                    <a:pt x="1929" y="2594"/>
                  </a:lnTo>
                  <a:close/>
                  <a:moveTo>
                    <a:pt x="1929" y="2570"/>
                  </a:moveTo>
                  <a:lnTo>
                    <a:pt x="1929" y="2554"/>
                  </a:lnTo>
                  <a:lnTo>
                    <a:pt x="1931" y="2554"/>
                  </a:lnTo>
                  <a:lnTo>
                    <a:pt x="1931" y="2570"/>
                  </a:lnTo>
                  <a:lnTo>
                    <a:pt x="1929" y="2570"/>
                  </a:lnTo>
                  <a:close/>
                  <a:moveTo>
                    <a:pt x="1929" y="2546"/>
                  </a:moveTo>
                  <a:lnTo>
                    <a:pt x="1929" y="2530"/>
                  </a:lnTo>
                  <a:lnTo>
                    <a:pt x="1931" y="2530"/>
                  </a:lnTo>
                  <a:lnTo>
                    <a:pt x="1931" y="2546"/>
                  </a:lnTo>
                  <a:lnTo>
                    <a:pt x="1929" y="2546"/>
                  </a:lnTo>
                  <a:close/>
                  <a:moveTo>
                    <a:pt x="1929" y="2522"/>
                  </a:moveTo>
                  <a:lnTo>
                    <a:pt x="1929" y="2506"/>
                  </a:lnTo>
                  <a:lnTo>
                    <a:pt x="1931" y="2506"/>
                  </a:lnTo>
                  <a:lnTo>
                    <a:pt x="1931" y="2522"/>
                  </a:lnTo>
                  <a:lnTo>
                    <a:pt x="1929" y="2522"/>
                  </a:lnTo>
                  <a:close/>
                  <a:moveTo>
                    <a:pt x="1929" y="2498"/>
                  </a:moveTo>
                  <a:lnTo>
                    <a:pt x="1929" y="2482"/>
                  </a:lnTo>
                  <a:lnTo>
                    <a:pt x="1931" y="2482"/>
                  </a:lnTo>
                  <a:lnTo>
                    <a:pt x="1931" y="2498"/>
                  </a:lnTo>
                  <a:lnTo>
                    <a:pt x="1929" y="2498"/>
                  </a:lnTo>
                  <a:close/>
                  <a:moveTo>
                    <a:pt x="1929" y="2474"/>
                  </a:moveTo>
                  <a:lnTo>
                    <a:pt x="1929" y="2458"/>
                  </a:lnTo>
                  <a:lnTo>
                    <a:pt x="1931" y="2458"/>
                  </a:lnTo>
                  <a:lnTo>
                    <a:pt x="1931" y="2474"/>
                  </a:lnTo>
                  <a:lnTo>
                    <a:pt x="1929" y="2474"/>
                  </a:lnTo>
                  <a:close/>
                  <a:moveTo>
                    <a:pt x="1929" y="2450"/>
                  </a:moveTo>
                  <a:lnTo>
                    <a:pt x="1929" y="2434"/>
                  </a:lnTo>
                  <a:lnTo>
                    <a:pt x="1931" y="2434"/>
                  </a:lnTo>
                  <a:lnTo>
                    <a:pt x="1931" y="2450"/>
                  </a:lnTo>
                  <a:lnTo>
                    <a:pt x="1929" y="2450"/>
                  </a:lnTo>
                  <a:close/>
                  <a:moveTo>
                    <a:pt x="1929" y="2426"/>
                  </a:moveTo>
                  <a:lnTo>
                    <a:pt x="1929" y="2410"/>
                  </a:lnTo>
                  <a:lnTo>
                    <a:pt x="1931" y="2410"/>
                  </a:lnTo>
                  <a:lnTo>
                    <a:pt x="1931" y="2426"/>
                  </a:lnTo>
                  <a:lnTo>
                    <a:pt x="1929" y="2426"/>
                  </a:lnTo>
                  <a:close/>
                  <a:moveTo>
                    <a:pt x="1929" y="2402"/>
                  </a:moveTo>
                  <a:lnTo>
                    <a:pt x="1929" y="2386"/>
                  </a:lnTo>
                  <a:lnTo>
                    <a:pt x="1931" y="2386"/>
                  </a:lnTo>
                  <a:lnTo>
                    <a:pt x="1931" y="2402"/>
                  </a:lnTo>
                  <a:lnTo>
                    <a:pt x="1929" y="2402"/>
                  </a:lnTo>
                  <a:close/>
                  <a:moveTo>
                    <a:pt x="1929" y="2378"/>
                  </a:moveTo>
                  <a:lnTo>
                    <a:pt x="1929" y="2362"/>
                  </a:lnTo>
                  <a:lnTo>
                    <a:pt x="1931" y="2362"/>
                  </a:lnTo>
                  <a:lnTo>
                    <a:pt x="1931" y="2378"/>
                  </a:lnTo>
                  <a:lnTo>
                    <a:pt x="1929" y="2378"/>
                  </a:lnTo>
                  <a:close/>
                  <a:moveTo>
                    <a:pt x="1929" y="2354"/>
                  </a:moveTo>
                  <a:lnTo>
                    <a:pt x="1929" y="2338"/>
                  </a:lnTo>
                  <a:lnTo>
                    <a:pt x="1931" y="2338"/>
                  </a:lnTo>
                  <a:lnTo>
                    <a:pt x="1931" y="2354"/>
                  </a:lnTo>
                  <a:lnTo>
                    <a:pt x="1929" y="2354"/>
                  </a:lnTo>
                  <a:close/>
                  <a:moveTo>
                    <a:pt x="1929" y="2330"/>
                  </a:moveTo>
                  <a:lnTo>
                    <a:pt x="1929" y="2314"/>
                  </a:lnTo>
                  <a:lnTo>
                    <a:pt x="1931" y="2314"/>
                  </a:lnTo>
                  <a:lnTo>
                    <a:pt x="1931" y="2330"/>
                  </a:lnTo>
                  <a:lnTo>
                    <a:pt x="1929" y="2330"/>
                  </a:lnTo>
                  <a:close/>
                  <a:moveTo>
                    <a:pt x="1929" y="2306"/>
                  </a:moveTo>
                  <a:lnTo>
                    <a:pt x="1929" y="2290"/>
                  </a:lnTo>
                  <a:lnTo>
                    <a:pt x="1931" y="2290"/>
                  </a:lnTo>
                  <a:lnTo>
                    <a:pt x="1931" y="2306"/>
                  </a:lnTo>
                  <a:lnTo>
                    <a:pt x="1929" y="2306"/>
                  </a:lnTo>
                  <a:close/>
                  <a:moveTo>
                    <a:pt x="1929" y="2282"/>
                  </a:moveTo>
                  <a:lnTo>
                    <a:pt x="1929" y="2266"/>
                  </a:lnTo>
                  <a:lnTo>
                    <a:pt x="1931" y="2266"/>
                  </a:lnTo>
                  <a:lnTo>
                    <a:pt x="1931" y="2282"/>
                  </a:lnTo>
                  <a:lnTo>
                    <a:pt x="1929" y="2282"/>
                  </a:lnTo>
                  <a:close/>
                  <a:moveTo>
                    <a:pt x="1929" y="2258"/>
                  </a:moveTo>
                  <a:lnTo>
                    <a:pt x="1929" y="2242"/>
                  </a:lnTo>
                  <a:lnTo>
                    <a:pt x="1931" y="2242"/>
                  </a:lnTo>
                  <a:lnTo>
                    <a:pt x="1931" y="2258"/>
                  </a:lnTo>
                  <a:lnTo>
                    <a:pt x="1929" y="2258"/>
                  </a:lnTo>
                  <a:close/>
                  <a:moveTo>
                    <a:pt x="1929" y="2234"/>
                  </a:moveTo>
                  <a:lnTo>
                    <a:pt x="1929" y="2218"/>
                  </a:lnTo>
                  <a:lnTo>
                    <a:pt x="1931" y="2218"/>
                  </a:lnTo>
                  <a:lnTo>
                    <a:pt x="1931" y="2234"/>
                  </a:lnTo>
                  <a:lnTo>
                    <a:pt x="1929" y="2234"/>
                  </a:lnTo>
                  <a:close/>
                  <a:moveTo>
                    <a:pt x="1929" y="2210"/>
                  </a:moveTo>
                  <a:lnTo>
                    <a:pt x="1929" y="2194"/>
                  </a:lnTo>
                  <a:lnTo>
                    <a:pt x="1931" y="2194"/>
                  </a:lnTo>
                  <a:lnTo>
                    <a:pt x="1931" y="2210"/>
                  </a:lnTo>
                  <a:lnTo>
                    <a:pt x="1929" y="2210"/>
                  </a:lnTo>
                  <a:close/>
                  <a:moveTo>
                    <a:pt x="1929" y="2186"/>
                  </a:moveTo>
                  <a:lnTo>
                    <a:pt x="1929" y="2170"/>
                  </a:lnTo>
                  <a:lnTo>
                    <a:pt x="1931" y="2170"/>
                  </a:lnTo>
                  <a:lnTo>
                    <a:pt x="1931" y="2186"/>
                  </a:lnTo>
                  <a:lnTo>
                    <a:pt x="1929" y="2186"/>
                  </a:lnTo>
                  <a:close/>
                  <a:moveTo>
                    <a:pt x="1929" y="2162"/>
                  </a:moveTo>
                  <a:lnTo>
                    <a:pt x="1929" y="2146"/>
                  </a:lnTo>
                  <a:lnTo>
                    <a:pt x="1931" y="2146"/>
                  </a:lnTo>
                  <a:lnTo>
                    <a:pt x="1931" y="2162"/>
                  </a:lnTo>
                  <a:lnTo>
                    <a:pt x="1929" y="2162"/>
                  </a:lnTo>
                  <a:close/>
                  <a:moveTo>
                    <a:pt x="1929" y="2138"/>
                  </a:moveTo>
                  <a:lnTo>
                    <a:pt x="1929" y="2122"/>
                  </a:lnTo>
                  <a:lnTo>
                    <a:pt x="1931" y="2122"/>
                  </a:lnTo>
                  <a:lnTo>
                    <a:pt x="1931" y="2138"/>
                  </a:lnTo>
                  <a:lnTo>
                    <a:pt x="1929" y="2138"/>
                  </a:lnTo>
                  <a:close/>
                  <a:moveTo>
                    <a:pt x="1929" y="2114"/>
                  </a:moveTo>
                  <a:lnTo>
                    <a:pt x="1929" y="2097"/>
                  </a:lnTo>
                  <a:lnTo>
                    <a:pt x="1931" y="2097"/>
                  </a:lnTo>
                  <a:lnTo>
                    <a:pt x="1931" y="2114"/>
                  </a:lnTo>
                  <a:lnTo>
                    <a:pt x="1929" y="2114"/>
                  </a:lnTo>
                  <a:close/>
                  <a:moveTo>
                    <a:pt x="1929" y="2089"/>
                  </a:moveTo>
                  <a:lnTo>
                    <a:pt x="1929" y="2073"/>
                  </a:lnTo>
                  <a:lnTo>
                    <a:pt x="1931" y="2073"/>
                  </a:lnTo>
                  <a:lnTo>
                    <a:pt x="1931" y="2089"/>
                  </a:lnTo>
                  <a:lnTo>
                    <a:pt x="1929" y="2089"/>
                  </a:lnTo>
                  <a:close/>
                  <a:moveTo>
                    <a:pt x="1929" y="2065"/>
                  </a:moveTo>
                  <a:lnTo>
                    <a:pt x="1929" y="2049"/>
                  </a:lnTo>
                  <a:lnTo>
                    <a:pt x="1931" y="2049"/>
                  </a:lnTo>
                  <a:lnTo>
                    <a:pt x="1931" y="2065"/>
                  </a:lnTo>
                  <a:lnTo>
                    <a:pt x="1929" y="2065"/>
                  </a:lnTo>
                  <a:close/>
                  <a:moveTo>
                    <a:pt x="1929" y="2041"/>
                  </a:moveTo>
                  <a:lnTo>
                    <a:pt x="1929" y="2025"/>
                  </a:lnTo>
                  <a:lnTo>
                    <a:pt x="1931" y="2025"/>
                  </a:lnTo>
                  <a:lnTo>
                    <a:pt x="1931" y="2041"/>
                  </a:lnTo>
                  <a:lnTo>
                    <a:pt x="1929" y="2041"/>
                  </a:lnTo>
                  <a:close/>
                  <a:moveTo>
                    <a:pt x="1929" y="2017"/>
                  </a:moveTo>
                  <a:lnTo>
                    <a:pt x="1929" y="2001"/>
                  </a:lnTo>
                  <a:lnTo>
                    <a:pt x="1931" y="2001"/>
                  </a:lnTo>
                  <a:lnTo>
                    <a:pt x="1931" y="2017"/>
                  </a:lnTo>
                  <a:lnTo>
                    <a:pt x="1929" y="2017"/>
                  </a:lnTo>
                  <a:close/>
                  <a:moveTo>
                    <a:pt x="1929" y="1993"/>
                  </a:moveTo>
                  <a:lnTo>
                    <a:pt x="1929" y="1977"/>
                  </a:lnTo>
                  <a:lnTo>
                    <a:pt x="1931" y="1977"/>
                  </a:lnTo>
                  <a:lnTo>
                    <a:pt x="1931" y="1993"/>
                  </a:lnTo>
                  <a:lnTo>
                    <a:pt x="1929" y="1993"/>
                  </a:lnTo>
                  <a:close/>
                  <a:moveTo>
                    <a:pt x="1929" y="1969"/>
                  </a:moveTo>
                  <a:lnTo>
                    <a:pt x="1929" y="1953"/>
                  </a:lnTo>
                  <a:lnTo>
                    <a:pt x="1931" y="1953"/>
                  </a:lnTo>
                  <a:lnTo>
                    <a:pt x="1931" y="1969"/>
                  </a:lnTo>
                  <a:lnTo>
                    <a:pt x="1929" y="1969"/>
                  </a:lnTo>
                  <a:close/>
                  <a:moveTo>
                    <a:pt x="1929" y="1945"/>
                  </a:moveTo>
                  <a:lnTo>
                    <a:pt x="1929" y="1929"/>
                  </a:lnTo>
                  <a:lnTo>
                    <a:pt x="1931" y="1929"/>
                  </a:lnTo>
                  <a:lnTo>
                    <a:pt x="1931" y="1945"/>
                  </a:lnTo>
                  <a:lnTo>
                    <a:pt x="1929" y="1945"/>
                  </a:lnTo>
                  <a:close/>
                  <a:moveTo>
                    <a:pt x="1929" y="1921"/>
                  </a:moveTo>
                  <a:lnTo>
                    <a:pt x="1929" y="1905"/>
                  </a:lnTo>
                  <a:lnTo>
                    <a:pt x="1931" y="1905"/>
                  </a:lnTo>
                  <a:lnTo>
                    <a:pt x="1931" y="1921"/>
                  </a:lnTo>
                  <a:lnTo>
                    <a:pt x="1929" y="1921"/>
                  </a:lnTo>
                  <a:close/>
                  <a:moveTo>
                    <a:pt x="1929" y="1897"/>
                  </a:moveTo>
                  <a:lnTo>
                    <a:pt x="1929" y="1881"/>
                  </a:lnTo>
                  <a:lnTo>
                    <a:pt x="1931" y="1881"/>
                  </a:lnTo>
                  <a:lnTo>
                    <a:pt x="1931" y="1897"/>
                  </a:lnTo>
                  <a:lnTo>
                    <a:pt x="1929" y="1897"/>
                  </a:lnTo>
                  <a:close/>
                  <a:moveTo>
                    <a:pt x="1929" y="1873"/>
                  </a:moveTo>
                  <a:lnTo>
                    <a:pt x="1929" y="1857"/>
                  </a:lnTo>
                  <a:lnTo>
                    <a:pt x="1931" y="1857"/>
                  </a:lnTo>
                  <a:lnTo>
                    <a:pt x="1931" y="1873"/>
                  </a:lnTo>
                  <a:lnTo>
                    <a:pt x="1929" y="1873"/>
                  </a:lnTo>
                  <a:close/>
                  <a:moveTo>
                    <a:pt x="1929" y="1849"/>
                  </a:moveTo>
                  <a:lnTo>
                    <a:pt x="1929" y="1833"/>
                  </a:lnTo>
                  <a:lnTo>
                    <a:pt x="1931" y="1833"/>
                  </a:lnTo>
                  <a:lnTo>
                    <a:pt x="1931" y="1849"/>
                  </a:lnTo>
                  <a:lnTo>
                    <a:pt x="1929" y="1849"/>
                  </a:lnTo>
                  <a:close/>
                  <a:moveTo>
                    <a:pt x="1929" y="1825"/>
                  </a:moveTo>
                  <a:lnTo>
                    <a:pt x="1929" y="1809"/>
                  </a:lnTo>
                  <a:lnTo>
                    <a:pt x="1931" y="1809"/>
                  </a:lnTo>
                  <a:lnTo>
                    <a:pt x="1931" y="1825"/>
                  </a:lnTo>
                  <a:lnTo>
                    <a:pt x="1929" y="1825"/>
                  </a:lnTo>
                  <a:close/>
                  <a:moveTo>
                    <a:pt x="1929" y="1801"/>
                  </a:moveTo>
                  <a:lnTo>
                    <a:pt x="1929" y="1785"/>
                  </a:lnTo>
                  <a:lnTo>
                    <a:pt x="1931" y="1785"/>
                  </a:lnTo>
                  <a:lnTo>
                    <a:pt x="1931" y="1801"/>
                  </a:lnTo>
                  <a:lnTo>
                    <a:pt x="1929" y="1801"/>
                  </a:lnTo>
                  <a:close/>
                  <a:moveTo>
                    <a:pt x="1929" y="1777"/>
                  </a:moveTo>
                  <a:lnTo>
                    <a:pt x="1929" y="1761"/>
                  </a:lnTo>
                  <a:lnTo>
                    <a:pt x="1931" y="1761"/>
                  </a:lnTo>
                  <a:lnTo>
                    <a:pt x="1931" y="1777"/>
                  </a:lnTo>
                  <a:lnTo>
                    <a:pt x="1929" y="1777"/>
                  </a:lnTo>
                  <a:close/>
                  <a:moveTo>
                    <a:pt x="1929" y="1753"/>
                  </a:moveTo>
                  <a:lnTo>
                    <a:pt x="1929" y="1737"/>
                  </a:lnTo>
                  <a:lnTo>
                    <a:pt x="1931" y="1737"/>
                  </a:lnTo>
                  <a:lnTo>
                    <a:pt x="1931" y="1753"/>
                  </a:lnTo>
                  <a:lnTo>
                    <a:pt x="1929" y="1753"/>
                  </a:lnTo>
                  <a:close/>
                  <a:moveTo>
                    <a:pt x="1929" y="1729"/>
                  </a:moveTo>
                  <a:lnTo>
                    <a:pt x="1929" y="1713"/>
                  </a:lnTo>
                  <a:lnTo>
                    <a:pt x="1931" y="1713"/>
                  </a:lnTo>
                  <a:lnTo>
                    <a:pt x="1931" y="1729"/>
                  </a:lnTo>
                  <a:lnTo>
                    <a:pt x="1929" y="1729"/>
                  </a:lnTo>
                  <a:close/>
                  <a:moveTo>
                    <a:pt x="1929" y="1705"/>
                  </a:moveTo>
                  <a:lnTo>
                    <a:pt x="1929" y="1689"/>
                  </a:lnTo>
                  <a:lnTo>
                    <a:pt x="1931" y="1689"/>
                  </a:lnTo>
                  <a:lnTo>
                    <a:pt x="1931" y="1705"/>
                  </a:lnTo>
                  <a:lnTo>
                    <a:pt x="1929" y="1705"/>
                  </a:lnTo>
                  <a:close/>
                  <a:moveTo>
                    <a:pt x="1929" y="1681"/>
                  </a:moveTo>
                  <a:lnTo>
                    <a:pt x="1929" y="1665"/>
                  </a:lnTo>
                  <a:lnTo>
                    <a:pt x="1931" y="1665"/>
                  </a:lnTo>
                  <a:lnTo>
                    <a:pt x="1931" y="1681"/>
                  </a:lnTo>
                  <a:lnTo>
                    <a:pt x="1929" y="1681"/>
                  </a:lnTo>
                  <a:close/>
                  <a:moveTo>
                    <a:pt x="1929" y="1657"/>
                  </a:moveTo>
                  <a:lnTo>
                    <a:pt x="1929" y="1641"/>
                  </a:lnTo>
                  <a:lnTo>
                    <a:pt x="1931" y="1641"/>
                  </a:lnTo>
                  <a:lnTo>
                    <a:pt x="1931" y="1657"/>
                  </a:lnTo>
                  <a:lnTo>
                    <a:pt x="1929" y="1657"/>
                  </a:lnTo>
                  <a:close/>
                  <a:moveTo>
                    <a:pt x="1929" y="1633"/>
                  </a:moveTo>
                  <a:lnTo>
                    <a:pt x="1929" y="1617"/>
                  </a:lnTo>
                  <a:lnTo>
                    <a:pt x="1931" y="1617"/>
                  </a:lnTo>
                  <a:lnTo>
                    <a:pt x="1931" y="1633"/>
                  </a:lnTo>
                  <a:lnTo>
                    <a:pt x="1929" y="1633"/>
                  </a:lnTo>
                  <a:close/>
                  <a:moveTo>
                    <a:pt x="1929" y="1609"/>
                  </a:moveTo>
                  <a:lnTo>
                    <a:pt x="1929" y="1593"/>
                  </a:lnTo>
                  <a:lnTo>
                    <a:pt x="1931" y="1593"/>
                  </a:lnTo>
                  <a:lnTo>
                    <a:pt x="1931" y="1609"/>
                  </a:lnTo>
                  <a:lnTo>
                    <a:pt x="1929" y="1609"/>
                  </a:lnTo>
                  <a:close/>
                  <a:moveTo>
                    <a:pt x="1929" y="1585"/>
                  </a:moveTo>
                  <a:lnTo>
                    <a:pt x="1929" y="1569"/>
                  </a:lnTo>
                  <a:lnTo>
                    <a:pt x="1931" y="1569"/>
                  </a:lnTo>
                  <a:lnTo>
                    <a:pt x="1931" y="1585"/>
                  </a:lnTo>
                  <a:lnTo>
                    <a:pt x="1929" y="1585"/>
                  </a:lnTo>
                  <a:close/>
                  <a:moveTo>
                    <a:pt x="1929" y="1561"/>
                  </a:moveTo>
                  <a:lnTo>
                    <a:pt x="1929" y="1545"/>
                  </a:lnTo>
                  <a:lnTo>
                    <a:pt x="1931" y="1545"/>
                  </a:lnTo>
                  <a:lnTo>
                    <a:pt x="1931" y="1561"/>
                  </a:lnTo>
                  <a:lnTo>
                    <a:pt x="1929" y="1561"/>
                  </a:lnTo>
                  <a:close/>
                  <a:moveTo>
                    <a:pt x="1929" y="1537"/>
                  </a:moveTo>
                  <a:lnTo>
                    <a:pt x="1929" y="1521"/>
                  </a:lnTo>
                  <a:lnTo>
                    <a:pt x="1931" y="1521"/>
                  </a:lnTo>
                  <a:lnTo>
                    <a:pt x="1931" y="1537"/>
                  </a:lnTo>
                  <a:lnTo>
                    <a:pt x="1929" y="1537"/>
                  </a:lnTo>
                  <a:close/>
                  <a:moveTo>
                    <a:pt x="1929" y="1513"/>
                  </a:moveTo>
                  <a:lnTo>
                    <a:pt x="1929" y="1497"/>
                  </a:lnTo>
                  <a:lnTo>
                    <a:pt x="1931" y="1497"/>
                  </a:lnTo>
                  <a:lnTo>
                    <a:pt x="1931" y="1513"/>
                  </a:lnTo>
                  <a:lnTo>
                    <a:pt x="1929" y="1513"/>
                  </a:lnTo>
                  <a:close/>
                  <a:moveTo>
                    <a:pt x="1929" y="1489"/>
                  </a:moveTo>
                  <a:lnTo>
                    <a:pt x="1929" y="1473"/>
                  </a:lnTo>
                  <a:lnTo>
                    <a:pt x="1931" y="1473"/>
                  </a:lnTo>
                  <a:lnTo>
                    <a:pt x="1931" y="1489"/>
                  </a:lnTo>
                  <a:lnTo>
                    <a:pt x="1929" y="1489"/>
                  </a:lnTo>
                  <a:close/>
                  <a:moveTo>
                    <a:pt x="1929" y="1465"/>
                  </a:moveTo>
                  <a:lnTo>
                    <a:pt x="1929" y="1449"/>
                  </a:lnTo>
                  <a:lnTo>
                    <a:pt x="1931" y="1449"/>
                  </a:lnTo>
                  <a:lnTo>
                    <a:pt x="1931" y="1465"/>
                  </a:lnTo>
                  <a:lnTo>
                    <a:pt x="1929" y="1465"/>
                  </a:lnTo>
                  <a:close/>
                  <a:moveTo>
                    <a:pt x="1929" y="1441"/>
                  </a:moveTo>
                  <a:lnTo>
                    <a:pt x="1929" y="1425"/>
                  </a:lnTo>
                  <a:lnTo>
                    <a:pt x="1931" y="1425"/>
                  </a:lnTo>
                  <a:lnTo>
                    <a:pt x="1931" y="1441"/>
                  </a:lnTo>
                  <a:lnTo>
                    <a:pt x="1929" y="1441"/>
                  </a:lnTo>
                  <a:close/>
                  <a:moveTo>
                    <a:pt x="1929" y="1417"/>
                  </a:moveTo>
                  <a:lnTo>
                    <a:pt x="1929" y="1401"/>
                  </a:lnTo>
                  <a:lnTo>
                    <a:pt x="1931" y="1401"/>
                  </a:lnTo>
                  <a:lnTo>
                    <a:pt x="1931" y="1417"/>
                  </a:lnTo>
                  <a:lnTo>
                    <a:pt x="1929" y="1417"/>
                  </a:lnTo>
                  <a:close/>
                  <a:moveTo>
                    <a:pt x="1929" y="1393"/>
                  </a:moveTo>
                  <a:lnTo>
                    <a:pt x="1929" y="1377"/>
                  </a:lnTo>
                  <a:lnTo>
                    <a:pt x="1931" y="1377"/>
                  </a:lnTo>
                  <a:lnTo>
                    <a:pt x="1931" y="1393"/>
                  </a:lnTo>
                  <a:lnTo>
                    <a:pt x="1929" y="1393"/>
                  </a:lnTo>
                  <a:close/>
                  <a:moveTo>
                    <a:pt x="1929" y="1369"/>
                  </a:moveTo>
                  <a:lnTo>
                    <a:pt x="1929" y="1353"/>
                  </a:lnTo>
                  <a:lnTo>
                    <a:pt x="1931" y="1353"/>
                  </a:lnTo>
                  <a:lnTo>
                    <a:pt x="1931" y="1369"/>
                  </a:lnTo>
                  <a:lnTo>
                    <a:pt x="1929" y="1369"/>
                  </a:lnTo>
                  <a:close/>
                  <a:moveTo>
                    <a:pt x="1929" y="1345"/>
                  </a:moveTo>
                  <a:lnTo>
                    <a:pt x="1929" y="1329"/>
                  </a:lnTo>
                  <a:lnTo>
                    <a:pt x="1931" y="1329"/>
                  </a:lnTo>
                  <a:lnTo>
                    <a:pt x="1931" y="1345"/>
                  </a:lnTo>
                  <a:lnTo>
                    <a:pt x="1929" y="1345"/>
                  </a:lnTo>
                  <a:close/>
                  <a:moveTo>
                    <a:pt x="1929" y="1321"/>
                  </a:moveTo>
                  <a:lnTo>
                    <a:pt x="1929" y="1305"/>
                  </a:lnTo>
                  <a:lnTo>
                    <a:pt x="1931" y="1305"/>
                  </a:lnTo>
                  <a:lnTo>
                    <a:pt x="1931" y="1321"/>
                  </a:lnTo>
                  <a:lnTo>
                    <a:pt x="1929" y="1321"/>
                  </a:lnTo>
                  <a:close/>
                  <a:moveTo>
                    <a:pt x="1929" y="1297"/>
                  </a:moveTo>
                  <a:lnTo>
                    <a:pt x="1929" y="1281"/>
                  </a:lnTo>
                  <a:lnTo>
                    <a:pt x="1931" y="1281"/>
                  </a:lnTo>
                  <a:lnTo>
                    <a:pt x="1931" y="1297"/>
                  </a:lnTo>
                  <a:lnTo>
                    <a:pt x="1929" y="1297"/>
                  </a:lnTo>
                  <a:close/>
                  <a:moveTo>
                    <a:pt x="1929" y="1273"/>
                  </a:moveTo>
                  <a:lnTo>
                    <a:pt x="1929" y="1257"/>
                  </a:lnTo>
                  <a:lnTo>
                    <a:pt x="1931" y="1257"/>
                  </a:lnTo>
                  <a:lnTo>
                    <a:pt x="1931" y="1273"/>
                  </a:lnTo>
                  <a:lnTo>
                    <a:pt x="1929" y="1273"/>
                  </a:lnTo>
                  <a:close/>
                  <a:moveTo>
                    <a:pt x="1929" y="1249"/>
                  </a:moveTo>
                  <a:lnTo>
                    <a:pt x="1929" y="1233"/>
                  </a:lnTo>
                  <a:lnTo>
                    <a:pt x="1931" y="1233"/>
                  </a:lnTo>
                  <a:lnTo>
                    <a:pt x="1931" y="1249"/>
                  </a:lnTo>
                  <a:lnTo>
                    <a:pt x="1929" y="1249"/>
                  </a:lnTo>
                  <a:close/>
                  <a:moveTo>
                    <a:pt x="1929" y="1225"/>
                  </a:moveTo>
                  <a:lnTo>
                    <a:pt x="1929" y="1209"/>
                  </a:lnTo>
                  <a:lnTo>
                    <a:pt x="1931" y="1209"/>
                  </a:lnTo>
                  <a:lnTo>
                    <a:pt x="1931" y="1225"/>
                  </a:lnTo>
                  <a:lnTo>
                    <a:pt x="1929" y="1225"/>
                  </a:lnTo>
                  <a:close/>
                  <a:moveTo>
                    <a:pt x="1929" y="1201"/>
                  </a:moveTo>
                  <a:lnTo>
                    <a:pt x="1929" y="1185"/>
                  </a:lnTo>
                  <a:lnTo>
                    <a:pt x="1931" y="1185"/>
                  </a:lnTo>
                  <a:lnTo>
                    <a:pt x="1931" y="1201"/>
                  </a:lnTo>
                  <a:lnTo>
                    <a:pt x="1929" y="1201"/>
                  </a:lnTo>
                  <a:close/>
                  <a:moveTo>
                    <a:pt x="1929" y="1177"/>
                  </a:moveTo>
                  <a:lnTo>
                    <a:pt x="1929" y="1161"/>
                  </a:lnTo>
                  <a:lnTo>
                    <a:pt x="1931" y="1161"/>
                  </a:lnTo>
                  <a:lnTo>
                    <a:pt x="1931" y="1177"/>
                  </a:lnTo>
                  <a:lnTo>
                    <a:pt x="1929" y="1177"/>
                  </a:lnTo>
                  <a:close/>
                  <a:moveTo>
                    <a:pt x="1929" y="1153"/>
                  </a:moveTo>
                  <a:lnTo>
                    <a:pt x="1929" y="1137"/>
                  </a:lnTo>
                  <a:lnTo>
                    <a:pt x="1931" y="1137"/>
                  </a:lnTo>
                  <a:lnTo>
                    <a:pt x="1931" y="1153"/>
                  </a:lnTo>
                  <a:lnTo>
                    <a:pt x="1929" y="1153"/>
                  </a:lnTo>
                  <a:close/>
                  <a:moveTo>
                    <a:pt x="1929" y="1129"/>
                  </a:moveTo>
                  <a:lnTo>
                    <a:pt x="1929" y="1113"/>
                  </a:lnTo>
                  <a:lnTo>
                    <a:pt x="1931" y="1113"/>
                  </a:lnTo>
                  <a:lnTo>
                    <a:pt x="1931" y="1129"/>
                  </a:lnTo>
                  <a:lnTo>
                    <a:pt x="1929" y="1129"/>
                  </a:lnTo>
                  <a:close/>
                  <a:moveTo>
                    <a:pt x="1929" y="1105"/>
                  </a:moveTo>
                  <a:lnTo>
                    <a:pt x="1929" y="1089"/>
                  </a:lnTo>
                  <a:lnTo>
                    <a:pt x="1931" y="1089"/>
                  </a:lnTo>
                  <a:lnTo>
                    <a:pt x="1931" y="1105"/>
                  </a:lnTo>
                  <a:lnTo>
                    <a:pt x="1929" y="1105"/>
                  </a:lnTo>
                  <a:close/>
                  <a:moveTo>
                    <a:pt x="1929" y="1081"/>
                  </a:moveTo>
                  <a:lnTo>
                    <a:pt x="1929" y="1065"/>
                  </a:lnTo>
                  <a:lnTo>
                    <a:pt x="1931" y="1065"/>
                  </a:lnTo>
                  <a:lnTo>
                    <a:pt x="1931" y="1081"/>
                  </a:lnTo>
                  <a:lnTo>
                    <a:pt x="1929" y="1081"/>
                  </a:lnTo>
                  <a:close/>
                  <a:moveTo>
                    <a:pt x="1929" y="1057"/>
                  </a:moveTo>
                  <a:lnTo>
                    <a:pt x="1929" y="1040"/>
                  </a:lnTo>
                  <a:lnTo>
                    <a:pt x="1931" y="1040"/>
                  </a:lnTo>
                  <a:lnTo>
                    <a:pt x="1931" y="1057"/>
                  </a:lnTo>
                  <a:lnTo>
                    <a:pt x="1929" y="1057"/>
                  </a:lnTo>
                  <a:close/>
                  <a:moveTo>
                    <a:pt x="1929" y="1032"/>
                  </a:moveTo>
                  <a:lnTo>
                    <a:pt x="1929" y="1016"/>
                  </a:lnTo>
                  <a:lnTo>
                    <a:pt x="1931" y="1016"/>
                  </a:lnTo>
                  <a:lnTo>
                    <a:pt x="1931" y="1032"/>
                  </a:lnTo>
                  <a:lnTo>
                    <a:pt x="1929" y="1032"/>
                  </a:lnTo>
                  <a:close/>
                  <a:moveTo>
                    <a:pt x="1929" y="1008"/>
                  </a:moveTo>
                  <a:lnTo>
                    <a:pt x="1929" y="992"/>
                  </a:lnTo>
                  <a:lnTo>
                    <a:pt x="1931" y="992"/>
                  </a:lnTo>
                  <a:lnTo>
                    <a:pt x="1931" y="1008"/>
                  </a:lnTo>
                  <a:lnTo>
                    <a:pt x="1929" y="1008"/>
                  </a:lnTo>
                  <a:close/>
                  <a:moveTo>
                    <a:pt x="1929" y="984"/>
                  </a:moveTo>
                  <a:lnTo>
                    <a:pt x="1929" y="968"/>
                  </a:lnTo>
                  <a:lnTo>
                    <a:pt x="1931" y="968"/>
                  </a:lnTo>
                  <a:lnTo>
                    <a:pt x="1931" y="984"/>
                  </a:lnTo>
                  <a:lnTo>
                    <a:pt x="1929" y="984"/>
                  </a:lnTo>
                  <a:close/>
                  <a:moveTo>
                    <a:pt x="1929" y="960"/>
                  </a:moveTo>
                  <a:lnTo>
                    <a:pt x="1929" y="944"/>
                  </a:lnTo>
                  <a:lnTo>
                    <a:pt x="1931" y="944"/>
                  </a:lnTo>
                  <a:lnTo>
                    <a:pt x="1931" y="960"/>
                  </a:lnTo>
                  <a:lnTo>
                    <a:pt x="1929" y="960"/>
                  </a:lnTo>
                  <a:close/>
                  <a:moveTo>
                    <a:pt x="1929" y="936"/>
                  </a:moveTo>
                  <a:lnTo>
                    <a:pt x="1929" y="920"/>
                  </a:lnTo>
                  <a:lnTo>
                    <a:pt x="1931" y="920"/>
                  </a:lnTo>
                  <a:lnTo>
                    <a:pt x="1931" y="936"/>
                  </a:lnTo>
                  <a:lnTo>
                    <a:pt x="1929" y="936"/>
                  </a:lnTo>
                  <a:close/>
                  <a:moveTo>
                    <a:pt x="1929" y="912"/>
                  </a:moveTo>
                  <a:lnTo>
                    <a:pt x="1929" y="896"/>
                  </a:lnTo>
                  <a:lnTo>
                    <a:pt x="1931" y="896"/>
                  </a:lnTo>
                  <a:lnTo>
                    <a:pt x="1931" y="912"/>
                  </a:lnTo>
                  <a:lnTo>
                    <a:pt x="1929" y="912"/>
                  </a:lnTo>
                  <a:close/>
                  <a:moveTo>
                    <a:pt x="1929" y="888"/>
                  </a:moveTo>
                  <a:lnTo>
                    <a:pt x="1929" y="872"/>
                  </a:lnTo>
                  <a:lnTo>
                    <a:pt x="1931" y="872"/>
                  </a:lnTo>
                  <a:lnTo>
                    <a:pt x="1931" y="888"/>
                  </a:lnTo>
                  <a:lnTo>
                    <a:pt x="1929" y="888"/>
                  </a:lnTo>
                  <a:close/>
                  <a:moveTo>
                    <a:pt x="1929" y="864"/>
                  </a:moveTo>
                  <a:lnTo>
                    <a:pt x="1929" y="848"/>
                  </a:lnTo>
                  <a:lnTo>
                    <a:pt x="1931" y="848"/>
                  </a:lnTo>
                  <a:lnTo>
                    <a:pt x="1931" y="864"/>
                  </a:lnTo>
                  <a:lnTo>
                    <a:pt x="1929" y="864"/>
                  </a:lnTo>
                  <a:close/>
                  <a:moveTo>
                    <a:pt x="1929" y="840"/>
                  </a:moveTo>
                  <a:lnTo>
                    <a:pt x="1929" y="824"/>
                  </a:lnTo>
                  <a:lnTo>
                    <a:pt x="1931" y="824"/>
                  </a:lnTo>
                  <a:lnTo>
                    <a:pt x="1931" y="840"/>
                  </a:lnTo>
                  <a:lnTo>
                    <a:pt x="1929" y="840"/>
                  </a:lnTo>
                  <a:close/>
                  <a:moveTo>
                    <a:pt x="1929" y="816"/>
                  </a:moveTo>
                  <a:lnTo>
                    <a:pt x="1929" y="800"/>
                  </a:lnTo>
                  <a:lnTo>
                    <a:pt x="1931" y="800"/>
                  </a:lnTo>
                  <a:lnTo>
                    <a:pt x="1931" y="816"/>
                  </a:lnTo>
                  <a:lnTo>
                    <a:pt x="1929" y="816"/>
                  </a:lnTo>
                  <a:close/>
                  <a:moveTo>
                    <a:pt x="1929" y="792"/>
                  </a:moveTo>
                  <a:lnTo>
                    <a:pt x="1929" y="776"/>
                  </a:lnTo>
                  <a:lnTo>
                    <a:pt x="1931" y="776"/>
                  </a:lnTo>
                  <a:lnTo>
                    <a:pt x="1931" y="792"/>
                  </a:lnTo>
                  <a:lnTo>
                    <a:pt x="1929" y="792"/>
                  </a:lnTo>
                  <a:close/>
                  <a:moveTo>
                    <a:pt x="1929" y="768"/>
                  </a:moveTo>
                  <a:lnTo>
                    <a:pt x="1929" y="752"/>
                  </a:lnTo>
                  <a:lnTo>
                    <a:pt x="1931" y="752"/>
                  </a:lnTo>
                  <a:lnTo>
                    <a:pt x="1931" y="768"/>
                  </a:lnTo>
                  <a:lnTo>
                    <a:pt x="1929" y="768"/>
                  </a:lnTo>
                  <a:close/>
                  <a:moveTo>
                    <a:pt x="1929" y="744"/>
                  </a:moveTo>
                  <a:lnTo>
                    <a:pt x="1929" y="728"/>
                  </a:lnTo>
                  <a:lnTo>
                    <a:pt x="1931" y="728"/>
                  </a:lnTo>
                  <a:lnTo>
                    <a:pt x="1931" y="744"/>
                  </a:lnTo>
                  <a:lnTo>
                    <a:pt x="1929" y="744"/>
                  </a:lnTo>
                  <a:close/>
                  <a:moveTo>
                    <a:pt x="1929" y="720"/>
                  </a:moveTo>
                  <a:lnTo>
                    <a:pt x="1929" y="704"/>
                  </a:lnTo>
                  <a:lnTo>
                    <a:pt x="1931" y="704"/>
                  </a:lnTo>
                  <a:lnTo>
                    <a:pt x="1931" y="720"/>
                  </a:lnTo>
                  <a:lnTo>
                    <a:pt x="1929" y="720"/>
                  </a:lnTo>
                  <a:close/>
                  <a:moveTo>
                    <a:pt x="1929" y="696"/>
                  </a:moveTo>
                  <a:lnTo>
                    <a:pt x="1929" y="680"/>
                  </a:lnTo>
                  <a:lnTo>
                    <a:pt x="1931" y="680"/>
                  </a:lnTo>
                  <a:lnTo>
                    <a:pt x="1931" y="696"/>
                  </a:lnTo>
                  <a:lnTo>
                    <a:pt x="1929" y="696"/>
                  </a:lnTo>
                  <a:close/>
                  <a:moveTo>
                    <a:pt x="1929" y="672"/>
                  </a:moveTo>
                  <a:lnTo>
                    <a:pt x="1929" y="656"/>
                  </a:lnTo>
                  <a:lnTo>
                    <a:pt x="1931" y="656"/>
                  </a:lnTo>
                  <a:lnTo>
                    <a:pt x="1931" y="672"/>
                  </a:lnTo>
                  <a:lnTo>
                    <a:pt x="1929" y="672"/>
                  </a:lnTo>
                  <a:close/>
                  <a:moveTo>
                    <a:pt x="1929" y="648"/>
                  </a:moveTo>
                  <a:lnTo>
                    <a:pt x="1929" y="632"/>
                  </a:lnTo>
                  <a:lnTo>
                    <a:pt x="1931" y="632"/>
                  </a:lnTo>
                  <a:lnTo>
                    <a:pt x="1931" y="648"/>
                  </a:lnTo>
                  <a:lnTo>
                    <a:pt x="1929" y="648"/>
                  </a:lnTo>
                  <a:close/>
                  <a:moveTo>
                    <a:pt x="1929" y="624"/>
                  </a:moveTo>
                  <a:lnTo>
                    <a:pt x="1929" y="608"/>
                  </a:lnTo>
                  <a:lnTo>
                    <a:pt x="1931" y="608"/>
                  </a:lnTo>
                  <a:lnTo>
                    <a:pt x="1931" y="624"/>
                  </a:lnTo>
                  <a:lnTo>
                    <a:pt x="1929" y="624"/>
                  </a:lnTo>
                  <a:close/>
                  <a:moveTo>
                    <a:pt x="1929" y="600"/>
                  </a:moveTo>
                  <a:lnTo>
                    <a:pt x="1929" y="584"/>
                  </a:lnTo>
                  <a:lnTo>
                    <a:pt x="1931" y="584"/>
                  </a:lnTo>
                  <a:lnTo>
                    <a:pt x="1931" y="600"/>
                  </a:lnTo>
                  <a:lnTo>
                    <a:pt x="1929" y="600"/>
                  </a:lnTo>
                  <a:close/>
                  <a:moveTo>
                    <a:pt x="1929" y="576"/>
                  </a:moveTo>
                  <a:lnTo>
                    <a:pt x="1929" y="560"/>
                  </a:lnTo>
                  <a:lnTo>
                    <a:pt x="1931" y="560"/>
                  </a:lnTo>
                  <a:lnTo>
                    <a:pt x="1931" y="576"/>
                  </a:lnTo>
                  <a:lnTo>
                    <a:pt x="1929" y="576"/>
                  </a:lnTo>
                  <a:close/>
                  <a:moveTo>
                    <a:pt x="1929" y="552"/>
                  </a:moveTo>
                  <a:lnTo>
                    <a:pt x="1929" y="536"/>
                  </a:lnTo>
                  <a:lnTo>
                    <a:pt x="1931" y="536"/>
                  </a:lnTo>
                  <a:lnTo>
                    <a:pt x="1931" y="552"/>
                  </a:lnTo>
                  <a:lnTo>
                    <a:pt x="1929" y="552"/>
                  </a:lnTo>
                  <a:close/>
                  <a:moveTo>
                    <a:pt x="1929" y="528"/>
                  </a:moveTo>
                  <a:lnTo>
                    <a:pt x="1929" y="512"/>
                  </a:lnTo>
                  <a:lnTo>
                    <a:pt x="1931" y="512"/>
                  </a:lnTo>
                  <a:lnTo>
                    <a:pt x="1931" y="528"/>
                  </a:lnTo>
                  <a:lnTo>
                    <a:pt x="1929" y="528"/>
                  </a:lnTo>
                  <a:close/>
                  <a:moveTo>
                    <a:pt x="1929" y="504"/>
                  </a:moveTo>
                  <a:lnTo>
                    <a:pt x="1929" y="488"/>
                  </a:lnTo>
                  <a:lnTo>
                    <a:pt x="1931" y="488"/>
                  </a:lnTo>
                  <a:lnTo>
                    <a:pt x="1931" y="504"/>
                  </a:lnTo>
                  <a:lnTo>
                    <a:pt x="1929" y="504"/>
                  </a:lnTo>
                  <a:close/>
                  <a:moveTo>
                    <a:pt x="1929" y="480"/>
                  </a:moveTo>
                  <a:lnTo>
                    <a:pt x="1929" y="464"/>
                  </a:lnTo>
                  <a:lnTo>
                    <a:pt x="1931" y="464"/>
                  </a:lnTo>
                  <a:lnTo>
                    <a:pt x="1931" y="480"/>
                  </a:lnTo>
                  <a:lnTo>
                    <a:pt x="1929" y="480"/>
                  </a:lnTo>
                  <a:close/>
                  <a:moveTo>
                    <a:pt x="1929" y="456"/>
                  </a:moveTo>
                  <a:lnTo>
                    <a:pt x="1929" y="440"/>
                  </a:lnTo>
                  <a:lnTo>
                    <a:pt x="1931" y="440"/>
                  </a:lnTo>
                  <a:lnTo>
                    <a:pt x="1931" y="456"/>
                  </a:lnTo>
                  <a:lnTo>
                    <a:pt x="1929" y="456"/>
                  </a:lnTo>
                  <a:close/>
                  <a:moveTo>
                    <a:pt x="1929" y="432"/>
                  </a:moveTo>
                  <a:lnTo>
                    <a:pt x="1929" y="416"/>
                  </a:lnTo>
                  <a:lnTo>
                    <a:pt x="1931" y="416"/>
                  </a:lnTo>
                  <a:lnTo>
                    <a:pt x="1931" y="432"/>
                  </a:lnTo>
                  <a:lnTo>
                    <a:pt x="1929" y="432"/>
                  </a:lnTo>
                  <a:close/>
                  <a:moveTo>
                    <a:pt x="1929" y="408"/>
                  </a:moveTo>
                  <a:lnTo>
                    <a:pt x="1929" y="392"/>
                  </a:lnTo>
                  <a:lnTo>
                    <a:pt x="1931" y="392"/>
                  </a:lnTo>
                  <a:lnTo>
                    <a:pt x="1931" y="408"/>
                  </a:lnTo>
                  <a:lnTo>
                    <a:pt x="1929" y="408"/>
                  </a:lnTo>
                  <a:close/>
                  <a:moveTo>
                    <a:pt x="1929" y="384"/>
                  </a:moveTo>
                  <a:lnTo>
                    <a:pt x="1929" y="368"/>
                  </a:lnTo>
                  <a:lnTo>
                    <a:pt x="1931" y="368"/>
                  </a:lnTo>
                  <a:lnTo>
                    <a:pt x="1931" y="384"/>
                  </a:lnTo>
                  <a:lnTo>
                    <a:pt x="1929" y="384"/>
                  </a:lnTo>
                  <a:close/>
                  <a:moveTo>
                    <a:pt x="1929" y="360"/>
                  </a:moveTo>
                  <a:lnTo>
                    <a:pt x="1929" y="344"/>
                  </a:lnTo>
                  <a:lnTo>
                    <a:pt x="1931" y="344"/>
                  </a:lnTo>
                  <a:lnTo>
                    <a:pt x="1931" y="360"/>
                  </a:lnTo>
                  <a:lnTo>
                    <a:pt x="1929" y="360"/>
                  </a:lnTo>
                  <a:close/>
                  <a:moveTo>
                    <a:pt x="1929" y="336"/>
                  </a:moveTo>
                  <a:lnTo>
                    <a:pt x="1929" y="320"/>
                  </a:lnTo>
                  <a:lnTo>
                    <a:pt x="1931" y="320"/>
                  </a:lnTo>
                  <a:lnTo>
                    <a:pt x="1931" y="336"/>
                  </a:lnTo>
                  <a:lnTo>
                    <a:pt x="1929" y="336"/>
                  </a:lnTo>
                  <a:close/>
                  <a:moveTo>
                    <a:pt x="1929" y="312"/>
                  </a:moveTo>
                  <a:lnTo>
                    <a:pt x="1929" y="296"/>
                  </a:lnTo>
                  <a:lnTo>
                    <a:pt x="1931" y="296"/>
                  </a:lnTo>
                  <a:lnTo>
                    <a:pt x="1931" y="312"/>
                  </a:lnTo>
                  <a:lnTo>
                    <a:pt x="1929" y="312"/>
                  </a:lnTo>
                  <a:close/>
                  <a:moveTo>
                    <a:pt x="1929" y="288"/>
                  </a:moveTo>
                  <a:lnTo>
                    <a:pt x="1929" y="272"/>
                  </a:lnTo>
                  <a:lnTo>
                    <a:pt x="1931" y="272"/>
                  </a:lnTo>
                  <a:lnTo>
                    <a:pt x="1931" y="288"/>
                  </a:lnTo>
                  <a:lnTo>
                    <a:pt x="1929" y="288"/>
                  </a:lnTo>
                  <a:close/>
                  <a:moveTo>
                    <a:pt x="1929" y="264"/>
                  </a:moveTo>
                  <a:lnTo>
                    <a:pt x="1929" y="248"/>
                  </a:lnTo>
                  <a:lnTo>
                    <a:pt x="1931" y="248"/>
                  </a:lnTo>
                  <a:lnTo>
                    <a:pt x="1931" y="264"/>
                  </a:lnTo>
                  <a:lnTo>
                    <a:pt x="1929" y="264"/>
                  </a:lnTo>
                  <a:close/>
                  <a:moveTo>
                    <a:pt x="1929" y="240"/>
                  </a:moveTo>
                  <a:lnTo>
                    <a:pt x="1929" y="224"/>
                  </a:lnTo>
                  <a:lnTo>
                    <a:pt x="1931" y="224"/>
                  </a:lnTo>
                  <a:lnTo>
                    <a:pt x="1931" y="240"/>
                  </a:lnTo>
                  <a:lnTo>
                    <a:pt x="1929" y="240"/>
                  </a:lnTo>
                  <a:close/>
                  <a:moveTo>
                    <a:pt x="1929" y="216"/>
                  </a:moveTo>
                  <a:lnTo>
                    <a:pt x="1929" y="200"/>
                  </a:lnTo>
                  <a:lnTo>
                    <a:pt x="1931" y="200"/>
                  </a:lnTo>
                  <a:lnTo>
                    <a:pt x="1931" y="216"/>
                  </a:lnTo>
                  <a:lnTo>
                    <a:pt x="1929" y="216"/>
                  </a:lnTo>
                  <a:close/>
                  <a:moveTo>
                    <a:pt x="1929" y="192"/>
                  </a:moveTo>
                  <a:lnTo>
                    <a:pt x="1929" y="176"/>
                  </a:lnTo>
                  <a:lnTo>
                    <a:pt x="1931" y="176"/>
                  </a:lnTo>
                  <a:lnTo>
                    <a:pt x="1931" y="192"/>
                  </a:lnTo>
                  <a:lnTo>
                    <a:pt x="1929" y="192"/>
                  </a:lnTo>
                  <a:close/>
                  <a:moveTo>
                    <a:pt x="1929" y="168"/>
                  </a:moveTo>
                  <a:lnTo>
                    <a:pt x="1929" y="152"/>
                  </a:lnTo>
                  <a:lnTo>
                    <a:pt x="1931" y="152"/>
                  </a:lnTo>
                  <a:lnTo>
                    <a:pt x="1931" y="168"/>
                  </a:lnTo>
                  <a:lnTo>
                    <a:pt x="1929" y="168"/>
                  </a:lnTo>
                  <a:close/>
                  <a:moveTo>
                    <a:pt x="1929" y="144"/>
                  </a:moveTo>
                  <a:lnTo>
                    <a:pt x="1929" y="128"/>
                  </a:lnTo>
                  <a:lnTo>
                    <a:pt x="1931" y="128"/>
                  </a:lnTo>
                  <a:lnTo>
                    <a:pt x="1931" y="144"/>
                  </a:lnTo>
                  <a:lnTo>
                    <a:pt x="1929" y="144"/>
                  </a:lnTo>
                  <a:close/>
                  <a:moveTo>
                    <a:pt x="1929" y="120"/>
                  </a:moveTo>
                  <a:lnTo>
                    <a:pt x="1929" y="104"/>
                  </a:lnTo>
                  <a:lnTo>
                    <a:pt x="1931" y="104"/>
                  </a:lnTo>
                  <a:lnTo>
                    <a:pt x="1931" y="120"/>
                  </a:lnTo>
                  <a:lnTo>
                    <a:pt x="1929" y="120"/>
                  </a:lnTo>
                  <a:close/>
                  <a:moveTo>
                    <a:pt x="1929" y="96"/>
                  </a:moveTo>
                  <a:lnTo>
                    <a:pt x="1929" y="80"/>
                  </a:lnTo>
                  <a:lnTo>
                    <a:pt x="1931" y="80"/>
                  </a:lnTo>
                  <a:lnTo>
                    <a:pt x="1931" y="96"/>
                  </a:lnTo>
                  <a:lnTo>
                    <a:pt x="1929" y="96"/>
                  </a:lnTo>
                  <a:close/>
                  <a:moveTo>
                    <a:pt x="1929" y="72"/>
                  </a:moveTo>
                  <a:lnTo>
                    <a:pt x="1929" y="56"/>
                  </a:lnTo>
                  <a:lnTo>
                    <a:pt x="1931" y="56"/>
                  </a:lnTo>
                  <a:lnTo>
                    <a:pt x="1931" y="72"/>
                  </a:lnTo>
                  <a:lnTo>
                    <a:pt x="1929" y="72"/>
                  </a:lnTo>
                  <a:close/>
                  <a:moveTo>
                    <a:pt x="1929" y="48"/>
                  </a:moveTo>
                  <a:lnTo>
                    <a:pt x="1929" y="32"/>
                  </a:lnTo>
                  <a:lnTo>
                    <a:pt x="1931" y="32"/>
                  </a:lnTo>
                  <a:lnTo>
                    <a:pt x="1931" y="48"/>
                  </a:lnTo>
                  <a:lnTo>
                    <a:pt x="1929" y="48"/>
                  </a:lnTo>
                  <a:close/>
                  <a:moveTo>
                    <a:pt x="1929" y="24"/>
                  </a:moveTo>
                  <a:lnTo>
                    <a:pt x="1929" y="8"/>
                  </a:lnTo>
                  <a:lnTo>
                    <a:pt x="1931" y="8"/>
                  </a:lnTo>
                  <a:lnTo>
                    <a:pt x="1931" y="24"/>
                  </a:lnTo>
                  <a:lnTo>
                    <a:pt x="1929" y="24"/>
                  </a:lnTo>
                  <a:close/>
                  <a:moveTo>
                    <a:pt x="1928" y="2"/>
                  </a:moveTo>
                  <a:lnTo>
                    <a:pt x="1912" y="2"/>
                  </a:lnTo>
                  <a:lnTo>
                    <a:pt x="1912" y="0"/>
                  </a:lnTo>
                  <a:lnTo>
                    <a:pt x="1928" y="0"/>
                  </a:lnTo>
                  <a:lnTo>
                    <a:pt x="1928" y="2"/>
                  </a:lnTo>
                  <a:close/>
                  <a:moveTo>
                    <a:pt x="1904" y="2"/>
                  </a:moveTo>
                  <a:lnTo>
                    <a:pt x="1888" y="2"/>
                  </a:lnTo>
                  <a:lnTo>
                    <a:pt x="1888" y="0"/>
                  </a:lnTo>
                  <a:lnTo>
                    <a:pt x="1904" y="0"/>
                  </a:lnTo>
                  <a:lnTo>
                    <a:pt x="1904" y="2"/>
                  </a:lnTo>
                  <a:close/>
                  <a:moveTo>
                    <a:pt x="1880" y="2"/>
                  </a:moveTo>
                  <a:lnTo>
                    <a:pt x="1864" y="2"/>
                  </a:lnTo>
                  <a:lnTo>
                    <a:pt x="1864" y="0"/>
                  </a:lnTo>
                  <a:lnTo>
                    <a:pt x="1880" y="0"/>
                  </a:lnTo>
                  <a:lnTo>
                    <a:pt x="1880" y="2"/>
                  </a:lnTo>
                  <a:close/>
                  <a:moveTo>
                    <a:pt x="1856" y="2"/>
                  </a:moveTo>
                  <a:lnTo>
                    <a:pt x="1840" y="2"/>
                  </a:lnTo>
                  <a:lnTo>
                    <a:pt x="1840" y="0"/>
                  </a:lnTo>
                  <a:lnTo>
                    <a:pt x="1856" y="0"/>
                  </a:lnTo>
                  <a:lnTo>
                    <a:pt x="1856" y="2"/>
                  </a:lnTo>
                  <a:close/>
                  <a:moveTo>
                    <a:pt x="1832" y="2"/>
                  </a:moveTo>
                  <a:lnTo>
                    <a:pt x="1816" y="2"/>
                  </a:lnTo>
                  <a:lnTo>
                    <a:pt x="1816" y="0"/>
                  </a:lnTo>
                  <a:lnTo>
                    <a:pt x="1832" y="0"/>
                  </a:lnTo>
                  <a:lnTo>
                    <a:pt x="1832" y="2"/>
                  </a:lnTo>
                  <a:close/>
                  <a:moveTo>
                    <a:pt x="1808" y="2"/>
                  </a:moveTo>
                  <a:lnTo>
                    <a:pt x="1792" y="2"/>
                  </a:lnTo>
                  <a:lnTo>
                    <a:pt x="1792" y="0"/>
                  </a:lnTo>
                  <a:lnTo>
                    <a:pt x="1808" y="0"/>
                  </a:lnTo>
                  <a:lnTo>
                    <a:pt x="1808" y="2"/>
                  </a:lnTo>
                  <a:close/>
                  <a:moveTo>
                    <a:pt x="1784" y="2"/>
                  </a:moveTo>
                  <a:lnTo>
                    <a:pt x="1768" y="2"/>
                  </a:lnTo>
                  <a:lnTo>
                    <a:pt x="1768" y="0"/>
                  </a:lnTo>
                  <a:lnTo>
                    <a:pt x="1784" y="0"/>
                  </a:lnTo>
                  <a:lnTo>
                    <a:pt x="1784" y="2"/>
                  </a:lnTo>
                  <a:close/>
                  <a:moveTo>
                    <a:pt x="1760" y="2"/>
                  </a:moveTo>
                  <a:lnTo>
                    <a:pt x="1744" y="2"/>
                  </a:lnTo>
                  <a:lnTo>
                    <a:pt x="1744" y="0"/>
                  </a:lnTo>
                  <a:lnTo>
                    <a:pt x="1760" y="0"/>
                  </a:lnTo>
                  <a:lnTo>
                    <a:pt x="1760" y="2"/>
                  </a:lnTo>
                  <a:close/>
                  <a:moveTo>
                    <a:pt x="1736" y="2"/>
                  </a:moveTo>
                  <a:lnTo>
                    <a:pt x="1720" y="2"/>
                  </a:lnTo>
                  <a:lnTo>
                    <a:pt x="1720" y="0"/>
                  </a:lnTo>
                  <a:lnTo>
                    <a:pt x="1736" y="0"/>
                  </a:lnTo>
                  <a:lnTo>
                    <a:pt x="1736" y="2"/>
                  </a:lnTo>
                  <a:close/>
                  <a:moveTo>
                    <a:pt x="1712" y="2"/>
                  </a:moveTo>
                  <a:lnTo>
                    <a:pt x="1696" y="2"/>
                  </a:lnTo>
                  <a:lnTo>
                    <a:pt x="1696" y="0"/>
                  </a:lnTo>
                  <a:lnTo>
                    <a:pt x="1712" y="0"/>
                  </a:lnTo>
                  <a:lnTo>
                    <a:pt x="1712" y="2"/>
                  </a:lnTo>
                  <a:close/>
                  <a:moveTo>
                    <a:pt x="1688" y="2"/>
                  </a:moveTo>
                  <a:lnTo>
                    <a:pt x="1672" y="2"/>
                  </a:lnTo>
                  <a:lnTo>
                    <a:pt x="1672" y="0"/>
                  </a:lnTo>
                  <a:lnTo>
                    <a:pt x="1688" y="0"/>
                  </a:lnTo>
                  <a:lnTo>
                    <a:pt x="1688" y="2"/>
                  </a:lnTo>
                  <a:close/>
                  <a:moveTo>
                    <a:pt x="1664" y="2"/>
                  </a:moveTo>
                  <a:lnTo>
                    <a:pt x="1648" y="2"/>
                  </a:lnTo>
                  <a:lnTo>
                    <a:pt x="1648" y="0"/>
                  </a:lnTo>
                  <a:lnTo>
                    <a:pt x="1664" y="0"/>
                  </a:lnTo>
                  <a:lnTo>
                    <a:pt x="1664" y="2"/>
                  </a:lnTo>
                  <a:close/>
                  <a:moveTo>
                    <a:pt x="1640" y="2"/>
                  </a:moveTo>
                  <a:lnTo>
                    <a:pt x="1624" y="2"/>
                  </a:lnTo>
                  <a:lnTo>
                    <a:pt x="1624" y="0"/>
                  </a:lnTo>
                  <a:lnTo>
                    <a:pt x="1640" y="0"/>
                  </a:lnTo>
                  <a:lnTo>
                    <a:pt x="1640" y="2"/>
                  </a:lnTo>
                  <a:close/>
                  <a:moveTo>
                    <a:pt x="1616" y="2"/>
                  </a:moveTo>
                  <a:lnTo>
                    <a:pt x="1600" y="2"/>
                  </a:lnTo>
                  <a:lnTo>
                    <a:pt x="1600" y="0"/>
                  </a:lnTo>
                  <a:lnTo>
                    <a:pt x="1616" y="0"/>
                  </a:lnTo>
                  <a:lnTo>
                    <a:pt x="1616" y="2"/>
                  </a:lnTo>
                  <a:close/>
                  <a:moveTo>
                    <a:pt x="1592" y="2"/>
                  </a:moveTo>
                  <a:lnTo>
                    <a:pt x="1576" y="2"/>
                  </a:lnTo>
                  <a:lnTo>
                    <a:pt x="1576" y="0"/>
                  </a:lnTo>
                  <a:lnTo>
                    <a:pt x="1592" y="0"/>
                  </a:lnTo>
                  <a:lnTo>
                    <a:pt x="1592" y="2"/>
                  </a:lnTo>
                  <a:close/>
                  <a:moveTo>
                    <a:pt x="1568" y="2"/>
                  </a:moveTo>
                  <a:lnTo>
                    <a:pt x="1552" y="2"/>
                  </a:lnTo>
                  <a:lnTo>
                    <a:pt x="1552" y="0"/>
                  </a:lnTo>
                  <a:lnTo>
                    <a:pt x="1568" y="0"/>
                  </a:lnTo>
                  <a:lnTo>
                    <a:pt x="1568" y="2"/>
                  </a:lnTo>
                  <a:close/>
                  <a:moveTo>
                    <a:pt x="1544" y="2"/>
                  </a:moveTo>
                  <a:lnTo>
                    <a:pt x="1528" y="2"/>
                  </a:lnTo>
                  <a:lnTo>
                    <a:pt x="1528" y="0"/>
                  </a:lnTo>
                  <a:lnTo>
                    <a:pt x="1544" y="0"/>
                  </a:lnTo>
                  <a:lnTo>
                    <a:pt x="1544" y="2"/>
                  </a:lnTo>
                  <a:close/>
                  <a:moveTo>
                    <a:pt x="1520" y="2"/>
                  </a:moveTo>
                  <a:lnTo>
                    <a:pt x="1504" y="2"/>
                  </a:lnTo>
                  <a:lnTo>
                    <a:pt x="1504" y="0"/>
                  </a:lnTo>
                  <a:lnTo>
                    <a:pt x="1520" y="0"/>
                  </a:lnTo>
                  <a:lnTo>
                    <a:pt x="1520" y="2"/>
                  </a:lnTo>
                  <a:close/>
                  <a:moveTo>
                    <a:pt x="1496" y="2"/>
                  </a:moveTo>
                  <a:lnTo>
                    <a:pt x="1480" y="2"/>
                  </a:lnTo>
                  <a:lnTo>
                    <a:pt x="1480" y="0"/>
                  </a:lnTo>
                  <a:lnTo>
                    <a:pt x="1496" y="0"/>
                  </a:lnTo>
                  <a:lnTo>
                    <a:pt x="1496" y="2"/>
                  </a:lnTo>
                  <a:close/>
                  <a:moveTo>
                    <a:pt x="1472" y="2"/>
                  </a:moveTo>
                  <a:lnTo>
                    <a:pt x="1456" y="2"/>
                  </a:lnTo>
                  <a:lnTo>
                    <a:pt x="1456" y="0"/>
                  </a:lnTo>
                  <a:lnTo>
                    <a:pt x="1472" y="0"/>
                  </a:lnTo>
                  <a:lnTo>
                    <a:pt x="1472" y="2"/>
                  </a:lnTo>
                  <a:close/>
                  <a:moveTo>
                    <a:pt x="1448" y="2"/>
                  </a:moveTo>
                  <a:lnTo>
                    <a:pt x="1432" y="2"/>
                  </a:lnTo>
                  <a:lnTo>
                    <a:pt x="1432" y="0"/>
                  </a:lnTo>
                  <a:lnTo>
                    <a:pt x="1448" y="0"/>
                  </a:lnTo>
                  <a:lnTo>
                    <a:pt x="1448" y="2"/>
                  </a:lnTo>
                  <a:close/>
                  <a:moveTo>
                    <a:pt x="1424" y="2"/>
                  </a:moveTo>
                  <a:lnTo>
                    <a:pt x="1408" y="2"/>
                  </a:lnTo>
                  <a:lnTo>
                    <a:pt x="1408" y="0"/>
                  </a:lnTo>
                  <a:lnTo>
                    <a:pt x="1424" y="0"/>
                  </a:lnTo>
                  <a:lnTo>
                    <a:pt x="1424" y="2"/>
                  </a:lnTo>
                  <a:close/>
                  <a:moveTo>
                    <a:pt x="1399" y="2"/>
                  </a:moveTo>
                  <a:lnTo>
                    <a:pt x="1383" y="2"/>
                  </a:lnTo>
                  <a:lnTo>
                    <a:pt x="1383" y="0"/>
                  </a:lnTo>
                  <a:lnTo>
                    <a:pt x="1399" y="0"/>
                  </a:lnTo>
                  <a:lnTo>
                    <a:pt x="1399" y="2"/>
                  </a:lnTo>
                  <a:close/>
                  <a:moveTo>
                    <a:pt x="1375" y="2"/>
                  </a:moveTo>
                  <a:lnTo>
                    <a:pt x="1359" y="2"/>
                  </a:lnTo>
                  <a:lnTo>
                    <a:pt x="1359" y="0"/>
                  </a:lnTo>
                  <a:lnTo>
                    <a:pt x="1375" y="0"/>
                  </a:lnTo>
                  <a:lnTo>
                    <a:pt x="1375" y="2"/>
                  </a:lnTo>
                  <a:close/>
                  <a:moveTo>
                    <a:pt x="1351" y="2"/>
                  </a:moveTo>
                  <a:lnTo>
                    <a:pt x="1335" y="2"/>
                  </a:lnTo>
                  <a:lnTo>
                    <a:pt x="1335" y="0"/>
                  </a:lnTo>
                  <a:lnTo>
                    <a:pt x="1351" y="0"/>
                  </a:lnTo>
                  <a:lnTo>
                    <a:pt x="1351" y="2"/>
                  </a:lnTo>
                  <a:close/>
                  <a:moveTo>
                    <a:pt x="1327" y="2"/>
                  </a:moveTo>
                  <a:lnTo>
                    <a:pt x="1311" y="2"/>
                  </a:lnTo>
                  <a:lnTo>
                    <a:pt x="1311" y="0"/>
                  </a:lnTo>
                  <a:lnTo>
                    <a:pt x="1327" y="0"/>
                  </a:lnTo>
                  <a:lnTo>
                    <a:pt x="1327" y="2"/>
                  </a:lnTo>
                  <a:close/>
                  <a:moveTo>
                    <a:pt x="1303" y="2"/>
                  </a:moveTo>
                  <a:lnTo>
                    <a:pt x="1287" y="2"/>
                  </a:lnTo>
                  <a:lnTo>
                    <a:pt x="1287" y="0"/>
                  </a:lnTo>
                  <a:lnTo>
                    <a:pt x="1303" y="0"/>
                  </a:lnTo>
                  <a:lnTo>
                    <a:pt x="1303" y="2"/>
                  </a:lnTo>
                  <a:close/>
                  <a:moveTo>
                    <a:pt x="1279" y="2"/>
                  </a:moveTo>
                  <a:lnTo>
                    <a:pt x="1263" y="2"/>
                  </a:lnTo>
                  <a:lnTo>
                    <a:pt x="1263" y="0"/>
                  </a:lnTo>
                  <a:lnTo>
                    <a:pt x="1279" y="0"/>
                  </a:lnTo>
                  <a:lnTo>
                    <a:pt x="1279" y="2"/>
                  </a:lnTo>
                  <a:close/>
                  <a:moveTo>
                    <a:pt x="1255" y="2"/>
                  </a:moveTo>
                  <a:lnTo>
                    <a:pt x="1239" y="2"/>
                  </a:lnTo>
                  <a:lnTo>
                    <a:pt x="1239" y="0"/>
                  </a:lnTo>
                  <a:lnTo>
                    <a:pt x="1255" y="0"/>
                  </a:lnTo>
                  <a:lnTo>
                    <a:pt x="1255" y="2"/>
                  </a:lnTo>
                  <a:close/>
                  <a:moveTo>
                    <a:pt x="1231" y="2"/>
                  </a:moveTo>
                  <a:lnTo>
                    <a:pt x="1215" y="2"/>
                  </a:lnTo>
                  <a:lnTo>
                    <a:pt x="1215" y="0"/>
                  </a:lnTo>
                  <a:lnTo>
                    <a:pt x="1231" y="0"/>
                  </a:lnTo>
                  <a:lnTo>
                    <a:pt x="1231" y="2"/>
                  </a:lnTo>
                  <a:close/>
                  <a:moveTo>
                    <a:pt x="1207" y="2"/>
                  </a:moveTo>
                  <a:lnTo>
                    <a:pt x="1191" y="2"/>
                  </a:lnTo>
                  <a:lnTo>
                    <a:pt x="1191" y="0"/>
                  </a:lnTo>
                  <a:lnTo>
                    <a:pt x="1207" y="0"/>
                  </a:lnTo>
                  <a:lnTo>
                    <a:pt x="1207" y="2"/>
                  </a:lnTo>
                  <a:close/>
                  <a:moveTo>
                    <a:pt x="1183" y="2"/>
                  </a:moveTo>
                  <a:lnTo>
                    <a:pt x="1167" y="2"/>
                  </a:lnTo>
                  <a:lnTo>
                    <a:pt x="1167" y="0"/>
                  </a:lnTo>
                  <a:lnTo>
                    <a:pt x="1183" y="0"/>
                  </a:lnTo>
                  <a:lnTo>
                    <a:pt x="1183" y="2"/>
                  </a:lnTo>
                  <a:close/>
                  <a:moveTo>
                    <a:pt x="1159" y="2"/>
                  </a:moveTo>
                  <a:lnTo>
                    <a:pt x="1143" y="2"/>
                  </a:lnTo>
                  <a:lnTo>
                    <a:pt x="1143" y="0"/>
                  </a:lnTo>
                  <a:lnTo>
                    <a:pt x="1159" y="0"/>
                  </a:lnTo>
                  <a:lnTo>
                    <a:pt x="1159" y="2"/>
                  </a:lnTo>
                  <a:close/>
                  <a:moveTo>
                    <a:pt x="1135" y="2"/>
                  </a:moveTo>
                  <a:lnTo>
                    <a:pt x="1119" y="2"/>
                  </a:lnTo>
                  <a:lnTo>
                    <a:pt x="1119" y="0"/>
                  </a:lnTo>
                  <a:lnTo>
                    <a:pt x="1135" y="0"/>
                  </a:lnTo>
                  <a:lnTo>
                    <a:pt x="1135" y="2"/>
                  </a:lnTo>
                  <a:close/>
                  <a:moveTo>
                    <a:pt x="1111" y="2"/>
                  </a:moveTo>
                  <a:lnTo>
                    <a:pt x="1095" y="2"/>
                  </a:lnTo>
                  <a:lnTo>
                    <a:pt x="1095" y="0"/>
                  </a:lnTo>
                  <a:lnTo>
                    <a:pt x="1111" y="0"/>
                  </a:lnTo>
                  <a:lnTo>
                    <a:pt x="1111" y="2"/>
                  </a:lnTo>
                  <a:close/>
                  <a:moveTo>
                    <a:pt x="1087" y="2"/>
                  </a:moveTo>
                  <a:lnTo>
                    <a:pt x="1071" y="2"/>
                  </a:lnTo>
                  <a:lnTo>
                    <a:pt x="1071" y="0"/>
                  </a:lnTo>
                  <a:lnTo>
                    <a:pt x="1087" y="0"/>
                  </a:lnTo>
                  <a:lnTo>
                    <a:pt x="1087" y="2"/>
                  </a:lnTo>
                  <a:close/>
                  <a:moveTo>
                    <a:pt x="1063" y="2"/>
                  </a:moveTo>
                  <a:lnTo>
                    <a:pt x="1047" y="2"/>
                  </a:lnTo>
                  <a:lnTo>
                    <a:pt x="1047" y="0"/>
                  </a:lnTo>
                  <a:lnTo>
                    <a:pt x="1063" y="0"/>
                  </a:lnTo>
                  <a:lnTo>
                    <a:pt x="1063" y="2"/>
                  </a:lnTo>
                  <a:close/>
                  <a:moveTo>
                    <a:pt x="1039" y="2"/>
                  </a:moveTo>
                  <a:lnTo>
                    <a:pt x="1023" y="2"/>
                  </a:lnTo>
                  <a:lnTo>
                    <a:pt x="1023" y="0"/>
                  </a:lnTo>
                  <a:lnTo>
                    <a:pt x="1039" y="0"/>
                  </a:lnTo>
                  <a:lnTo>
                    <a:pt x="1039" y="2"/>
                  </a:lnTo>
                  <a:close/>
                  <a:moveTo>
                    <a:pt x="1015" y="2"/>
                  </a:moveTo>
                  <a:lnTo>
                    <a:pt x="999" y="2"/>
                  </a:lnTo>
                  <a:lnTo>
                    <a:pt x="999" y="0"/>
                  </a:lnTo>
                  <a:lnTo>
                    <a:pt x="1015" y="0"/>
                  </a:lnTo>
                  <a:lnTo>
                    <a:pt x="1015" y="2"/>
                  </a:lnTo>
                  <a:close/>
                  <a:moveTo>
                    <a:pt x="991" y="2"/>
                  </a:moveTo>
                  <a:lnTo>
                    <a:pt x="975" y="2"/>
                  </a:lnTo>
                  <a:lnTo>
                    <a:pt x="975" y="0"/>
                  </a:lnTo>
                  <a:lnTo>
                    <a:pt x="991" y="0"/>
                  </a:lnTo>
                  <a:lnTo>
                    <a:pt x="991" y="2"/>
                  </a:lnTo>
                  <a:close/>
                  <a:moveTo>
                    <a:pt x="967" y="2"/>
                  </a:moveTo>
                  <a:lnTo>
                    <a:pt x="951" y="2"/>
                  </a:lnTo>
                  <a:lnTo>
                    <a:pt x="951" y="0"/>
                  </a:lnTo>
                  <a:lnTo>
                    <a:pt x="967" y="0"/>
                  </a:lnTo>
                  <a:lnTo>
                    <a:pt x="967" y="2"/>
                  </a:lnTo>
                  <a:close/>
                  <a:moveTo>
                    <a:pt x="943" y="2"/>
                  </a:moveTo>
                  <a:lnTo>
                    <a:pt x="927" y="2"/>
                  </a:lnTo>
                  <a:lnTo>
                    <a:pt x="927" y="0"/>
                  </a:lnTo>
                  <a:lnTo>
                    <a:pt x="943" y="0"/>
                  </a:lnTo>
                  <a:lnTo>
                    <a:pt x="943" y="2"/>
                  </a:lnTo>
                  <a:close/>
                  <a:moveTo>
                    <a:pt x="919" y="2"/>
                  </a:moveTo>
                  <a:lnTo>
                    <a:pt x="903" y="2"/>
                  </a:lnTo>
                  <a:lnTo>
                    <a:pt x="903" y="0"/>
                  </a:lnTo>
                  <a:lnTo>
                    <a:pt x="919" y="0"/>
                  </a:lnTo>
                  <a:lnTo>
                    <a:pt x="919" y="2"/>
                  </a:lnTo>
                  <a:close/>
                  <a:moveTo>
                    <a:pt x="895" y="2"/>
                  </a:moveTo>
                  <a:lnTo>
                    <a:pt x="879" y="2"/>
                  </a:lnTo>
                  <a:lnTo>
                    <a:pt x="879" y="0"/>
                  </a:lnTo>
                  <a:lnTo>
                    <a:pt x="895" y="0"/>
                  </a:lnTo>
                  <a:lnTo>
                    <a:pt x="895" y="2"/>
                  </a:lnTo>
                  <a:close/>
                  <a:moveTo>
                    <a:pt x="871" y="2"/>
                  </a:moveTo>
                  <a:lnTo>
                    <a:pt x="855" y="2"/>
                  </a:lnTo>
                  <a:lnTo>
                    <a:pt x="855" y="0"/>
                  </a:lnTo>
                  <a:lnTo>
                    <a:pt x="871" y="0"/>
                  </a:lnTo>
                  <a:lnTo>
                    <a:pt x="871" y="2"/>
                  </a:lnTo>
                  <a:close/>
                  <a:moveTo>
                    <a:pt x="847" y="2"/>
                  </a:moveTo>
                  <a:lnTo>
                    <a:pt x="831" y="2"/>
                  </a:lnTo>
                  <a:lnTo>
                    <a:pt x="831" y="0"/>
                  </a:lnTo>
                  <a:lnTo>
                    <a:pt x="847" y="0"/>
                  </a:lnTo>
                  <a:lnTo>
                    <a:pt x="847" y="2"/>
                  </a:lnTo>
                  <a:close/>
                  <a:moveTo>
                    <a:pt x="823" y="2"/>
                  </a:moveTo>
                  <a:lnTo>
                    <a:pt x="807" y="2"/>
                  </a:lnTo>
                  <a:lnTo>
                    <a:pt x="807" y="0"/>
                  </a:lnTo>
                  <a:lnTo>
                    <a:pt x="823" y="0"/>
                  </a:lnTo>
                  <a:lnTo>
                    <a:pt x="823" y="2"/>
                  </a:lnTo>
                  <a:close/>
                  <a:moveTo>
                    <a:pt x="799" y="2"/>
                  </a:moveTo>
                  <a:lnTo>
                    <a:pt x="783" y="2"/>
                  </a:lnTo>
                  <a:lnTo>
                    <a:pt x="783" y="0"/>
                  </a:lnTo>
                  <a:lnTo>
                    <a:pt x="799" y="0"/>
                  </a:lnTo>
                  <a:lnTo>
                    <a:pt x="799" y="2"/>
                  </a:lnTo>
                  <a:close/>
                  <a:moveTo>
                    <a:pt x="775" y="2"/>
                  </a:moveTo>
                  <a:lnTo>
                    <a:pt x="759" y="2"/>
                  </a:lnTo>
                  <a:lnTo>
                    <a:pt x="759" y="0"/>
                  </a:lnTo>
                  <a:lnTo>
                    <a:pt x="775" y="0"/>
                  </a:lnTo>
                  <a:lnTo>
                    <a:pt x="775" y="2"/>
                  </a:lnTo>
                  <a:close/>
                  <a:moveTo>
                    <a:pt x="751" y="2"/>
                  </a:moveTo>
                  <a:lnTo>
                    <a:pt x="735" y="2"/>
                  </a:lnTo>
                  <a:lnTo>
                    <a:pt x="735" y="0"/>
                  </a:lnTo>
                  <a:lnTo>
                    <a:pt x="751" y="0"/>
                  </a:lnTo>
                  <a:lnTo>
                    <a:pt x="751" y="2"/>
                  </a:lnTo>
                  <a:close/>
                  <a:moveTo>
                    <a:pt x="727" y="2"/>
                  </a:moveTo>
                  <a:lnTo>
                    <a:pt x="711" y="2"/>
                  </a:lnTo>
                  <a:lnTo>
                    <a:pt x="711" y="0"/>
                  </a:lnTo>
                  <a:lnTo>
                    <a:pt x="727" y="0"/>
                  </a:lnTo>
                  <a:lnTo>
                    <a:pt x="727" y="2"/>
                  </a:lnTo>
                  <a:close/>
                  <a:moveTo>
                    <a:pt x="703" y="2"/>
                  </a:moveTo>
                  <a:lnTo>
                    <a:pt x="687" y="2"/>
                  </a:lnTo>
                  <a:lnTo>
                    <a:pt x="687" y="0"/>
                  </a:lnTo>
                  <a:lnTo>
                    <a:pt x="703" y="0"/>
                  </a:lnTo>
                  <a:lnTo>
                    <a:pt x="703" y="2"/>
                  </a:lnTo>
                  <a:close/>
                  <a:moveTo>
                    <a:pt x="679" y="2"/>
                  </a:moveTo>
                  <a:lnTo>
                    <a:pt x="663" y="2"/>
                  </a:lnTo>
                  <a:lnTo>
                    <a:pt x="663" y="0"/>
                  </a:lnTo>
                  <a:lnTo>
                    <a:pt x="679" y="0"/>
                  </a:lnTo>
                  <a:lnTo>
                    <a:pt x="679" y="2"/>
                  </a:lnTo>
                  <a:close/>
                  <a:moveTo>
                    <a:pt x="655" y="2"/>
                  </a:moveTo>
                  <a:lnTo>
                    <a:pt x="639" y="2"/>
                  </a:lnTo>
                  <a:lnTo>
                    <a:pt x="639" y="0"/>
                  </a:lnTo>
                  <a:lnTo>
                    <a:pt x="655" y="0"/>
                  </a:lnTo>
                  <a:lnTo>
                    <a:pt x="655" y="2"/>
                  </a:lnTo>
                  <a:close/>
                  <a:moveTo>
                    <a:pt x="631" y="2"/>
                  </a:moveTo>
                  <a:lnTo>
                    <a:pt x="615" y="2"/>
                  </a:lnTo>
                  <a:lnTo>
                    <a:pt x="615" y="0"/>
                  </a:lnTo>
                  <a:lnTo>
                    <a:pt x="631" y="0"/>
                  </a:lnTo>
                  <a:lnTo>
                    <a:pt x="631" y="2"/>
                  </a:lnTo>
                  <a:close/>
                  <a:moveTo>
                    <a:pt x="607" y="2"/>
                  </a:moveTo>
                  <a:lnTo>
                    <a:pt x="591" y="2"/>
                  </a:lnTo>
                  <a:lnTo>
                    <a:pt x="591" y="0"/>
                  </a:lnTo>
                  <a:lnTo>
                    <a:pt x="607" y="0"/>
                  </a:lnTo>
                  <a:lnTo>
                    <a:pt x="607" y="2"/>
                  </a:lnTo>
                  <a:close/>
                  <a:moveTo>
                    <a:pt x="583" y="2"/>
                  </a:moveTo>
                  <a:lnTo>
                    <a:pt x="567" y="2"/>
                  </a:lnTo>
                  <a:lnTo>
                    <a:pt x="567" y="0"/>
                  </a:lnTo>
                  <a:lnTo>
                    <a:pt x="583" y="0"/>
                  </a:lnTo>
                  <a:lnTo>
                    <a:pt x="583" y="2"/>
                  </a:lnTo>
                  <a:close/>
                  <a:moveTo>
                    <a:pt x="559" y="2"/>
                  </a:moveTo>
                  <a:lnTo>
                    <a:pt x="543" y="2"/>
                  </a:lnTo>
                  <a:lnTo>
                    <a:pt x="543" y="0"/>
                  </a:lnTo>
                  <a:lnTo>
                    <a:pt x="559" y="0"/>
                  </a:lnTo>
                  <a:lnTo>
                    <a:pt x="559" y="2"/>
                  </a:lnTo>
                  <a:close/>
                  <a:moveTo>
                    <a:pt x="535" y="2"/>
                  </a:moveTo>
                  <a:lnTo>
                    <a:pt x="519" y="2"/>
                  </a:lnTo>
                  <a:lnTo>
                    <a:pt x="519" y="0"/>
                  </a:lnTo>
                  <a:lnTo>
                    <a:pt x="535" y="0"/>
                  </a:lnTo>
                  <a:lnTo>
                    <a:pt x="535" y="2"/>
                  </a:lnTo>
                  <a:close/>
                  <a:moveTo>
                    <a:pt x="511" y="2"/>
                  </a:moveTo>
                  <a:lnTo>
                    <a:pt x="495" y="2"/>
                  </a:lnTo>
                  <a:lnTo>
                    <a:pt x="495" y="0"/>
                  </a:lnTo>
                  <a:lnTo>
                    <a:pt x="511" y="0"/>
                  </a:lnTo>
                  <a:lnTo>
                    <a:pt x="511" y="2"/>
                  </a:lnTo>
                  <a:close/>
                  <a:moveTo>
                    <a:pt x="487" y="2"/>
                  </a:moveTo>
                  <a:lnTo>
                    <a:pt x="471" y="2"/>
                  </a:lnTo>
                  <a:lnTo>
                    <a:pt x="471" y="0"/>
                  </a:lnTo>
                  <a:lnTo>
                    <a:pt x="487" y="0"/>
                  </a:lnTo>
                  <a:lnTo>
                    <a:pt x="487" y="2"/>
                  </a:lnTo>
                  <a:close/>
                  <a:moveTo>
                    <a:pt x="463" y="2"/>
                  </a:moveTo>
                  <a:lnTo>
                    <a:pt x="447" y="2"/>
                  </a:lnTo>
                  <a:lnTo>
                    <a:pt x="447" y="0"/>
                  </a:lnTo>
                  <a:lnTo>
                    <a:pt x="463" y="0"/>
                  </a:lnTo>
                  <a:lnTo>
                    <a:pt x="463" y="2"/>
                  </a:lnTo>
                  <a:close/>
                  <a:moveTo>
                    <a:pt x="439" y="2"/>
                  </a:moveTo>
                  <a:lnTo>
                    <a:pt x="423" y="2"/>
                  </a:lnTo>
                  <a:lnTo>
                    <a:pt x="423" y="0"/>
                  </a:lnTo>
                  <a:lnTo>
                    <a:pt x="439" y="0"/>
                  </a:lnTo>
                  <a:lnTo>
                    <a:pt x="439" y="2"/>
                  </a:lnTo>
                  <a:close/>
                  <a:moveTo>
                    <a:pt x="415" y="2"/>
                  </a:moveTo>
                  <a:lnTo>
                    <a:pt x="399" y="2"/>
                  </a:lnTo>
                  <a:lnTo>
                    <a:pt x="399" y="0"/>
                  </a:lnTo>
                  <a:lnTo>
                    <a:pt x="415" y="0"/>
                  </a:lnTo>
                  <a:lnTo>
                    <a:pt x="415" y="2"/>
                  </a:lnTo>
                  <a:close/>
                  <a:moveTo>
                    <a:pt x="391" y="2"/>
                  </a:moveTo>
                  <a:lnTo>
                    <a:pt x="375" y="2"/>
                  </a:lnTo>
                  <a:lnTo>
                    <a:pt x="375" y="0"/>
                  </a:lnTo>
                  <a:lnTo>
                    <a:pt x="391" y="0"/>
                  </a:lnTo>
                  <a:lnTo>
                    <a:pt x="391" y="2"/>
                  </a:lnTo>
                  <a:close/>
                  <a:moveTo>
                    <a:pt x="367" y="2"/>
                  </a:moveTo>
                  <a:lnTo>
                    <a:pt x="351" y="2"/>
                  </a:lnTo>
                  <a:lnTo>
                    <a:pt x="351" y="0"/>
                  </a:lnTo>
                  <a:lnTo>
                    <a:pt x="367" y="0"/>
                  </a:lnTo>
                  <a:lnTo>
                    <a:pt x="367" y="2"/>
                  </a:lnTo>
                  <a:close/>
                  <a:moveTo>
                    <a:pt x="343" y="2"/>
                  </a:moveTo>
                  <a:lnTo>
                    <a:pt x="327" y="2"/>
                  </a:lnTo>
                  <a:lnTo>
                    <a:pt x="327" y="0"/>
                  </a:lnTo>
                  <a:lnTo>
                    <a:pt x="343" y="0"/>
                  </a:lnTo>
                  <a:lnTo>
                    <a:pt x="343" y="2"/>
                  </a:lnTo>
                  <a:close/>
                  <a:moveTo>
                    <a:pt x="319" y="2"/>
                  </a:moveTo>
                  <a:lnTo>
                    <a:pt x="303" y="2"/>
                  </a:lnTo>
                  <a:lnTo>
                    <a:pt x="303" y="0"/>
                  </a:lnTo>
                  <a:lnTo>
                    <a:pt x="319" y="0"/>
                  </a:lnTo>
                  <a:lnTo>
                    <a:pt x="319" y="2"/>
                  </a:lnTo>
                  <a:close/>
                  <a:moveTo>
                    <a:pt x="295" y="2"/>
                  </a:moveTo>
                  <a:lnTo>
                    <a:pt x="279" y="2"/>
                  </a:lnTo>
                  <a:lnTo>
                    <a:pt x="279" y="0"/>
                  </a:lnTo>
                  <a:lnTo>
                    <a:pt x="295" y="0"/>
                  </a:lnTo>
                  <a:lnTo>
                    <a:pt x="295" y="2"/>
                  </a:lnTo>
                  <a:close/>
                  <a:moveTo>
                    <a:pt x="271" y="2"/>
                  </a:moveTo>
                  <a:lnTo>
                    <a:pt x="255" y="2"/>
                  </a:lnTo>
                  <a:lnTo>
                    <a:pt x="255" y="0"/>
                  </a:lnTo>
                  <a:lnTo>
                    <a:pt x="271" y="0"/>
                  </a:lnTo>
                  <a:lnTo>
                    <a:pt x="271" y="2"/>
                  </a:lnTo>
                  <a:close/>
                  <a:moveTo>
                    <a:pt x="247" y="2"/>
                  </a:moveTo>
                  <a:lnTo>
                    <a:pt x="231" y="2"/>
                  </a:lnTo>
                  <a:lnTo>
                    <a:pt x="231" y="0"/>
                  </a:lnTo>
                  <a:lnTo>
                    <a:pt x="247" y="0"/>
                  </a:lnTo>
                  <a:lnTo>
                    <a:pt x="247" y="2"/>
                  </a:lnTo>
                  <a:close/>
                  <a:moveTo>
                    <a:pt x="223" y="2"/>
                  </a:moveTo>
                  <a:lnTo>
                    <a:pt x="207" y="2"/>
                  </a:lnTo>
                  <a:lnTo>
                    <a:pt x="207" y="0"/>
                  </a:lnTo>
                  <a:lnTo>
                    <a:pt x="223" y="0"/>
                  </a:lnTo>
                  <a:lnTo>
                    <a:pt x="223" y="2"/>
                  </a:lnTo>
                  <a:close/>
                  <a:moveTo>
                    <a:pt x="199" y="2"/>
                  </a:moveTo>
                  <a:lnTo>
                    <a:pt x="183" y="2"/>
                  </a:lnTo>
                  <a:lnTo>
                    <a:pt x="183" y="0"/>
                  </a:lnTo>
                  <a:lnTo>
                    <a:pt x="199" y="0"/>
                  </a:lnTo>
                  <a:lnTo>
                    <a:pt x="199" y="2"/>
                  </a:lnTo>
                  <a:close/>
                  <a:moveTo>
                    <a:pt x="175" y="2"/>
                  </a:moveTo>
                  <a:lnTo>
                    <a:pt x="159" y="2"/>
                  </a:lnTo>
                  <a:lnTo>
                    <a:pt x="159" y="0"/>
                  </a:lnTo>
                  <a:lnTo>
                    <a:pt x="175" y="0"/>
                  </a:lnTo>
                  <a:lnTo>
                    <a:pt x="175" y="2"/>
                  </a:lnTo>
                  <a:close/>
                  <a:moveTo>
                    <a:pt x="151" y="2"/>
                  </a:moveTo>
                  <a:lnTo>
                    <a:pt x="135" y="2"/>
                  </a:lnTo>
                  <a:lnTo>
                    <a:pt x="135" y="0"/>
                  </a:lnTo>
                  <a:lnTo>
                    <a:pt x="151" y="0"/>
                  </a:lnTo>
                  <a:lnTo>
                    <a:pt x="151" y="2"/>
                  </a:lnTo>
                  <a:close/>
                  <a:moveTo>
                    <a:pt x="127" y="2"/>
                  </a:moveTo>
                  <a:lnTo>
                    <a:pt x="111" y="2"/>
                  </a:lnTo>
                  <a:lnTo>
                    <a:pt x="111" y="0"/>
                  </a:lnTo>
                  <a:lnTo>
                    <a:pt x="127" y="0"/>
                  </a:lnTo>
                  <a:lnTo>
                    <a:pt x="127" y="2"/>
                  </a:lnTo>
                  <a:close/>
                  <a:moveTo>
                    <a:pt x="103" y="2"/>
                  </a:moveTo>
                  <a:lnTo>
                    <a:pt x="87" y="2"/>
                  </a:lnTo>
                  <a:lnTo>
                    <a:pt x="87" y="0"/>
                  </a:lnTo>
                  <a:lnTo>
                    <a:pt x="103" y="0"/>
                  </a:lnTo>
                  <a:lnTo>
                    <a:pt x="103" y="2"/>
                  </a:lnTo>
                  <a:close/>
                  <a:moveTo>
                    <a:pt x="79" y="2"/>
                  </a:moveTo>
                  <a:lnTo>
                    <a:pt x="63" y="2"/>
                  </a:lnTo>
                  <a:lnTo>
                    <a:pt x="63" y="0"/>
                  </a:lnTo>
                  <a:lnTo>
                    <a:pt x="79" y="0"/>
                  </a:lnTo>
                  <a:lnTo>
                    <a:pt x="79" y="2"/>
                  </a:lnTo>
                  <a:close/>
                  <a:moveTo>
                    <a:pt x="55" y="2"/>
                  </a:moveTo>
                  <a:lnTo>
                    <a:pt x="39" y="2"/>
                  </a:lnTo>
                  <a:lnTo>
                    <a:pt x="39" y="0"/>
                  </a:lnTo>
                  <a:lnTo>
                    <a:pt x="55" y="0"/>
                  </a:lnTo>
                  <a:lnTo>
                    <a:pt x="55" y="2"/>
                  </a:lnTo>
                  <a:close/>
                  <a:moveTo>
                    <a:pt x="31" y="2"/>
                  </a:moveTo>
                  <a:lnTo>
                    <a:pt x="15" y="2"/>
                  </a:lnTo>
                  <a:lnTo>
                    <a:pt x="15" y="0"/>
                  </a:lnTo>
                  <a:lnTo>
                    <a:pt x="31" y="0"/>
                  </a:lnTo>
                  <a:lnTo>
                    <a:pt x="31" y="2"/>
                  </a:lnTo>
                  <a:close/>
                  <a:moveTo>
                    <a:pt x="7" y="2"/>
                  </a:moveTo>
                  <a:lnTo>
                    <a:pt x="1" y="2"/>
                  </a:lnTo>
                  <a:lnTo>
                    <a:pt x="1" y="0"/>
                  </a:lnTo>
                  <a:lnTo>
                    <a:pt x="7" y="0"/>
                  </a:lnTo>
                  <a:lnTo>
                    <a:pt x="7" y="2"/>
                  </a:lnTo>
                  <a:close/>
                </a:path>
              </a:pathLst>
            </a:custGeom>
            <a:solidFill>
              <a:srgbClr val="4672C4"/>
            </a:solidFill>
            <a:ln w="1" cap="flat">
              <a:solidFill>
                <a:srgbClr val="4672C4"/>
              </a:solidFill>
              <a:prstDash val="solid"/>
              <a:round/>
            </a:ln>
          </p:spPr>
          <p:txBody>
            <a:bodyPr vert="horz" wrap="square" lIns="91440" tIns="45720" rIns="91440" bIns="45720" numCol="1" anchor="t" anchorCtr="0" compatLnSpc="1"/>
            <a:lstStyle/>
            <a:p>
              <a:endParaRPr lang="zh-CN" altLang="en-US"/>
            </a:p>
          </p:txBody>
        </p:sp>
        <p:sp>
          <p:nvSpPr>
            <p:cNvPr id="1031" name="Rectangle 7"/>
            <p:cNvSpPr>
              <a:spLocks noChangeArrowheads="1"/>
            </p:cNvSpPr>
            <p:nvPr/>
          </p:nvSpPr>
          <p:spPr bwMode="auto">
            <a:xfrm>
              <a:off x="4755" y="62"/>
              <a:ext cx="2669" cy="4200"/>
            </a:xfrm>
            <a:prstGeom prst="rect">
              <a:avLst/>
            </a:prstGeom>
            <a:solidFill>
              <a:srgbClr val="FEFFFF"/>
            </a:solidFill>
            <a:ln w="9525">
              <a:solidFill>
                <a:schemeClr val="tx1"/>
              </a:solidFill>
              <a:prstDash val="sysDot"/>
              <a:miter lim="800000"/>
            </a:ln>
          </p:spPr>
          <p:txBody>
            <a:bodyPr vert="horz" wrap="square" lIns="91440" tIns="45720" rIns="91440" bIns="45720" numCol="1" anchor="t" anchorCtr="0" compatLnSpc="1"/>
            <a:lstStyle/>
            <a:p>
              <a:endParaRPr lang="zh-CN" altLang="en-US"/>
            </a:p>
          </p:txBody>
        </p:sp>
        <p:sp>
          <p:nvSpPr>
            <p:cNvPr id="1032" name="Freeform 8"/>
            <p:cNvSpPr>
              <a:spLocks noEditPoints="1"/>
            </p:cNvSpPr>
            <p:nvPr/>
          </p:nvSpPr>
          <p:spPr bwMode="auto">
            <a:xfrm>
              <a:off x="4754" y="61"/>
              <a:ext cx="2671" cy="4202"/>
            </a:xfrm>
            <a:custGeom>
              <a:avLst/>
              <a:gdLst/>
              <a:ahLst/>
              <a:cxnLst>
                <a:cxn ang="0">
                  <a:pos x="2" y="193"/>
                </a:cxn>
                <a:cxn ang="0">
                  <a:pos x="2" y="410"/>
                </a:cxn>
                <a:cxn ang="0">
                  <a:pos x="2" y="626"/>
                </a:cxn>
                <a:cxn ang="0">
                  <a:pos x="2" y="842"/>
                </a:cxn>
                <a:cxn ang="0">
                  <a:pos x="2" y="1058"/>
                </a:cxn>
                <a:cxn ang="0">
                  <a:pos x="2" y="1274"/>
                </a:cxn>
                <a:cxn ang="0">
                  <a:pos x="2" y="1491"/>
                </a:cxn>
                <a:cxn ang="0">
                  <a:pos x="2" y="1707"/>
                </a:cxn>
                <a:cxn ang="0">
                  <a:pos x="2" y="1923"/>
                </a:cxn>
                <a:cxn ang="0">
                  <a:pos x="2" y="2139"/>
                </a:cxn>
                <a:cxn ang="0">
                  <a:pos x="2" y="2355"/>
                </a:cxn>
                <a:cxn ang="0">
                  <a:pos x="2" y="2572"/>
                </a:cxn>
                <a:cxn ang="0">
                  <a:pos x="2" y="2788"/>
                </a:cxn>
                <a:cxn ang="0">
                  <a:pos x="2" y="3004"/>
                </a:cxn>
                <a:cxn ang="0">
                  <a:pos x="2" y="3220"/>
                </a:cxn>
                <a:cxn ang="0">
                  <a:pos x="2" y="3437"/>
                </a:cxn>
                <a:cxn ang="0">
                  <a:pos x="2" y="3653"/>
                </a:cxn>
                <a:cxn ang="0">
                  <a:pos x="2" y="3869"/>
                </a:cxn>
                <a:cxn ang="0">
                  <a:pos x="2" y="4085"/>
                </a:cxn>
                <a:cxn ang="0">
                  <a:pos x="102" y="4200"/>
                </a:cxn>
                <a:cxn ang="0">
                  <a:pos x="318" y="4200"/>
                </a:cxn>
                <a:cxn ang="0">
                  <a:pos x="534" y="4200"/>
                </a:cxn>
                <a:cxn ang="0">
                  <a:pos x="751" y="4200"/>
                </a:cxn>
                <a:cxn ang="0">
                  <a:pos x="967" y="4200"/>
                </a:cxn>
                <a:cxn ang="0">
                  <a:pos x="1183" y="4200"/>
                </a:cxn>
                <a:cxn ang="0">
                  <a:pos x="1399" y="4200"/>
                </a:cxn>
                <a:cxn ang="0">
                  <a:pos x="1615" y="4200"/>
                </a:cxn>
                <a:cxn ang="0">
                  <a:pos x="1831" y="4200"/>
                </a:cxn>
                <a:cxn ang="0">
                  <a:pos x="2047" y="4200"/>
                </a:cxn>
                <a:cxn ang="0">
                  <a:pos x="2263" y="4200"/>
                </a:cxn>
                <a:cxn ang="0">
                  <a:pos x="2479" y="4200"/>
                </a:cxn>
                <a:cxn ang="0">
                  <a:pos x="2669" y="4175"/>
                </a:cxn>
                <a:cxn ang="0">
                  <a:pos x="2669" y="3959"/>
                </a:cxn>
                <a:cxn ang="0">
                  <a:pos x="2669" y="3742"/>
                </a:cxn>
                <a:cxn ang="0">
                  <a:pos x="2669" y="3526"/>
                </a:cxn>
                <a:cxn ang="0">
                  <a:pos x="2669" y="3310"/>
                </a:cxn>
                <a:cxn ang="0">
                  <a:pos x="2669" y="3094"/>
                </a:cxn>
                <a:cxn ang="0">
                  <a:pos x="2669" y="2877"/>
                </a:cxn>
                <a:cxn ang="0">
                  <a:pos x="2669" y="2661"/>
                </a:cxn>
                <a:cxn ang="0">
                  <a:pos x="2669" y="2445"/>
                </a:cxn>
                <a:cxn ang="0">
                  <a:pos x="2669" y="2229"/>
                </a:cxn>
                <a:cxn ang="0">
                  <a:pos x="2669" y="2013"/>
                </a:cxn>
                <a:cxn ang="0">
                  <a:pos x="2669" y="1796"/>
                </a:cxn>
                <a:cxn ang="0">
                  <a:pos x="2669" y="1580"/>
                </a:cxn>
                <a:cxn ang="0">
                  <a:pos x="2669" y="1364"/>
                </a:cxn>
                <a:cxn ang="0">
                  <a:pos x="2669" y="1148"/>
                </a:cxn>
                <a:cxn ang="0">
                  <a:pos x="2669" y="932"/>
                </a:cxn>
                <a:cxn ang="0">
                  <a:pos x="2669" y="715"/>
                </a:cxn>
                <a:cxn ang="0">
                  <a:pos x="2669" y="499"/>
                </a:cxn>
                <a:cxn ang="0">
                  <a:pos x="2669" y="283"/>
                </a:cxn>
                <a:cxn ang="0">
                  <a:pos x="2669" y="67"/>
                </a:cxn>
                <a:cxn ang="0">
                  <a:pos x="2519" y="2"/>
                </a:cxn>
                <a:cxn ang="0">
                  <a:pos x="2303" y="2"/>
                </a:cxn>
                <a:cxn ang="0">
                  <a:pos x="2087" y="2"/>
                </a:cxn>
                <a:cxn ang="0">
                  <a:pos x="1871" y="2"/>
                </a:cxn>
                <a:cxn ang="0">
                  <a:pos x="1655" y="2"/>
                </a:cxn>
                <a:cxn ang="0">
                  <a:pos x="1438" y="2"/>
                </a:cxn>
                <a:cxn ang="0">
                  <a:pos x="1222" y="2"/>
                </a:cxn>
                <a:cxn ang="0">
                  <a:pos x="1006" y="2"/>
                </a:cxn>
                <a:cxn ang="0">
                  <a:pos x="790" y="2"/>
                </a:cxn>
                <a:cxn ang="0">
                  <a:pos x="574" y="2"/>
                </a:cxn>
                <a:cxn ang="0">
                  <a:pos x="358" y="2"/>
                </a:cxn>
                <a:cxn ang="0">
                  <a:pos x="142" y="2"/>
                </a:cxn>
              </a:cxnLst>
              <a:rect l="0" t="0" r="r" b="b"/>
              <a:pathLst>
                <a:path w="2671" h="4202">
                  <a:moveTo>
                    <a:pt x="2" y="1"/>
                  </a:moveTo>
                  <a:lnTo>
                    <a:pt x="2" y="17"/>
                  </a:lnTo>
                  <a:lnTo>
                    <a:pt x="0" y="17"/>
                  </a:lnTo>
                  <a:lnTo>
                    <a:pt x="0" y="1"/>
                  </a:lnTo>
                  <a:lnTo>
                    <a:pt x="2" y="1"/>
                  </a:lnTo>
                  <a:close/>
                  <a:moveTo>
                    <a:pt x="2" y="25"/>
                  </a:moveTo>
                  <a:lnTo>
                    <a:pt x="2" y="41"/>
                  </a:lnTo>
                  <a:lnTo>
                    <a:pt x="0" y="41"/>
                  </a:lnTo>
                  <a:lnTo>
                    <a:pt x="0" y="25"/>
                  </a:lnTo>
                  <a:lnTo>
                    <a:pt x="2" y="25"/>
                  </a:lnTo>
                  <a:close/>
                  <a:moveTo>
                    <a:pt x="2" y="49"/>
                  </a:moveTo>
                  <a:lnTo>
                    <a:pt x="2" y="65"/>
                  </a:lnTo>
                  <a:lnTo>
                    <a:pt x="0" y="65"/>
                  </a:lnTo>
                  <a:lnTo>
                    <a:pt x="0" y="49"/>
                  </a:lnTo>
                  <a:lnTo>
                    <a:pt x="2" y="49"/>
                  </a:lnTo>
                  <a:close/>
                  <a:moveTo>
                    <a:pt x="2" y="73"/>
                  </a:moveTo>
                  <a:lnTo>
                    <a:pt x="2" y="89"/>
                  </a:lnTo>
                  <a:lnTo>
                    <a:pt x="0" y="89"/>
                  </a:lnTo>
                  <a:lnTo>
                    <a:pt x="0" y="73"/>
                  </a:lnTo>
                  <a:lnTo>
                    <a:pt x="2" y="73"/>
                  </a:lnTo>
                  <a:close/>
                  <a:moveTo>
                    <a:pt x="2" y="97"/>
                  </a:moveTo>
                  <a:lnTo>
                    <a:pt x="2" y="113"/>
                  </a:lnTo>
                  <a:lnTo>
                    <a:pt x="0" y="113"/>
                  </a:lnTo>
                  <a:lnTo>
                    <a:pt x="0" y="97"/>
                  </a:lnTo>
                  <a:lnTo>
                    <a:pt x="2" y="97"/>
                  </a:lnTo>
                  <a:close/>
                  <a:moveTo>
                    <a:pt x="2" y="121"/>
                  </a:moveTo>
                  <a:lnTo>
                    <a:pt x="2" y="137"/>
                  </a:lnTo>
                  <a:lnTo>
                    <a:pt x="0" y="137"/>
                  </a:lnTo>
                  <a:lnTo>
                    <a:pt x="0" y="121"/>
                  </a:lnTo>
                  <a:lnTo>
                    <a:pt x="2" y="121"/>
                  </a:lnTo>
                  <a:close/>
                  <a:moveTo>
                    <a:pt x="2" y="145"/>
                  </a:moveTo>
                  <a:lnTo>
                    <a:pt x="2" y="161"/>
                  </a:lnTo>
                  <a:lnTo>
                    <a:pt x="0" y="161"/>
                  </a:lnTo>
                  <a:lnTo>
                    <a:pt x="0" y="145"/>
                  </a:lnTo>
                  <a:lnTo>
                    <a:pt x="2" y="145"/>
                  </a:lnTo>
                  <a:close/>
                  <a:moveTo>
                    <a:pt x="2" y="169"/>
                  </a:moveTo>
                  <a:lnTo>
                    <a:pt x="2" y="185"/>
                  </a:lnTo>
                  <a:lnTo>
                    <a:pt x="0" y="185"/>
                  </a:lnTo>
                  <a:lnTo>
                    <a:pt x="0" y="169"/>
                  </a:lnTo>
                  <a:lnTo>
                    <a:pt x="2" y="169"/>
                  </a:lnTo>
                  <a:close/>
                  <a:moveTo>
                    <a:pt x="2" y="193"/>
                  </a:moveTo>
                  <a:lnTo>
                    <a:pt x="2" y="209"/>
                  </a:lnTo>
                  <a:lnTo>
                    <a:pt x="0" y="209"/>
                  </a:lnTo>
                  <a:lnTo>
                    <a:pt x="0" y="193"/>
                  </a:lnTo>
                  <a:lnTo>
                    <a:pt x="2" y="193"/>
                  </a:lnTo>
                  <a:close/>
                  <a:moveTo>
                    <a:pt x="2" y="217"/>
                  </a:moveTo>
                  <a:lnTo>
                    <a:pt x="2" y="233"/>
                  </a:lnTo>
                  <a:lnTo>
                    <a:pt x="0" y="233"/>
                  </a:lnTo>
                  <a:lnTo>
                    <a:pt x="0" y="217"/>
                  </a:lnTo>
                  <a:lnTo>
                    <a:pt x="2" y="217"/>
                  </a:lnTo>
                  <a:close/>
                  <a:moveTo>
                    <a:pt x="2" y="241"/>
                  </a:moveTo>
                  <a:lnTo>
                    <a:pt x="2" y="258"/>
                  </a:lnTo>
                  <a:lnTo>
                    <a:pt x="0" y="258"/>
                  </a:lnTo>
                  <a:lnTo>
                    <a:pt x="0" y="241"/>
                  </a:lnTo>
                  <a:lnTo>
                    <a:pt x="2" y="241"/>
                  </a:lnTo>
                  <a:close/>
                  <a:moveTo>
                    <a:pt x="2" y="266"/>
                  </a:moveTo>
                  <a:lnTo>
                    <a:pt x="2" y="282"/>
                  </a:lnTo>
                  <a:lnTo>
                    <a:pt x="0" y="282"/>
                  </a:lnTo>
                  <a:lnTo>
                    <a:pt x="0" y="266"/>
                  </a:lnTo>
                  <a:lnTo>
                    <a:pt x="2" y="266"/>
                  </a:lnTo>
                  <a:close/>
                  <a:moveTo>
                    <a:pt x="2" y="290"/>
                  </a:moveTo>
                  <a:lnTo>
                    <a:pt x="2" y="306"/>
                  </a:lnTo>
                  <a:lnTo>
                    <a:pt x="0" y="306"/>
                  </a:lnTo>
                  <a:lnTo>
                    <a:pt x="0" y="290"/>
                  </a:lnTo>
                  <a:lnTo>
                    <a:pt x="2" y="290"/>
                  </a:lnTo>
                  <a:close/>
                  <a:moveTo>
                    <a:pt x="2" y="314"/>
                  </a:moveTo>
                  <a:lnTo>
                    <a:pt x="2" y="330"/>
                  </a:lnTo>
                  <a:lnTo>
                    <a:pt x="0" y="330"/>
                  </a:lnTo>
                  <a:lnTo>
                    <a:pt x="0" y="314"/>
                  </a:lnTo>
                  <a:lnTo>
                    <a:pt x="2" y="314"/>
                  </a:lnTo>
                  <a:close/>
                  <a:moveTo>
                    <a:pt x="2" y="338"/>
                  </a:moveTo>
                  <a:lnTo>
                    <a:pt x="2" y="354"/>
                  </a:lnTo>
                  <a:lnTo>
                    <a:pt x="0" y="354"/>
                  </a:lnTo>
                  <a:lnTo>
                    <a:pt x="0" y="338"/>
                  </a:lnTo>
                  <a:lnTo>
                    <a:pt x="2" y="338"/>
                  </a:lnTo>
                  <a:close/>
                  <a:moveTo>
                    <a:pt x="2" y="362"/>
                  </a:moveTo>
                  <a:lnTo>
                    <a:pt x="2" y="378"/>
                  </a:lnTo>
                  <a:lnTo>
                    <a:pt x="0" y="378"/>
                  </a:lnTo>
                  <a:lnTo>
                    <a:pt x="0" y="362"/>
                  </a:lnTo>
                  <a:lnTo>
                    <a:pt x="2" y="362"/>
                  </a:lnTo>
                  <a:close/>
                  <a:moveTo>
                    <a:pt x="2" y="386"/>
                  </a:moveTo>
                  <a:lnTo>
                    <a:pt x="2" y="402"/>
                  </a:lnTo>
                  <a:lnTo>
                    <a:pt x="0" y="402"/>
                  </a:lnTo>
                  <a:lnTo>
                    <a:pt x="0" y="386"/>
                  </a:lnTo>
                  <a:lnTo>
                    <a:pt x="2" y="386"/>
                  </a:lnTo>
                  <a:close/>
                  <a:moveTo>
                    <a:pt x="2" y="410"/>
                  </a:moveTo>
                  <a:lnTo>
                    <a:pt x="2" y="426"/>
                  </a:lnTo>
                  <a:lnTo>
                    <a:pt x="0" y="426"/>
                  </a:lnTo>
                  <a:lnTo>
                    <a:pt x="0" y="410"/>
                  </a:lnTo>
                  <a:lnTo>
                    <a:pt x="2" y="410"/>
                  </a:lnTo>
                  <a:close/>
                  <a:moveTo>
                    <a:pt x="2" y="434"/>
                  </a:moveTo>
                  <a:lnTo>
                    <a:pt x="2" y="450"/>
                  </a:lnTo>
                  <a:lnTo>
                    <a:pt x="0" y="450"/>
                  </a:lnTo>
                  <a:lnTo>
                    <a:pt x="0" y="434"/>
                  </a:lnTo>
                  <a:lnTo>
                    <a:pt x="2" y="434"/>
                  </a:lnTo>
                  <a:close/>
                  <a:moveTo>
                    <a:pt x="2" y="458"/>
                  </a:moveTo>
                  <a:lnTo>
                    <a:pt x="2" y="474"/>
                  </a:lnTo>
                  <a:lnTo>
                    <a:pt x="0" y="474"/>
                  </a:lnTo>
                  <a:lnTo>
                    <a:pt x="0" y="458"/>
                  </a:lnTo>
                  <a:lnTo>
                    <a:pt x="2" y="458"/>
                  </a:lnTo>
                  <a:close/>
                  <a:moveTo>
                    <a:pt x="2" y="482"/>
                  </a:moveTo>
                  <a:lnTo>
                    <a:pt x="2" y="498"/>
                  </a:lnTo>
                  <a:lnTo>
                    <a:pt x="0" y="498"/>
                  </a:lnTo>
                  <a:lnTo>
                    <a:pt x="0" y="482"/>
                  </a:lnTo>
                  <a:lnTo>
                    <a:pt x="2" y="482"/>
                  </a:lnTo>
                  <a:close/>
                  <a:moveTo>
                    <a:pt x="2" y="506"/>
                  </a:moveTo>
                  <a:lnTo>
                    <a:pt x="2" y="522"/>
                  </a:lnTo>
                  <a:lnTo>
                    <a:pt x="0" y="522"/>
                  </a:lnTo>
                  <a:lnTo>
                    <a:pt x="0" y="506"/>
                  </a:lnTo>
                  <a:lnTo>
                    <a:pt x="2" y="506"/>
                  </a:lnTo>
                  <a:close/>
                  <a:moveTo>
                    <a:pt x="2" y="530"/>
                  </a:moveTo>
                  <a:lnTo>
                    <a:pt x="2" y="546"/>
                  </a:lnTo>
                  <a:lnTo>
                    <a:pt x="0" y="546"/>
                  </a:lnTo>
                  <a:lnTo>
                    <a:pt x="0" y="530"/>
                  </a:lnTo>
                  <a:lnTo>
                    <a:pt x="2" y="530"/>
                  </a:lnTo>
                  <a:close/>
                  <a:moveTo>
                    <a:pt x="2" y="554"/>
                  </a:moveTo>
                  <a:lnTo>
                    <a:pt x="2" y="570"/>
                  </a:lnTo>
                  <a:lnTo>
                    <a:pt x="0" y="570"/>
                  </a:lnTo>
                  <a:lnTo>
                    <a:pt x="0" y="554"/>
                  </a:lnTo>
                  <a:lnTo>
                    <a:pt x="2" y="554"/>
                  </a:lnTo>
                  <a:close/>
                  <a:moveTo>
                    <a:pt x="2" y="578"/>
                  </a:moveTo>
                  <a:lnTo>
                    <a:pt x="2" y="594"/>
                  </a:lnTo>
                  <a:lnTo>
                    <a:pt x="0" y="594"/>
                  </a:lnTo>
                  <a:lnTo>
                    <a:pt x="0" y="578"/>
                  </a:lnTo>
                  <a:lnTo>
                    <a:pt x="2" y="578"/>
                  </a:lnTo>
                  <a:close/>
                  <a:moveTo>
                    <a:pt x="2" y="602"/>
                  </a:moveTo>
                  <a:lnTo>
                    <a:pt x="2" y="618"/>
                  </a:lnTo>
                  <a:lnTo>
                    <a:pt x="0" y="618"/>
                  </a:lnTo>
                  <a:lnTo>
                    <a:pt x="0" y="602"/>
                  </a:lnTo>
                  <a:lnTo>
                    <a:pt x="2" y="602"/>
                  </a:lnTo>
                  <a:close/>
                  <a:moveTo>
                    <a:pt x="2" y="626"/>
                  </a:moveTo>
                  <a:lnTo>
                    <a:pt x="2" y="642"/>
                  </a:lnTo>
                  <a:lnTo>
                    <a:pt x="0" y="642"/>
                  </a:lnTo>
                  <a:lnTo>
                    <a:pt x="0" y="626"/>
                  </a:lnTo>
                  <a:lnTo>
                    <a:pt x="2" y="626"/>
                  </a:lnTo>
                  <a:close/>
                  <a:moveTo>
                    <a:pt x="2" y="650"/>
                  </a:moveTo>
                  <a:lnTo>
                    <a:pt x="2" y="666"/>
                  </a:lnTo>
                  <a:lnTo>
                    <a:pt x="0" y="666"/>
                  </a:lnTo>
                  <a:lnTo>
                    <a:pt x="0" y="650"/>
                  </a:lnTo>
                  <a:lnTo>
                    <a:pt x="2" y="650"/>
                  </a:lnTo>
                  <a:close/>
                  <a:moveTo>
                    <a:pt x="2" y="674"/>
                  </a:moveTo>
                  <a:lnTo>
                    <a:pt x="2" y="690"/>
                  </a:lnTo>
                  <a:lnTo>
                    <a:pt x="0" y="690"/>
                  </a:lnTo>
                  <a:lnTo>
                    <a:pt x="0" y="674"/>
                  </a:lnTo>
                  <a:lnTo>
                    <a:pt x="2" y="674"/>
                  </a:lnTo>
                  <a:close/>
                  <a:moveTo>
                    <a:pt x="2" y="698"/>
                  </a:moveTo>
                  <a:lnTo>
                    <a:pt x="2" y="714"/>
                  </a:lnTo>
                  <a:lnTo>
                    <a:pt x="0" y="714"/>
                  </a:lnTo>
                  <a:lnTo>
                    <a:pt x="0" y="698"/>
                  </a:lnTo>
                  <a:lnTo>
                    <a:pt x="2" y="698"/>
                  </a:lnTo>
                  <a:close/>
                  <a:moveTo>
                    <a:pt x="2" y="722"/>
                  </a:moveTo>
                  <a:lnTo>
                    <a:pt x="2" y="738"/>
                  </a:lnTo>
                  <a:lnTo>
                    <a:pt x="0" y="738"/>
                  </a:lnTo>
                  <a:lnTo>
                    <a:pt x="0" y="722"/>
                  </a:lnTo>
                  <a:lnTo>
                    <a:pt x="2" y="722"/>
                  </a:lnTo>
                  <a:close/>
                  <a:moveTo>
                    <a:pt x="2" y="746"/>
                  </a:moveTo>
                  <a:lnTo>
                    <a:pt x="2" y="762"/>
                  </a:lnTo>
                  <a:lnTo>
                    <a:pt x="0" y="762"/>
                  </a:lnTo>
                  <a:lnTo>
                    <a:pt x="0" y="746"/>
                  </a:lnTo>
                  <a:lnTo>
                    <a:pt x="2" y="746"/>
                  </a:lnTo>
                  <a:close/>
                  <a:moveTo>
                    <a:pt x="2" y="770"/>
                  </a:moveTo>
                  <a:lnTo>
                    <a:pt x="2" y="786"/>
                  </a:lnTo>
                  <a:lnTo>
                    <a:pt x="0" y="786"/>
                  </a:lnTo>
                  <a:lnTo>
                    <a:pt x="0" y="770"/>
                  </a:lnTo>
                  <a:lnTo>
                    <a:pt x="2" y="770"/>
                  </a:lnTo>
                  <a:close/>
                  <a:moveTo>
                    <a:pt x="2" y="794"/>
                  </a:moveTo>
                  <a:lnTo>
                    <a:pt x="2" y="810"/>
                  </a:lnTo>
                  <a:lnTo>
                    <a:pt x="0" y="810"/>
                  </a:lnTo>
                  <a:lnTo>
                    <a:pt x="0" y="794"/>
                  </a:lnTo>
                  <a:lnTo>
                    <a:pt x="2" y="794"/>
                  </a:lnTo>
                  <a:close/>
                  <a:moveTo>
                    <a:pt x="2" y="818"/>
                  </a:moveTo>
                  <a:lnTo>
                    <a:pt x="2" y="834"/>
                  </a:lnTo>
                  <a:lnTo>
                    <a:pt x="0" y="834"/>
                  </a:lnTo>
                  <a:lnTo>
                    <a:pt x="0" y="818"/>
                  </a:lnTo>
                  <a:lnTo>
                    <a:pt x="2" y="818"/>
                  </a:lnTo>
                  <a:close/>
                  <a:moveTo>
                    <a:pt x="2" y="842"/>
                  </a:moveTo>
                  <a:lnTo>
                    <a:pt x="2" y="858"/>
                  </a:lnTo>
                  <a:lnTo>
                    <a:pt x="0" y="858"/>
                  </a:lnTo>
                  <a:lnTo>
                    <a:pt x="0" y="842"/>
                  </a:lnTo>
                  <a:lnTo>
                    <a:pt x="2" y="842"/>
                  </a:lnTo>
                  <a:close/>
                  <a:moveTo>
                    <a:pt x="2" y="866"/>
                  </a:moveTo>
                  <a:lnTo>
                    <a:pt x="2" y="882"/>
                  </a:lnTo>
                  <a:lnTo>
                    <a:pt x="0" y="882"/>
                  </a:lnTo>
                  <a:lnTo>
                    <a:pt x="0" y="866"/>
                  </a:lnTo>
                  <a:lnTo>
                    <a:pt x="2" y="866"/>
                  </a:lnTo>
                  <a:close/>
                  <a:moveTo>
                    <a:pt x="2" y="890"/>
                  </a:moveTo>
                  <a:lnTo>
                    <a:pt x="2" y="906"/>
                  </a:lnTo>
                  <a:lnTo>
                    <a:pt x="0" y="906"/>
                  </a:lnTo>
                  <a:lnTo>
                    <a:pt x="0" y="890"/>
                  </a:lnTo>
                  <a:lnTo>
                    <a:pt x="2" y="890"/>
                  </a:lnTo>
                  <a:close/>
                  <a:moveTo>
                    <a:pt x="2" y="914"/>
                  </a:moveTo>
                  <a:lnTo>
                    <a:pt x="2" y="930"/>
                  </a:lnTo>
                  <a:lnTo>
                    <a:pt x="0" y="930"/>
                  </a:lnTo>
                  <a:lnTo>
                    <a:pt x="0" y="914"/>
                  </a:lnTo>
                  <a:lnTo>
                    <a:pt x="2" y="914"/>
                  </a:lnTo>
                  <a:close/>
                  <a:moveTo>
                    <a:pt x="2" y="938"/>
                  </a:moveTo>
                  <a:lnTo>
                    <a:pt x="2" y="954"/>
                  </a:lnTo>
                  <a:lnTo>
                    <a:pt x="0" y="954"/>
                  </a:lnTo>
                  <a:lnTo>
                    <a:pt x="0" y="938"/>
                  </a:lnTo>
                  <a:lnTo>
                    <a:pt x="2" y="938"/>
                  </a:lnTo>
                  <a:close/>
                  <a:moveTo>
                    <a:pt x="2" y="962"/>
                  </a:moveTo>
                  <a:lnTo>
                    <a:pt x="2" y="978"/>
                  </a:lnTo>
                  <a:lnTo>
                    <a:pt x="0" y="978"/>
                  </a:lnTo>
                  <a:lnTo>
                    <a:pt x="0" y="962"/>
                  </a:lnTo>
                  <a:lnTo>
                    <a:pt x="2" y="962"/>
                  </a:lnTo>
                  <a:close/>
                  <a:moveTo>
                    <a:pt x="2" y="986"/>
                  </a:moveTo>
                  <a:lnTo>
                    <a:pt x="2" y="1002"/>
                  </a:lnTo>
                  <a:lnTo>
                    <a:pt x="0" y="1002"/>
                  </a:lnTo>
                  <a:lnTo>
                    <a:pt x="0" y="986"/>
                  </a:lnTo>
                  <a:lnTo>
                    <a:pt x="2" y="986"/>
                  </a:lnTo>
                  <a:close/>
                  <a:moveTo>
                    <a:pt x="2" y="1010"/>
                  </a:moveTo>
                  <a:lnTo>
                    <a:pt x="2" y="1026"/>
                  </a:lnTo>
                  <a:lnTo>
                    <a:pt x="0" y="1026"/>
                  </a:lnTo>
                  <a:lnTo>
                    <a:pt x="0" y="1010"/>
                  </a:lnTo>
                  <a:lnTo>
                    <a:pt x="2" y="1010"/>
                  </a:lnTo>
                  <a:close/>
                  <a:moveTo>
                    <a:pt x="2" y="1034"/>
                  </a:moveTo>
                  <a:lnTo>
                    <a:pt x="2" y="1050"/>
                  </a:lnTo>
                  <a:lnTo>
                    <a:pt x="0" y="1050"/>
                  </a:lnTo>
                  <a:lnTo>
                    <a:pt x="0" y="1034"/>
                  </a:lnTo>
                  <a:lnTo>
                    <a:pt x="2" y="1034"/>
                  </a:lnTo>
                  <a:close/>
                  <a:moveTo>
                    <a:pt x="2" y="1058"/>
                  </a:moveTo>
                  <a:lnTo>
                    <a:pt x="2" y="1074"/>
                  </a:lnTo>
                  <a:lnTo>
                    <a:pt x="0" y="1074"/>
                  </a:lnTo>
                  <a:lnTo>
                    <a:pt x="0" y="1058"/>
                  </a:lnTo>
                  <a:lnTo>
                    <a:pt x="2" y="1058"/>
                  </a:lnTo>
                  <a:close/>
                  <a:moveTo>
                    <a:pt x="2" y="1082"/>
                  </a:moveTo>
                  <a:lnTo>
                    <a:pt x="2" y="1098"/>
                  </a:lnTo>
                  <a:lnTo>
                    <a:pt x="0" y="1098"/>
                  </a:lnTo>
                  <a:lnTo>
                    <a:pt x="0" y="1082"/>
                  </a:lnTo>
                  <a:lnTo>
                    <a:pt x="2" y="1082"/>
                  </a:lnTo>
                  <a:close/>
                  <a:moveTo>
                    <a:pt x="2" y="1106"/>
                  </a:moveTo>
                  <a:lnTo>
                    <a:pt x="2" y="1122"/>
                  </a:lnTo>
                  <a:lnTo>
                    <a:pt x="0" y="1122"/>
                  </a:lnTo>
                  <a:lnTo>
                    <a:pt x="0" y="1106"/>
                  </a:lnTo>
                  <a:lnTo>
                    <a:pt x="2" y="1106"/>
                  </a:lnTo>
                  <a:close/>
                  <a:moveTo>
                    <a:pt x="2" y="1130"/>
                  </a:moveTo>
                  <a:lnTo>
                    <a:pt x="2" y="1146"/>
                  </a:lnTo>
                  <a:lnTo>
                    <a:pt x="0" y="1146"/>
                  </a:lnTo>
                  <a:lnTo>
                    <a:pt x="0" y="1130"/>
                  </a:lnTo>
                  <a:lnTo>
                    <a:pt x="2" y="1130"/>
                  </a:lnTo>
                  <a:close/>
                  <a:moveTo>
                    <a:pt x="2" y="1154"/>
                  </a:moveTo>
                  <a:lnTo>
                    <a:pt x="2" y="1170"/>
                  </a:lnTo>
                  <a:lnTo>
                    <a:pt x="0" y="1170"/>
                  </a:lnTo>
                  <a:lnTo>
                    <a:pt x="0" y="1154"/>
                  </a:lnTo>
                  <a:lnTo>
                    <a:pt x="2" y="1154"/>
                  </a:lnTo>
                  <a:close/>
                  <a:moveTo>
                    <a:pt x="2" y="1178"/>
                  </a:moveTo>
                  <a:lnTo>
                    <a:pt x="2" y="1194"/>
                  </a:lnTo>
                  <a:lnTo>
                    <a:pt x="0" y="1194"/>
                  </a:lnTo>
                  <a:lnTo>
                    <a:pt x="0" y="1178"/>
                  </a:lnTo>
                  <a:lnTo>
                    <a:pt x="2" y="1178"/>
                  </a:lnTo>
                  <a:close/>
                  <a:moveTo>
                    <a:pt x="2" y="1202"/>
                  </a:moveTo>
                  <a:lnTo>
                    <a:pt x="2" y="1218"/>
                  </a:lnTo>
                  <a:lnTo>
                    <a:pt x="0" y="1218"/>
                  </a:lnTo>
                  <a:lnTo>
                    <a:pt x="0" y="1202"/>
                  </a:lnTo>
                  <a:lnTo>
                    <a:pt x="2" y="1202"/>
                  </a:lnTo>
                  <a:close/>
                  <a:moveTo>
                    <a:pt x="2" y="1226"/>
                  </a:moveTo>
                  <a:lnTo>
                    <a:pt x="2" y="1242"/>
                  </a:lnTo>
                  <a:lnTo>
                    <a:pt x="0" y="1242"/>
                  </a:lnTo>
                  <a:lnTo>
                    <a:pt x="0" y="1226"/>
                  </a:lnTo>
                  <a:lnTo>
                    <a:pt x="2" y="1226"/>
                  </a:lnTo>
                  <a:close/>
                  <a:moveTo>
                    <a:pt x="2" y="1250"/>
                  </a:moveTo>
                  <a:lnTo>
                    <a:pt x="2" y="1266"/>
                  </a:lnTo>
                  <a:lnTo>
                    <a:pt x="0" y="1266"/>
                  </a:lnTo>
                  <a:lnTo>
                    <a:pt x="0" y="1250"/>
                  </a:lnTo>
                  <a:lnTo>
                    <a:pt x="2" y="1250"/>
                  </a:lnTo>
                  <a:close/>
                  <a:moveTo>
                    <a:pt x="2" y="1274"/>
                  </a:moveTo>
                  <a:lnTo>
                    <a:pt x="2" y="1290"/>
                  </a:lnTo>
                  <a:lnTo>
                    <a:pt x="0" y="1290"/>
                  </a:lnTo>
                  <a:lnTo>
                    <a:pt x="0" y="1274"/>
                  </a:lnTo>
                  <a:lnTo>
                    <a:pt x="2" y="1274"/>
                  </a:lnTo>
                  <a:close/>
                  <a:moveTo>
                    <a:pt x="2" y="1298"/>
                  </a:moveTo>
                  <a:lnTo>
                    <a:pt x="2" y="1315"/>
                  </a:lnTo>
                  <a:lnTo>
                    <a:pt x="0" y="1315"/>
                  </a:lnTo>
                  <a:lnTo>
                    <a:pt x="0" y="1298"/>
                  </a:lnTo>
                  <a:lnTo>
                    <a:pt x="2" y="1298"/>
                  </a:lnTo>
                  <a:close/>
                  <a:moveTo>
                    <a:pt x="2" y="1323"/>
                  </a:moveTo>
                  <a:lnTo>
                    <a:pt x="2" y="1339"/>
                  </a:lnTo>
                  <a:lnTo>
                    <a:pt x="0" y="1339"/>
                  </a:lnTo>
                  <a:lnTo>
                    <a:pt x="0" y="1323"/>
                  </a:lnTo>
                  <a:lnTo>
                    <a:pt x="2" y="1323"/>
                  </a:lnTo>
                  <a:close/>
                  <a:moveTo>
                    <a:pt x="2" y="1347"/>
                  </a:moveTo>
                  <a:lnTo>
                    <a:pt x="2" y="1363"/>
                  </a:lnTo>
                  <a:lnTo>
                    <a:pt x="0" y="1363"/>
                  </a:lnTo>
                  <a:lnTo>
                    <a:pt x="0" y="1347"/>
                  </a:lnTo>
                  <a:lnTo>
                    <a:pt x="2" y="1347"/>
                  </a:lnTo>
                  <a:close/>
                  <a:moveTo>
                    <a:pt x="2" y="1371"/>
                  </a:moveTo>
                  <a:lnTo>
                    <a:pt x="2" y="1387"/>
                  </a:lnTo>
                  <a:lnTo>
                    <a:pt x="0" y="1387"/>
                  </a:lnTo>
                  <a:lnTo>
                    <a:pt x="0" y="1371"/>
                  </a:lnTo>
                  <a:lnTo>
                    <a:pt x="2" y="1371"/>
                  </a:lnTo>
                  <a:close/>
                  <a:moveTo>
                    <a:pt x="2" y="1395"/>
                  </a:moveTo>
                  <a:lnTo>
                    <a:pt x="2" y="1411"/>
                  </a:lnTo>
                  <a:lnTo>
                    <a:pt x="0" y="1411"/>
                  </a:lnTo>
                  <a:lnTo>
                    <a:pt x="0" y="1395"/>
                  </a:lnTo>
                  <a:lnTo>
                    <a:pt x="2" y="1395"/>
                  </a:lnTo>
                  <a:close/>
                  <a:moveTo>
                    <a:pt x="2" y="1419"/>
                  </a:moveTo>
                  <a:lnTo>
                    <a:pt x="2" y="1435"/>
                  </a:lnTo>
                  <a:lnTo>
                    <a:pt x="0" y="1435"/>
                  </a:lnTo>
                  <a:lnTo>
                    <a:pt x="0" y="1419"/>
                  </a:lnTo>
                  <a:lnTo>
                    <a:pt x="2" y="1419"/>
                  </a:lnTo>
                  <a:close/>
                  <a:moveTo>
                    <a:pt x="2" y="1443"/>
                  </a:moveTo>
                  <a:lnTo>
                    <a:pt x="2" y="1459"/>
                  </a:lnTo>
                  <a:lnTo>
                    <a:pt x="0" y="1459"/>
                  </a:lnTo>
                  <a:lnTo>
                    <a:pt x="0" y="1443"/>
                  </a:lnTo>
                  <a:lnTo>
                    <a:pt x="2" y="1443"/>
                  </a:lnTo>
                  <a:close/>
                  <a:moveTo>
                    <a:pt x="2" y="1467"/>
                  </a:moveTo>
                  <a:lnTo>
                    <a:pt x="2" y="1483"/>
                  </a:lnTo>
                  <a:lnTo>
                    <a:pt x="0" y="1483"/>
                  </a:lnTo>
                  <a:lnTo>
                    <a:pt x="0" y="1467"/>
                  </a:lnTo>
                  <a:lnTo>
                    <a:pt x="2" y="1467"/>
                  </a:lnTo>
                  <a:close/>
                  <a:moveTo>
                    <a:pt x="2" y="1491"/>
                  </a:moveTo>
                  <a:lnTo>
                    <a:pt x="2" y="1507"/>
                  </a:lnTo>
                  <a:lnTo>
                    <a:pt x="0" y="1507"/>
                  </a:lnTo>
                  <a:lnTo>
                    <a:pt x="0" y="1491"/>
                  </a:lnTo>
                  <a:lnTo>
                    <a:pt x="2" y="1491"/>
                  </a:lnTo>
                  <a:close/>
                  <a:moveTo>
                    <a:pt x="2" y="1515"/>
                  </a:moveTo>
                  <a:lnTo>
                    <a:pt x="2" y="1531"/>
                  </a:lnTo>
                  <a:lnTo>
                    <a:pt x="0" y="1531"/>
                  </a:lnTo>
                  <a:lnTo>
                    <a:pt x="0" y="1515"/>
                  </a:lnTo>
                  <a:lnTo>
                    <a:pt x="2" y="1515"/>
                  </a:lnTo>
                  <a:close/>
                  <a:moveTo>
                    <a:pt x="2" y="1539"/>
                  </a:moveTo>
                  <a:lnTo>
                    <a:pt x="2" y="1555"/>
                  </a:lnTo>
                  <a:lnTo>
                    <a:pt x="0" y="1555"/>
                  </a:lnTo>
                  <a:lnTo>
                    <a:pt x="0" y="1539"/>
                  </a:lnTo>
                  <a:lnTo>
                    <a:pt x="2" y="1539"/>
                  </a:lnTo>
                  <a:close/>
                  <a:moveTo>
                    <a:pt x="2" y="1563"/>
                  </a:moveTo>
                  <a:lnTo>
                    <a:pt x="2" y="1579"/>
                  </a:lnTo>
                  <a:lnTo>
                    <a:pt x="0" y="1579"/>
                  </a:lnTo>
                  <a:lnTo>
                    <a:pt x="0" y="1563"/>
                  </a:lnTo>
                  <a:lnTo>
                    <a:pt x="2" y="1563"/>
                  </a:lnTo>
                  <a:close/>
                  <a:moveTo>
                    <a:pt x="2" y="1587"/>
                  </a:moveTo>
                  <a:lnTo>
                    <a:pt x="2" y="1603"/>
                  </a:lnTo>
                  <a:lnTo>
                    <a:pt x="0" y="1603"/>
                  </a:lnTo>
                  <a:lnTo>
                    <a:pt x="0" y="1587"/>
                  </a:lnTo>
                  <a:lnTo>
                    <a:pt x="2" y="1587"/>
                  </a:lnTo>
                  <a:close/>
                  <a:moveTo>
                    <a:pt x="2" y="1611"/>
                  </a:moveTo>
                  <a:lnTo>
                    <a:pt x="2" y="1627"/>
                  </a:lnTo>
                  <a:lnTo>
                    <a:pt x="0" y="1627"/>
                  </a:lnTo>
                  <a:lnTo>
                    <a:pt x="0" y="1611"/>
                  </a:lnTo>
                  <a:lnTo>
                    <a:pt x="2" y="1611"/>
                  </a:lnTo>
                  <a:close/>
                  <a:moveTo>
                    <a:pt x="2" y="1635"/>
                  </a:moveTo>
                  <a:lnTo>
                    <a:pt x="2" y="1651"/>
                  </a:lnTo>
                  <a:lnTo>
                    <a:pt x="0" y="1651"/>
                  </a:lnTo>
                  <a:lnTo>
                    <a:pt x="0" y="1635"/>
                  </a:lnTo>
                  <a:lnTo>
                    <a:pt x="2" y="1635"/>
                  </a:lnTo>
                  <a:close/>
                  <a:moveTo>
                    <a:pt x="2" y="1659"/>
                  </a:moveTo>
                  <a:lnTo>
                    <a:pt x="2" y="1675"/>
                  </a:lnTo>
                  <a:lnTo>
                    <a:pt x="0" y="1675"/>
                  </a:lnTo>
                  <a:lnTo>
                    <a:pt x="0" y="1659"/>
                  </a:lnTo>
                  <a:lnTo>
                    <a:pt x="2" y="1659"/>
                  </a:lnTo>
                  <a:close/>
                  <a:moveTo>
                    <a:pt x="2" y="1683"/>
                  </a:moveTo>
                  <a:lnTo>
                    <a:pt x="2" y="1699"/>
                  </a:lnTo>
                  <a:lnTo>
                    <a:pt x="0" y="1699"/>
                  </a:lnTo>
                  <a:lnTo>
                    <a:pt x="0" y="1683"/>
                  </a:lnTo>
                  <a:lnTo>
                    <a:pt x="2" y="1683"/>
                  </a:lnTo>
                  <a:close/>
                  <a:moveTo>
                    <a:pt x="2" y="1707"/>
                  </a:moveTo>
                  <a:lnTo>
                    <a:pt x="2" y="1723"/>
                  </a:lnTo>
                  <a:lnTo>
                    <a:pt x="0" y="1723"/>
                  </a:lnTo>
                  <a:lnTo>
                    <a:pt x="0" y="1707"/>
                  </a:lnTo>
                  <a:lnTo>
                    <a:pt x="2" y="1707"/>
                  </a:lnTo>
                  <a:close/>
                  <a:moveTo>
                    <a:pt x="2" y="1731"/>
                  </a:moveTo>
                  <a:lnTo>
                    <a:pt x="2" y="1747"/>
                  </a:lnTo>
                  <a:lnTo>
                    <a:pt x="0" y="1747"/>
                  </a:lnTo>
                  <a:lnTo>
                    <a:pt x="0" y="1731"/>
                  </a:lnTo>
                  <a:lnTo>
                    <a:pt x="2" y="1731"/>
                  </a:lnTo>
                  <a:close/>
                  <a:moveTo>
                    <a:pt x="2" y="1755"/>
                  </a:moveTo>
                  <a:lnTo>
                    <a:pt x="2" y="1771"/>
                  </a:lnTo>
                  <a:lnTo>
                    <a:pt x="0" y="1771"/>
                  </a:lnTo>
                  <a:lnTo>
                    <a:pt x="0" y="1755"/>
                  </a:lnTo>
                  <a:lnTo>
                    <a:pt x="2" y="1755"/>
                  </a:lnTo>
                  <a:close/>
                  <a:moveTo>
                    <a:pt x="2" y="1779"/>
                  </a:moveTo>
                  <a:lnTo>
                    <a:pt x="2" y="1795"/>
                  </a:lnTo>
                  <a:lnTo>
                    <a:pt x="0" y="1795"/>
                  </a:lnTo>
                  <a:lnTo>
                    <a:pt x="0" y="1779"/>
                  </a:lnTo>
                  <a:lnTo>
                    <a:pt x="2" y="1779"/>
                  </a:lnTo>
                  <a:close/>
                  <a:moveTo>
                    <a:pt x="2" y="1803"/>
                  </a:moveTo>
                  <a:lnTo>
                    <a:pt x="2" y="1819"/>
                  </a:lnTo>
                  <a:lnTo>
                    <a:pt x="0" y="1819"/>
                  </a:lnTo>
                  <a:lnTo>
                    <a:pt x="0" y="1803"/>
                  </a:lnTo>
                  <a:lnTo>
                    <a:pt x="2" y="1803"/>
                  </a:lnTo>
                  <a:close/>
                  <a:moveTo>
                    <a:pt x="2" y="1827"/>
                  </a:moveTo>
                  <a:lnTo>
                    <a:pt x="2" y="1843"/>
                  </a:lnTo>
                  <a:lnTo>
                    <a:pt x="0" y="1843"/>
                  </a:lnTo>
                  <a:lnTo>
                    <a:pt x="0" y="1827"/>
                  </a:lnTo>
                  <a:lnTo>
                    <a:pt x="2" y="1827"/>
                  </a:lnTo>
                  <a:close/>
                  <a:moveTo>
                    <a:pt x="2" y="1851"/>
                  </a:moveTo>
                  <a:lnTo>
                    <a:pt x="2" y="1867"/>
                  </a:lnTo>
                  <a:lnTo>
                    <a:pt x="0" y="1867"/>
                  </a:lnTo>
                  <a:lnTo>
                    <a:pt x="0" y="1851"/>
                  </a:lnTo>
                  <a:lnTo>
                    <a:pt x="2" y="1851"/>
                  </a:lnTo>
                  <a:close/>
                  <a:moveTo>
                    <a:pt x="2" y="1875"/>
                  </a:moveTo>
                  <a:lnTo>
                    <a:pt x="2" y="1891"/>
                  </a:lnTo>
                  <a:lnTo>
                    <a:pt x="0" y="1891"/>
                  </a:lnTo>
                  <a:lnTo>
                    <a:pt x="0" y="1875"/>
                  </a:lnTo>
                  <a:lnTo>
                    <a:pt x="2" y="1875"/>
                  </a:lnTo>
                  <a:close/>
                  <a:moveTo>
                    <a:pt x="2" y="1899"/>
                  </a:moveTo>
                  <a:lnTo>
                    <a:pt x="2" y="1915"/>
                  </a:lnTo>
                  <a:lnTo>
                    <a:pt x="0" y="1915"/>
                  </a:lnTo>
                  <a:lnTo>
                    <a:pt x="0" y="1899"/>
                  </a:lnTo>
                  <a:lnTo>
                    <a:pt x="2" y="1899"/>
                  </a:lnTo>
                  <a:close/>
                  <a:moveTo>
                    <a:pt x="2" y="1923"/>
                  </a:moveTo>
                  <a:lnTo>
                    <a:pt x="2" y="1939"/>
                  </a:lnTo>
                  <a:lnTo>
                    <a:pt x="0" y="1939"/>
                  </a:lnTo>
                  <a:lnTo>
                    <a:pt x="0" y="1923"/>
                  </a:lnTo>
                  <a:lnTo>
                    <a:pt x="2" y="1923"/>
                  </a:lnTo>
                  <a:close/>
                  <a:moveTo>
                    <a:pt x="2" y="1947"/>
                  </a:moveTo>
                  <a:lnTo>
                    <a:pt x="2" y="1963"/>
                  </a:lnTo>
                  <a:lnTo>
                    <a:pt x="0" y="1963"/>
                  </a:lnTo>
                  <a:lnTo>
                    <a:pt x="0" y="1947"/>
                  </a:lnTo>
                  <a:lnTo>
                    <a:pt x="2" y="1947"/>
                  </a:lnTo>
                  <a:close/>
                  <a:moveTo>
                    <a:pt x="2" y="1971"/>
                  </a:moveTo>
                  <a:lnTo>
                    <a:pt x="2" y="1987"/>
                  </a:lnTo>
                  <a:lnTo>
                    <a:pt x="0" y="1987"/>
                  </a:lnTo>
                  <a:lnTo>
                    <a:pt x="0" y="1971"/>
                  </a:lnTo>
                  <a:lnTo>
                    <a:pt x="2" y="1971"/>
                  </a:lnTo>
                  <a:close/>
                  <a:moveTo>
                    <a:pt x="2" y="1995"/>
                  </a:moveTo>
                  <a:lnTo>
                    <a:pt x="2" y="2011"/>
                  </a:lnTo>
                  <a:lnTo>
                    <a:pt x="0" y="2011"/>
                  </a:lnTo>
                  <a:lnTo>
                    <a:pt x="0" y="1995"/>
                  </a:lnTo>
                  <a:lnTo>
                    <a:pt x="2" y="1995"/>
                  </a:lnTo>
                  <a:close/>
                  <a:moveTo>
                    <a:pt x="2" y="2019"/>
                  </a:moveTo>
                  <a:lnTo>
                    <a:pt x="2" y="2035"/>
                  </a:lnTo>
                  <a:lnTo>
                    <a:pt x="0" y="2035"/>
                  </a:lnTo>
                  <a:lnTo>
                    <a:pt x="0" y="2019"/>
                  </a:lnTo>
                  <a:lnTo>
                    <a:pt x="2" y="2019"/>
                  </a:lnTo>
                  <a:close/>
                  <a:moveTo>
                    <a:pt x="2" y="2043"/>
                  </a:moveTo>
                  <a:lnTo>
                    <a:pt x="2" y="2059"/>
                  </a:lnTo>
                  <a:lnTo>
                    <a:pt x="0" y="2059"/>
                  </a:lnTo>
                  <a:lnTo>
                    <a:pt x="0" y="2043"/>
                  </a:lnTo>
                  <a:lnTo>
                    <a:pt x="2" y="2043"/>
                  </a:lnTo>
                  <a:close/>
                  <a:moveTo>
                    <a:pt x="2" y="2067"/>
                  </a:moveTo>
                  <a:lnTo>
                    <a:pt x="2" y="2083"/>
                  </a:lnTo>
                  <a:lnTo>
                    <a:pt x="0" y="2083"/>
                  </a:lnTo>
                  <a:lnTo>
                    <a:pt x="0" y="2067"/>
                  </a:lnTo>
                  <a:lnTo>
                    <a:pt x="2" y="2067"/>
                  </a:lnTo>
                  <a:close/>
                  <a:moveTo>
                    <a:pt x="2" y="2091"/>
                  </a:moveTo>
                  <a:lnTo>
                    <a:pt x="2" y="2107"/>
                  </a:lnTo>
                  <a:lnTo>
                    <a:pt x="0" y="2107"/>
                  </a:lnTo>
                  <a:lnTo>
                    <a:pt x="0" y="2091"/>
                  </a:lnTo>
                  <a:lnTo>
                    <a:pt x="2" y="2091"/>
                  </a:lnTo>
                  <a:close/>
                  <a:moveTo>
                    <a:pt x="2" y="2115"/>
                  </a:moveTo>
                  <a:lnTo>
                    <a:pt x="2" y="2131"/>
                  </a:lnTo>
                  <a:lnTo>
                    <a:pt x="0" y="2131"/>
                  </a:lnTo>
                  <a:lnTo>
                    <a:pt x="0" y="2115"/>
                  </a:lnTo>
                  <a:lnTo>
                    <a:pt x="2" y="2115"/>
                  </a:lnTo>
                  <a:close/>
                  <a:moveTo>
                    <a:pt x="2" y="2139"/>
                  </a:moveTo>
                  <a:lnTo>
                    <a:pt x="2" y="2155"/>
                  </a:lnTo>
                  <a:lnTo>
                    <a:pt x="0" y="2155"/>
                  </a:lnTo>
                  <a:lnTo>
                    <a:pt x="0" y="2139"/>
                  </a:lnTo>
                  <a:lnTo>
                    <a:pt x="2" y="2139"/>
                  </a:lnTo>
                  <a:close/>
                  <a:moveTo>
                    <a:pt x="2" y="2163"/>
                  </a:moveTo>
                  <a:lnTo>
                    <a:pt x="2" y="2179"/>
                  </a:lnTo>
                  <a:lnTo>
                    <a:pt x="0" y="2179"/>
                  </a:lnTo>
                  <a:lnTo>
                    <a:pt x="0" y="2163"/>
                  </a:lnTo>
                  <a:lnTo>
                    <a:pt x="2" y="2163"/>
                  </a:lnTo>
                  <a:close/>
                  <a:moveTo>
                    <a:pt x="2" y="2187"/>
                  </a:moveTo>
                  <a:lnTo>
                    <a:pt x="2" y="2203"/>
                  </a:lnTo>
                  <a:lnTo>
                    <a:pt x="0" y="2203"/>
                  </a:lnTo>
                  <a:lnTo>
                    <a:pt x="0" y="2187"/>
                  </a:lnTo>
                  <a:lnTo>
                    <a:pt x="2" y="2187"/>
                  </a:lnTo>
                  <a:close/>
                  <a:moveTo>
                    <a:pt x="2" y="2211"/>
                  </a:moveTo>
                  <a:lnTo>
                    <a:pt x="2" y="2227"/>
                  </a:lnTo>
                  <a:lnTo>
                    <a:pt x="0" y="2227"/>
                  </a:lnTo>
                  <a:lnTo>
                    <a:pt x="0" y="2211"/>
                  </a:lnTo>
                  <a:lnTo>
                    <a:pt x="2" y="2211"/>
                  </a:lnTo>
                  <a:close/>
                  <a:moveTo>
                    <a:pt x="2" y="2235"/>
                  </a:moveTo>
                  <a:lnTo>
                    <a:pt x="2" y="2251"/>
                  </a:lnTo>
                  <a:lnTo>
                    <a:pt x="0" y="2251"/>
                  </a:lnTo>
                  <a:lnTo>
                    <a:pt x="0" y="2235"/>
                  </a:lnTo>
                  <a:lnTo>
                    <a:pt x="2" y="2235"/>
                  </a:lnTo>
                  <a:close/>
                  <a:moveTo>
                    <a:pt x="2" y="2259"/>
                  </a:moveTo>
                  <a:lnTo>
                    <a:pt x="2" y="2275"/>
                  </a:lnTo>
                  <a:lnTo>
                    <a:pt x="0" y="2275"/>
                  </a:lnTo>
                  <a:lnTo>
                    <a:pt x="0" y="2259"/>
                  </a:lnTo>
                  <a:lnTo>
                    <a:pt x="2" y="2259"/>
                  </a:lnTo>
                  <a:close/>
                  <a:moveTo>
                    <a:pt x="2" y="2283"/>
                  </a:moveTo>
                  <a:lnTo>
                    <a:pt x="2" y="2299"/>
                  </a:lnTo>
                  <a:lnTo>
                    <a:pt x="0" y="2299"/>
                  </a:lnTo>
                  <a:lnTo>
                    <a:pt x="0" y="2283"/>
                  </a:lnTo>
                  <a:lnTo>
                    <a:pt x="2" y="2283"/>
                  </a:lnTo>
                  <a:close/>
                  <a:moveTo>
                    <a:pt x="2" y="2307"/>
                  </a:moveTo>
                  <a:lnTo>
                    <a:pt x="2" y="2323"/>
                  </a:lnTo>
                  <a:lnTo>
                    <a:pt x="0" y="2323"/>
                  </a:lnTo>
                  <a:lnTo>
                    <a:pt x="0" y="2307"/>
                  </a:lnTo>
                  <a:lnTo>
                    <a:pt x="2" y="2307"/>
                  </a:lnTo>
                  <a:close/>
                  <a:moveTo>
                    <a:pt x="2" y="2331"/>
                  </a:moveTo>
                  <a:lnTo>
                    <a:pt x="2" y="2347"/>
                  </a:lnTo>
                  <a:lnTo>
                    <a:pt x="0" y="2347"/>
                  </a:lnTo>
                  <a:lnTo>
                    <a:pt x="0" y="2331"/>
                  </a:lnTo>
                  <a:lnTo>
                    <a:pt x="2" y="2331"/>
                  </a:lnTo>
                  <a:close/>
                  <a:moveTo>
                    <a:pt x="2" y="2355"/>
                  </a:moveTo>
                  <a:lnTo>
                    <a:pt x="2" y="2372"/>
                  </a:lnTo>
                  <a:lnTo>
                    <a:pt x="0" y="2372"/>
                  </a:lnTo>
                  <a:lnTo>
                    <a:pt x="0" y="2355"/>
                  </a:lnTo>
                  <a:lnTo>
                    <a:pt x="2" y="2355"/>
                  </a:lnTo>
                  <a:close/>
                  <a:moveTo>
                    <a:pt x="2" y="2380"/>
                  </a:moveTo>
                  <a:lnTo>
                    <a:pt x="2" y="2396"/>
                  </a:lnTo>
                  <a:lnTo>
                    <a:pt x="0" y="2396"/>
                  </a:lnTo>
                  <a:lnTo>
                    <a:pt x="0" y="2380"/>
                  </a:lnTo>
                  <a:lnTo>
                    <a:pt x="2" y="2380"/>
                  </a:lnTo>
                  <a:close/>
                  <a:moveTo>
                    <a:pt x="2" y="2404"/>
                  </a:moveTo>
                  <a:lnTo>
                    <a:pt x="2" y="2420"/>
                  </a:lnTo>
                  <a:lnTo>
                    <a:pt x="0" y="2420"/>
                  </a:lnTo>
                  <a:lnTo>
                    <a:pt x="0" y="2404"/>
                  </a:lnTo>
                  <a:lnTo>
                    <a:pt x="2" y="2404"/>
                  </a:lnTo>
                  <a:close/>
                  <a:moveTo>
                    <a:pt x="2" y="2428"/>
                  </a:moveTo>
                  <a:lnTo>
                    <a:pt x="2" y="2444"/>
                  </a:lnTo>
                  <a:lnTo>
                    <a:pt x="0" y="2444"/>
                  </a:lnTo>
                  <a:lnTo>
                    <a:pt x="0" y="2428"/>
                  </a:lnTo>
                  <a:lnTo>
                    <a:pt x="2" y="2428"/>
                  </a:lnTo>
                  <a:close/>
                  <a:moveTo>
                    <a:pt x="2" y="2452"/>
                  </a:moveTo>
                  <a:lnTo>
                    <a:pt x="2" y="2468"/>
                  </a:lnTo>
                  <a:lnTo>
                    <a:pt x="0" y="2468"/>
                  </a:lnTo>
                  <a:lnTo>
                    <a:pt x="0" y="2452"/>
                  </a:lnTo>
                  <a:lnTo>
                    <a:pt x="2" y="2452"/>
                  </a:lnTo>
                  <a:close/>
                  <a:moveTo>
                    <a:pt x="2" y="2476"/>
                  </a:moveTo>
                  <a:lnTo>
                    <a:pt x="2" y="2492"/>
                  </a:lnTo>
                  <a:lnTo>
                    <a:pt x="0" y="2492"/>
                  </a:lnTo>
                  <a:lnTo>
                    <a:pt x="0" y="2476"/>
                  </a:lnTo>
                  <a:lnTo>
                    <a:pt x="2" y="2476"/>
                  </a:lnTo>
                  <a:close/>
                  <a:moveTo>
                    <a:pt x="2" y="2500"/>
                  </a:moveTo>
                  <a:lnTo>
                    <a:pt x="2" y="2516"/>
                  </a:lnTo>
                  <a:lnTo>
                    <a:pt x="0" y="2516"/>
                  </a:lnTo>
                  <a:lnTo>
                    <a:pt x="0" y="2500"/>
                  </a:lnTo>
                  <a:lnTo>
                    <a:pt x="2" y="2500"/>
                  </a:lnTo>
                  <a:close/>
                  <a:moveTo>
                    <a:pt x="2" y="2524"/>
                  </a:moveTo>
                  <a:lnTo>
                    <a:pt x="2" y="2540"/>
                  </a:lnTo>
                  <a:lnTo>
                    <a:pt x="0" y="2540"/>
                  </a:lnTo>
                  <a:lnTo>
                    <a:pt x="0" y="2524"/>
                  </a:lnTo>
                  <a:lnTo>
                    <a:pt x="2" y="2524"/>
                  </a:lnTo>
                  <a:close/>
                  <a:moveTo>
                    <a:pt x="2" y="2548"/>
                  </a:moveTo>
                  <a:lnTo>
                    <a:pt x="2" y="2564"/>
                  </a:lnTo>
                  <a:lnTo>
                    <a:pt x="0" y="2564"/>
                  </a:lnTo>
                  <a:lnTo>
                    <a:pt x="0" y="2548"/>
                  </a:lnTo>
                  <a:lnTo>
                    <a:pt x="2" y="2548"/>
                  </a:lnTo>
                  <a:close/>
                  <a:moveTo>
                    <a:pt x="2" y="2572"/>
                  </a:moveTo>
                  <a:lnTo>
                    <a:pt x="2" y="2588"/>
                  </a:lnTo>
                  <a:lnTo>
                    <a:pt x="0" y="2588"/>
                  </a:lnTo>
                  <a:lnTo>
                    <a:pt x="0" y="2572"/>
                  </a:lnTo>
                  <a:lnTo>
                    <a:pt x="2" y="2572"/>
                  </a:lnTo>
                  <a:close/>
                  <a:moveTo>
                    <a:pt x="2" y="2596"/>
                  </a:moveTo>
                  <a:lnTo>
                    <a:pt x="2" y="2612"/>
                  </a:lnTo>
                  <a:lnTo>
                    <a:pt x="0" y="2612"/>
                  </a:lnTo>
                  <a:lnTo>
                    <a:pt x="0" y="2596"/>
                  </a:lnTo>
                  <a:lnTo>
                    <a:pt x="2" y="2596"/>
                  </a:lnTo>
                  <a:close/>
                  <a:moveTo>
                    <a:pt x="2" y="2620"/>
                  </a:moveTo>
                  <a:lnTo>
                    <a:pt x="2" y="2636"/>
                  </a:lnTo>
                  <a:lnTo>
                    <a:pt x="0" y="2636"/>
                  </a:lnTo>
                  <a:lnTo>
                    <a:pt x="0" y="2620"/>
                  </a:lnTo>
                  <a:lnTo>
                    <a:pt x="2" y="2620"/>
                  </a:lnTo>
                  <a:close/>
                  <a:moveTo>
                    <a:pt x="2" y="2644"/>
                  </a:moveTo>
                  <a:lnTo>
                    <a:pt x="2" y="2660"/>
                  </a:lnTo>
                  <a:lnTo>
                    <a:pt x="0" y="2660"/>
                  </a:lnTo>
                  <a:lnTo>
                    <a:pt x="0" y="2644"/>
                  </a:lnTo>
                  <a:lnTo>
                    <a:pt x="2" y="2644"/>
                  </a:lnTo>
                  <a:close/>
                  <a:moveTo>
                    <a:pt x="2" y="2668"/>
                  </a:moveTo>
                  <a:lnTo>
                    <a:pt x="2" y="2684"/>
                  </a:lnTo>
                  <a:lnTo>
                    <a:pt x="0" y="2684"/>
                  </a:lnTo>
                  <a:lnTo>
                    <a:pt x="0" y="2668"/>
                  </a:lnTo>
                  <a:lnTo>
                    <a:pt x="2" y="2668"/>
                  </a:lnTo>
                  <a:close/>
                  <a:moveTo>
                    <a:pt x="2" y="2692"/>
                  </a:moveTo>
                  <a:lnTo>
                    <a:pt x="2" y="2708"/>
                  </a:lnTo>
                  <a:lnTo>
                    <a:pt x="0" y="2708"/>
                  </a:lnTo>
                  <a:lnTo>
                    <a:pt x="0" y="2692"/>
                  </a:lnTo>
                  <a:lnTo>
                    <a:pt x="2" y="2692"/>
                  </a:lnTo>
                  <a:close/>
                  <a:moveTo>
                    <a:pt x="2" y="2716"/>
                  </a:moveTo>
                  <a:lnTo>
                    <a:pt x="2" y="2732"/>
                  </a:lnTo>
                  <a:lnTo>
                    <a:pt x="0" y="2732"/>
                  </a:lnTo>
                  <a:lnTo>
                    <a:pt x="0" y="2716"/>
                  </a:lnTo>
                  <a:lnTo>
                    <a:pt x="2" y="2716"/>
                  </a:lnTo>
                  <a:close/>
                  <a:moveTo>
                    <a:pt x="2" y="2740"/>
                  </a:moveTo>
                  <a:lnTo>
                    <a:pt x="2" y="2756"/>
                  </a:lnTo>
                  <a:lnTo>
                    <a:pt x="0" y="2756"/>
                  </a:lnTo>
                  <a:lnTo>
                    <a:pt x="0" y="2740"/>
                  </a:lnTo>
                  <a:lnTo>
                    <a:pt x="2" y="2740"/>
                  </a:lnTo>
                  <a:close/>
                  <a:moveTo>
                    <a:pt x="2" y="2764"/>
                  </a:moveTo>
                  <a:lnTo>
                    <a:pt x="2" y="2780"/>
                  </a:lnTo>
                  <a:lnTo>
                    <a:pt x="0" y="2780"/>
                  </a:lnTo>
                  <a:lnTo>
                    <a:pt x="0" y="2764"/>
                  </a:lnTo>
                  <a:lnTo>
                    <a:pt x="2" y="2764"/>
                  </a:lnTo>
                  <a:close/>
                  <a:moveTo>
                    <a:pt x="2" y="2788"/>
                  </a:moveTo>
                  <a:lnTo>
                    <a:pt x="2" y="2804"/>
                  </a:lnTo>
                  <a:lnTo>
                    <a:pt x="0" y="2804"/>
                  </a:lnTo>
                  <a:lnTo>
                    <a:pt x="0" y="2788"/>
                  </a:lnTo>
                  <a:lnTo>
                    <a:pt x="2" y="2788"/>
                  </a:lnTo>
                  <a:close/>
                  <a:moveTo>
                    <a:pt x="2" y="2812"/>
                  </a:moveTo>
                  <a:lnTo>
                    <a:pt x="2" y="2828"/>
                  </a:lnTo>
                  <a:lnTo>
                    <a:pt x="0" y="2828"/>
                  </a:lnTo>
                  <a:lnTo>
                    <a:pt x="0" y="2812"/>
                  </a:lnTo>
                  <a:lnTo>
                    <a:pt x="2" y="2812"/>
                  </a:lnTo>
                  <a:close/>
                  <a:moveTo>
                    <a:pt x="2" y="2836"/>
                  </a:moveTo>
                  <a:lnTo>
                    <a:pt x="2" y="2852"/>
                  </a:lnTo>
                  <a:lnTo>
                    <a:pt x="0" y="2852"/>
                  </a:lnTo>
                  <a:lnTo>
                    <a:pt x="0" y="2836"/>
                  </a:lnTo>
                  <a:lnTo>
                    <a:pt x="2" y="2836"/>
                  </a:lnTo>
                  <a:close/>
                  <a:moveTo>
                    <a:pt x="2" y="2860"/>
                  </a:moveTo>
                  <a:lnTo>
                    <a:pt x="2" y="2876"/>
                  </a:lnTo>
                  <a:lnTo>
                    <a:pt x="0" y="2876"/>
                  </a:lnTo>
                  <a:lnTo>
                    <a:pt x="0" y="2860"/>
                  </a:lnTo>
                  <a:lnTo>
                    <a:pt x="2" y="2860"/>
                  </a:lnTo>
                  <a:close/>
                  <a:moveTo>
                    <a:pt x="2" y="2884"/>
                  </a:moveTo>
                  <a:lnTo>
                    <a:pt x="2" y="2900"/>
                  </a:lnTo>
                  <a:lnTo>
                    <a:pt x="0" y="2900"/>
                  </a:lnTo>
                  <a:lnTo>
                    <a:pt x="0" y="2884"/>
                  </a:lnTo>
                  <a:lnTo>
                    <a:pt x="2" y="2884"/>
                  </a:lnTo>
                  <a:close/>
                  <a:moveTo>
                    <a:pt x="2" y="2908"/>
                  </a:moveTo>
                  <a:lnTo>
                    <a:pt x="2" y="2924"/>
                  </a:lnTo>
                  <a:lnTo>
                    <a:pt x="0" y="2924"/>
                  </a:lnTo>
                  <a:lnTo>
                    <a:pt x="0" y="2908"/>
                  </a:lnTo>
                  <a:lnTo>
                    <a:pt x="2" y="2908"/>
                  </a:lnTo>
                  <a:close/>
                  <a:moveTo>
                    <a:pt x="2" y="2932"/>
                  </a:moveTo>
                  <a:lnTo>
                    <a:pt x="2" y="2948"/>
                  </a:lnTo>
                  <a:lnTo>
                    <a:pt x="0" y="2948"/>
                  </a:lnTo>
                  <a:lnTo>
                    <a:pt x="0" y="2932"/>
                  </a:lnTo>
                  <a:lnTo>
                    <a:pt x="2" y="2932"/>
                  </a:lnTo>
                  <a:close/>
                  <a:moveTo>
                    <a:pt x="2" y="2956"/>
                  </a:moveTo>
                  <a:lnTo>
                    <a:pt x="2" y="2972"/>
                  </a:lnTo>
                  <a:lnTo>
                    <a:pt x="0" y="2972"/>
                  </a:lnTo>
                  <a:lnTo>
                    <a:pt x="0" y="2956"/>
                  </a:lnTo>
                  <a:lnTo>
                    <a:pt x="2" y="2956"/>
                  </a:lnTo>
                  <a:close/>
                  <a:moveTo>
                    <a:pt x="2" y="2980"/>
                  </a:moveTo>
                  <a:lnTo>
                    <a:pt x="2" y="2996"/>
                  </a:lnTo>
                  <a:lnTo>
                    <a:pt x="0" y="2996"/>
                  </a:lnTo>
                  <a:lnTo>
                    <a:pt x="0" y="2980"/>
                  </a:lnTo>
                  <a:lnTo>
                    <a:pt x="2" y="2980"/>
                  </a:lnTo>
                  <a:close/>
                  <a:moveTo>
                    <a:pt x="2" y="3004"/>
                  </a:moveTo>
                  <a:lnTo>
                    <a:pt x="2" y="3020"/>
                  </a:lnTo>
                  <a:lnTo>
                    <a:pt x="0" y="3020"/>
                  </a:lnTo>
                  <a:lnTo>
                    <a:pt x="0" y="3004"/>
                  </a:lnTo>
                  <a:lnTo>
                    <a:pt x="2" y="3004"/>
                  </a:lnTo>
                  <a:close/>
                  <a:moveTo>
                    <a:pt x="2" y="3028"/>
                  </a:moveTo>
                  <a:lnTo>
                    <a:pt x="2" y="3044"/>
                  </a:lnTo>
                  <a:lnTo>
                    <a:pt x="0" y="3044"/>
                  </a:lnTo>
                  <a:lnTo>
                    <a:pt x="0" y="3028"/>
                  </a:lnTo>
                  <a:lnTo>
                    <a:pt x="2" y="3028"/>
                  </a:lnTo>
                  <a:close/>
                  <a:moveTo>
                    <a:pt x="2" y="3052"/>
                  </a:moveTo>
                  <a:lnTo>
                    <a:pt x="2" y="3068"/>
                  </a:lnTo>
                  <a:lnTo>
                    <a:pt x="0" y="3068"/>
                  </a:lnTo>
                  <a:lnTo>
                    <a:pt x="0" y="3052"/>
                  </a:lnTo>
                  <a:lnTo>
                    <a:pt x="2" y="3052"/>
                  </a:lnTo>
                  <a:close/>
                  <a:moveTo>
                    <a:pt x="2" y="3076"/>
                  </a:moveTo>
                  <a:lnTo>
                    <a:pt x="2" y="3092"/>
                  </a:lnTo>
                  <a:lnTo>
                    <a:pt x="0" y="3092"/>
                  </a:lnTo>
                  <a:lnTo>
                    <a:pt x="0" y="3076"/>
                  </a:lnTo>
                  <a:lnTo>
                    <a:pt x="2" y="3076"/>
                  </a:lnTo>
                  <a:close/>
                  <a:moveTo>
                    <a:pt x="2" y="3100"/>
                  </a:moveTo>
                  <a:lnTo>
                    <a:pt x="2" y="3116"/>
                  </a:lnTo>
                  <a:lnTo>
                    <a:pt x="0" y="3116"/>
                  </a:lnTo>
                  <a:lnTo>
                    <a:pt x="0" y="3100"/>
                  </a:lnTo>
                  <a:lnTo>
                    <a:pt x="2" y="3100"/>
                  </a:lnTo>
                  <a:close/>
                  <a:moveTo>
                    <a:pt x="2" y="3124"/>
                  </a:moveTo>
                  <a:lnTo>
                    <a:pt x="2" y="3140"/>
                  </a:lnTo>
                  <a:lnTo>
                    <a:pt x="0" y="3140"/>
                  </a:lnTo>
                  <a:lnTo>
                    <a:pt x="0" y="3124"/>
                  </a:lnTo>
                  <a:lnTo>
                    <a:pt x="2" y="3124"/>
                  </a:lnTo>
                  <a:close/>
                  <a:moveTo>
                    <a:pt x="2" y="3148"/>
                  </a:moveTo>
                  <a:lnTo>
                    <a:pt x="2" y="3164"/>
                  </a:lnTo>
                  <a:lnTo>
                    <a:pt x="0" y="3164"/>
                  </a:lnTo>
                  <a:lnTo>
                    <a:pt x="0" y="3148"/>
                  </a:lnTo>
                  <a:lnTo>
                    <a:pt x="2" y="3148"/>
                  </a:lnTo>
                  <a:close/>
                  <a:moveTo>
                    <a:pt x="2" y="3172"/>
                  </a:moveTo>
                  <a:lnTo>
                    <a:pt x="2" y="3188"/>
                  </a:lnTo>
                  <a:lnTo>
                    <a:pt x="0" y="3188"/>
                  </a:lnTo>
                  <a:lnTo>
                    <a:pt x="0" y="3172"/>
                  </a:lnTo>
                  <a:lnTo>
                    <a:pt x="2" y="3172"/>
                  </a:lnTo>
                  <a:close/>
                  <a:moveTo>
                    <a:pt x="2" y="3196"/>
                  </a:moveTo>
                  <a:lnTo>
                    <a:pt x="2" y="3212"/>
                  </a:lnTo>
                  <a:lnTo>
                    <a:pt x="0" y="3212"/>
                  </a:lnTo>
                  <a:lnTo>
                    <a:pt x="0" y="3196"/>
                  </a:lnTo>
                  <a:lnTo>
                    <a:pt x="2" y="3196"/>
                  </a:lnTo>
                  <a:close/>
                  <a:moveTo>
                    <a:pt x="2" y="3220"/>
                  </a:moveTo>
                  <a:lnTo>
                    <a:pt x="2" y="3236"/>
                  </a:lnTo>
                  <a:lnTo>
                    <a:pt x="0" y="3236"/>
                  </a:lnTo>
                  <a:lnTo>
                    <a:pt x="0" y="3220"/>
                  </a:lnTo>
                  <a:lnTo>
                    <a:pt x="2" y="3220"/>
                  </a:lnTo>
                  <a:close/>
                  <a:moveTo>
                    <a:pt x="2" y="3244"/>
                  </a:moveTo>
                  <a:lnTo>
                    <a:pt x="2" y="3260"/>
                  </a:lnTo>
                  <a:lnTo>
                    <a:pt x="0" y="3260"/>
                  </a:lnTo>
                  <a:lnTo>
                    <a:pt x="0" y="3244"/>
                  </a:lnTo>
                  <a:lnTo>
                    <a:pt x="2" y="3244"/>
                  </a:lnTo>
                  <a:close/>
                  <a:moveTo>
                    <a:pt x="2" y="3268"/>
                  </a:moveTo>
                  <a:lnTo>
                    <a:pt x="2" y="3284"/>
                  </a:lnTo>
                  <a:lnTo>
                    <a:pt x="0" y="3284"/>
                  </a:lnTo>
                  <a:lnTo>
                    <a:pt x="0" y="3268"/>
                  </a:lnTo>
                  <a:lnTo>
                    <a:pt x="2" y="3268"/>
                  </a:lnTo>
                  <a:close/>
                  <a:moveTo>
                    <a:pt x="2" y="3292"/>
                  </a:moveTo>
                  <a:lnTo>
                    <a:pt x="2" y="3308"/>
                  </a:lnTo>
                  <a:lnTo>
                    <a:pt x="0" y="3308"/>
                  </a:lnTo>
                  <a:lnTo>
                    <a:pt x="0" y="3292"/>
                  </a:lnTo>
                  <a:lnTo>
                    <a:pt x="2" y="3292"/>
                  </a:lnTo>
                  <a:close/>
                  <a:moveTo>
                    <a:pt x="2" y="3316"/>
                  </a:moveTo>
                  <a:lnTo>
                    <a:pt x="2" y="3332"/>
                  </a:lnTo>
                  <a:lnTo>
                    <a:pt x="0" y="3332"/>
                  </a:lnTo>
                  <a:lnTo>
                    <a:pt x="0" y="3316"/>
                  </a:lnTo>
                  <a:lnTo>
                    <a:pt x="2" y="3316"/>
                  </a:lnTo>
                  <a:close/>
                  <a:moveTo>
                    <a:pt x="2" y="3340"/>
                  </a:moveTo>
                  <a:lnTo>
                    <a:pt x="2" y="3356"/>
                  </a:lnTo>
                  <a:lnTo>
                    <a:pt x="0" y="3356"/>
                  </a:lnTo>
                  <a:lnTo>
                    <a:pt x="0" y="3340"/>
                  </a:lnTo>
                  <a:lnTo>
                    <a:pt x="2" y="3340"/>
                  </a:lnTo>
                  <a:close/>
                  <a:moveTo>
                    <a:pt x="2" y="3364"/>
                  </a:moveTo>
                  <a:lnTo>
                    <a:pt x="2" y="3380"/>
                  </a:lnTo>
                  <a:lnTo>
                    <a:pt x="0" y="3380"/>
                  </a:lnTo>
                  <a:lnTo>
                    <a:pt x="0" y="3364"/>
                  </a:lnTo>
                  <a:lnTo>
                    <a:pt x="2" y="3364"/>
                  </a:lnTo>
                  <a:close/>
                  <a:moveTo>
                    <a:pt x="2" y="3388"/>
                  </a:moveTo>
                  <a:lnTo>
                    <a:pt x="2" y="3404"/>
                  </a:lnTo>
                  <a:lnTo>
                    <a:pt x="0" y="3404"/>
                  </a:lnTo>
                  <a:lnTo>
                    <a:pt x="0" y="3388"/>
                  </a:lnTo>
                  <a:lnTo>
                    <a:pt x="2" y="3388"/>
                  </a:lnTo>
                  <a:close/>
                  <a:moveTo>
                    <a:pt x="2" y="3412"/>
                  </a:moveTo>
                  <a:lnTo>
                    <a:pt x="2" y="3429"/>
                  </a:lnTo>
                  <a:lnTo>
                    <a:pt x="0" y="3429"/>
                  </a:lnTo>
                  <a:lnTo>
                    <a:pt x="0" y="3412"/>
                  </a:lnTo>
                  <a:lnTo>
                    <a:pt x="2" y="3412"/>
                  </a:lnTo>
                  <a:close/>
                  <a:moveTo>
                    <a:pt x="2" y="3437"/>
                  </a:moveTo>
                  <a:lnTo>
                    <a:pt x="2" y="3453"/>
                  </a:lnTo>
                  <a:lnTo>
                    <a:pt x="0" y="3453"/>
                  </a:lnTo>
                  <a:lnTo>
                    <a:pt x="0" y="3437"/>
                  </a:lnTo>
                  <a:lnTo>
                    <a:pt x="2" y="3437"/>
                  </a:lnTo>
                  <a:close/>
                  <a:moveTo>
                    <a:pt x="2" y="3461"/>
                  </a:moveTo>
                  <a:lnTo>
                    <a:pt x="2" y="3477"/>
                  </a:lnTo>
                  <a:lnTo>
                    <a:pt x="0" y="3477"/>
                  </a:lnTo>
                  <a:lnTo>
                    <a:pt x="0" y="3461"/>
                  </a:lnTo>
                  <a:lnTo>
                    <a:pt x="2" y="3461"/>
                  </a:lnTo>
                  <a:close/>
                  <a:moveTo>
                    <a:pt x="2" y="3485"/>
                  </a:moveTo>
                  <a:lnTo>
                    <a:pt x="2" y="3501"/>
                  </a:lnTo>
                  <a:lnTo>
                    <a:pt x="0" y="3501"/>
                  </a:lnTo>
                  <a:lnTo>
                    <a:pt x="0" y="3485"/>
                  </a:lnTo>
                  <a:lnTo>
                    <a:pt x="2" y="3485"/>
                  </a:lnTo>
                  <a:close/>
                  <a:moveTo>
                    <a:pt x="2" y="3509"/>
                  </a:moveTo>
                  <a:lnTo>
                    <a:pt x="2" y="3525"/>
                  </a:lnTo>
                  <a:lnTo>
                    <a:pt x="0" y="3525"/>
                  </a:lnTo>
                  <a:lnTo>
                    <a:pt x="0" y="3509"/>
                  </a:lnTo>
                  <a:lnTo>
                    <a:pt x="2" y="3509"/>
                  </a:lnTo>
                  <a:close/>
                  <a:moveTo>
                    <a:pt x="2" y="3533"/>
                  </a:moveTo>
                  <a:lnTo>
                    <a:pt x="2" y="3549"/>
                  </a:lnTo>
                  <a:lnTo>
                    <a:pt x="0" y="3549"/>
                  </a:lnTo>
                  <a:lnTo>
                    <a:pt x="0" y="3533"/>
                  </a:lnTo>
                  <a:lnTo>
                    <a:pt x="2" y="3533"/>
                  </a:lnTo>
                  <a:close/>
                  <a:moveTo>
                    <a:pt x="2" y="3557"/>
                  </a:moveTo>
                  <a:lnTo>
                    <a:pt x="2" y="3573"/>
                  </a:lnTo>
                  <a:lnTo>
                    <a:pt x="0" y="3573"/>
                  </a:lnTo>
                  <a:lnTo>
                    <a:pt x="0" y="3557"/>
                  </a:lnTo>
                  <a:lnTo>
                    <a:pt x="2" y="3557"/>
                  </a:lnTo>
                  <a:close/>
                  <a:moveTo>
                    <a:pt x="2" y="3581"/>
                  </a:moveTo>
                  <a:lnTo>
                    <a:pt x="2" y="3597"/>
                  </a:lnTo>
                  <a:lnTo>
                    <a:pt x="0" y="3597"/>
                  </a:lnTo>
                  <a:lnTo>
                    <a:pt x="0" y="3581"/>
                  </a:lnTo>
                  <a:lnTo>
                    <a:pt x="2" y="3581"/>
                  </a:lnTo>
                  <a:close/>
                  <a:moveTo>
                    <a:pt x="2" y="3605"/>
                  </a:moveTo>
                  <a:lnTo>
                    <a:pt x="2" y="3621"/>
                  </a:lnTo>
                  <a:lnTo>
                    <a:pt x="0" y="3621"/>
                  </a:lnTo>
                  <a:lnTo>
                    <a:pt x="0" y="3605"/>
                  </a:lnTo>
                  <a:lnTo>
                    <a:pt x="2" y="3605"/>
                  </a:lnTo>
                  <a:close/>
                  <a:moveTo>
                    <a:pt x="2" y="3629"/>
                  </a:moveTo>
                  <a:lnTo>
                    <a:pt x="2" y="3645"/>
                  </a:lnTo>
                  <a:lnTo>
                    <a:pt x="0" y="3645"/>
                  </a:lnTo>
                  <a:lnTo>
                    <a:pt x="0" y="3629"/>
                  </a:lnTo>
                  <a:lnTo>
                    <a:pt x="2" y="3629"/>
                  </a:lnTo>
                  <a:close/>
                  <a:moveTo>
                    <a:pt x="2" y="3653"/>
                  </a:moveTo>
                  <a:lnTo>
                    <a:pt x="2" y="3669"/>
                  </a:lnTo>
                  <a:lnTo>
                    <a:pt x="0" y="3669"/>
                  </a:lnTo>
                  <a:lnTo>
                    <a:pt x="0" y="3653"/>
                  </a:lnTo>
                  <a:lnTo>
                    <a:pt x="2" y="3653"/>
                  </a:lnTo>
                  <a:close/>
                  <a:moveTo>
                    <a:pt x="2" y="3677"/>
                  </a:moveTo>
                  <a:lnTo>
                    <a:pt x="2" y="3693"/>
                  </a:lnTo>
                  <a:lnTo>
                    <a:pt x="0" y="3693"/>
                  </a:lnTo>
                  <a:lnTo>
                    <a:pt x="0" y="3677"/>
                  </a:lnTo>
                  <a:lnTo>
                    <a:pt x="2" y="3677"/>
                  </a:lnTo>
                  <a:close/>
                  <a:moveTo>
                    <a:pt x="2" y="3701"/>
                  </a:moveTo>
                  <a:lnTo>
                    <a:pt x="2" y="3717"/>
                  </a:lnTo>
                  <a:lnTo>
                    <a:pt x="0" y="3717"/>
                  </a:lnTo>
                  <a:lnTo>
                    <a:pt x="0" y="3701"/>
                  </a:lnTo>
                  <a:lnTo>
                    <a:pt x="2" y="3701"/>
                  </a:lnTo>
                  <a:close/>
                  <a:moveTo>
                    <a:pt x="2" y="3725"/>
                  </a:moveTo>
                  <a:lnTo>
                    <a:pt x="2" y="3741"/>
                  </a:lnTo>
                  <a:lnTo>
                    <a:pt x="0" y="3741"/>
                  </a:lnTo>
                  <a:lnTo>
                    <a:pt x="0" y="3725"/>
                  </a:lnTo>
                  <a:lnTo>
                    <a:pt x="2" y="3725"/>
                  </a:lnTo>
                  <a:close/>
                  <a:moveTo>
                    <a:pt x="2" y="3749"/>
                  </a:moveTo>
                  <a:lnTo>
                    <a:pt x="2" y="3765"/>
                  </a:lnTo>
                  <a:lnTo>
                    <a:pt x="0" y="3765"/>
                  </a:lnTo>
                  <a:lnTo>
                    <a:pt x="0" y="3749"/>
                  </a:lnTo>
                  <a:lnTo>
                    <a:pt x="2" y="3749"/>
                  </a:lnTo>
                  <a:close/>
                  <a:moveTo>
                    <a:pt x="2" y="3773"/>
                  </a:moveTo>
                  <a:lnTo>
                    <a:pt x="2" y="3789"/>
                  </a:lnTo>
                  <a:lnTo>
                    <a:pt x="0" y="3789"/>
                  </a:lnTo>
                  <a:lnTo>
                    <a:pt x="0" y="3773"/>
                  </a:lnTo>
                  <a:lnTo>
                    <a:pt x="2" y="3773"/>
                  </a:lnTo>
                  <a:close/>
                  <a:moveTo>
                    <a:pt x="2" y="3797"/>
                  </a:moveTo>
                  <a:lnTo>
                    <a:pt x="2" y="3813"/>
                  </a:lnTo>
                  <a:lnTo>
                    <a:pt x="0" y="3813"/>
                  </a:lnTo>
                  <a:lnTo>
                    <a:pt x="0" y="3797"/>
                  </a:lnTo>
                  <a:lnTo>
                    <a:pt x="2" y="3797"/>
                  </a:lnTo>
                  <a:close/>
                  <a:moveTo>
                    <a:pt x="2" y="3821"/>
                  </a:moveTo>
                  <a:lnTo>
                    <a:pt x="2" y="3837"/>
                  </a:lnTo>
                  <a:lnTo>
                    <a:pt x="0" y="3837"/>
                  </a:lnTo>
                  <a:lnTo>
                    <a:pt x="0" y="3821"/>
                  </a:lnTo>
                  <a:lnTo>
                    <a:pt x="2" y="3821"/>
                  </a:lnTo>
                  <a:close/>
                  <a:moveTo>
                    <a:pt x="2" y="3845"/>
                  </a:moveTo>
                  <a:lnTo>
                    <a:pt x="2" y="3861"/>
                  </a:lnTo>
                  <a:lnTo>
                    <a:pt x="0" y="3861"/>
                  </a:lnTo>
                  <a:lnTo>
                    <a:pt x="0" y="3845"/>
                  </a:lnTo>
                  <a:lnTo>
                    <a:pt x="2" y="3845"/>
                  </a:lnTo>
                  <a:close/>
                  <a:moveTo>
                    <a:pt x="2" y="3869"/>
                  </a:moveTo>
                  <a:lnTo>
                    <a:pt x="2" y="3885"/>
                  </a:lnTo>
                  <a:lnTo>
                    <a:pt x="0" y="3885"/>
                  </a:lnTo>
                  <a:lnTo>
                    <a:pt x="0" y="3869"/>
                  </a:lnTo>
                  <a:lnTo>
                    <a:pt x="2" y="3869"/>
                  </a:lnTo>
                  <a:close/>
                  <a:moveTo>
                    <a:pt x="2" y="3893"/>
                  </a:moveTo>
                  <a:lnTo>
                    <a:pt x="2" y="3909"/>
                  </a:lnTo>
                  <a:lnTo>
                    <a:pt x="0" y="3909"/>
                  </a:lnTo>
                  <a:lnTo>
                    <a:pt x="0" y="3893"/>
                  </a:lnTo>
                  <a:lnTo>
                    <a:pt x="2" y="3893"/>
                  </a:lnTo>
                  <a:close/>
                  <a:moveTo>
                    <a:pt x="2" y="3917"/>
                  </a:moveTo>
                  <a:lnTo>
                    <a:pt x="2" y="3933"/>
                  </a:lnTo>
                  <a:lnTo>
                    <a:pt x="0" y="3933"/>
                  </a:lnTo>
                  <a:lnTo>
                    <a:pt x="0" y="3917"/>
                  </a:lnTo>
                  <a:lnTo>
                    <a:pt x="2" y="3917"/>
                  </a:lnTo>
                  <a:close/>
                  <a:moveTo>
                    <a:pt x="2" y="3941"/>
                  </a:moveTo>
                  <a:lnTo>
                    <a:pt x="2" y="3957"/>
                  </a:lnTo>
                  <a:lnTo>
                    <a:pt x="0" y="3957"/>
                  </a:lnTo>
                  <a:lnTo>
                    <a:pt x="0" y="3941"/>
                  </a:lnTo>
                  <a:lnTo>
                    <a:pt x="2" y="3941"/>
                  </a:lnTo>
                  <a:close/>
                  <a:moveTo>
                    <a:pt x="2" y="3965"/>
                  </a:moveTo>
                  <a:lnTo>
                    <a:pt x="2" y="3981"/>
                  </a:lnTo>
                  <a:lnTo>
                    <a:pt x="0" y="3981"/>
                  </a:lnTo>
                  <a:lnTo>
                    <a:pt x="0" y="3965"/>
                  </a:lnTo>
                  <a:lnTo>
                    <a:pt x="2" y="3965"/>
                  </a:lnTo>
                  <a:close/>
                  <a:moveTo>
                    <a:pt x="2" y="3989"/>
                  </a:moveTo>
                  <a:lnTo>
                    <a:pt x="2" y="4005"/>
                  </a:lnTo>
                  <a:lnTo>
                    <a:pt x="0" y="4005"/>
                  </a:lnTo>
                  <a:lnTo>
                    <a:pt x="0" y="3989"/>
                  </a:lnTo>
                  <a:lnTo>
                    <a:pt x="2" y="3989"/>
                  </a:lnTo>
                  <a:close/>
                  <a:moveTo>
                    <a:pt x="2" y="4013"/>
                  </a:moveTo>
                  <a:lnTo>
                    <a:pt x="2" y="4029"/>
                  </a:lnTo>
                  <a:lnTo>
                    <a:pt x="0" y="4029"/>
                  </a:lnTo>
                  <a:lnTo>
                    <a:pt x="0" y="4013"/>
                  </a:lnTo>
                  <a:lnTo>
                    <a:pt x="2" y="4013"/>
                  </a:lnTo>
                  <a:close/>
                  <a:moveTo>
                    <a:pt x="2" y="4037"/>
                  </a:moveTo>
                  <a:lnTo>
                    <a:pt x="2" y="4053"/>
                  </a:lnTo>
                  <a:lnTo>
                    <a:pt x="0" y="4053"/>
                  </a:lnTo>
                  <a:lnTo>
                    <a:pt x="0" y="4037"/>
                  </a:lnTo>
                  <a:lnTo>
                    <a:pt x="2" y="4037"/>
                  </a:lnTo>
                  <a:close/>
                  <a:moveTo>
                    <a:pt x="2" y="4061"/>
                  </a:moveTo>
                  <a:lnTo>
                    <a:pt x="2" y="4077"/>
                  </a:lnTo>
                  <a:lnTo>
                    <a:pt x="0" y="4077"/>
                  </a:lnTo>
                  <a:lnTo>
                    <a:pt x="0" y="4061"/>
                  </a:lnTo>
                  <a:lnTo>
                    <a:pt x="2" y="4061"/>
                  </a:lnTo>
                  <a:close/>
                  <a:moveTo>
                    <a:pt x="2" y="4085"/>
                  </a:moveTo>
                  <a:lnTo>
                    <a:pt x="2" y="4101"/>
                  </a:lnTo>
                  <a:lnTo>
                    <a:pt x="0" y="4101"/>
                  </a:lnTo>
                  <a:lnTo>
                    <a:pt x="0" y="4085"/>
                  </a:lnTo>
                  <a:lnTo>
                    <a:pt x="2" y="4085"/>
                  </a:lnTo>
                  <a:close/>
                  <a:moveTo>
                    <a:pt x="2" y="4109"/>
                  </a:moveTo>
                  <a:lnTo>
                    <a:pt x="2" y="4125"/>
                  </a:lnTo>
                  <a:lnTo>
                    <a:pt x="0" y="4125"/>
                  </a:lnTo>
                  <a:lnTo>
                    <a:pt x="0" y="4109"/>
                  </a:lnTo>
                  <a:lnTo>
                    <a:pt x="2" y="4109"/>
                  </a:lnTo>
                  <a:close/>
                  <a:moveTo>
                    <a:pt x="2" y="4133"/>
                  </a:moveTo>
                  <a:lnTo>
                    <a:pt x="2" y="4149"/>
                  </a:lnTo>
                  <a:lnTo>
                    <a:pt x="0" y="4149"/>
                  </a:lnTo>
                  <a:lnTo>
                    <a:pt x="0" y="4133"/>
                  </a:lnTo>
                  <a:lnTo>
                    <a:pt x="2" y="4133"/>
                  </a:lnTo>
                  <a:close/>
                  <a:moveTo>
                    <a:pt x="2" y="4157"/>
                  </a:moveTo>
                  <a:lnTo>
                    <a:pt x="2" y="4173"/>
                  </a:lnTo>
                  <a:lnTo>
                    <a:pt x="0" y="4173"/>
                  </a:lnTo>
                  <a:lnTo>
                    <a:pt x="0" y="4157"/>
                  </a:lnTo>
                  <a:lnTo>
                    <a:pt x="2" y="4157"/>
                  </a:lnTo>
                  <a:close/>
                  <a:moveTo>
                    <a:pt x="2" y="4181"/>
                  </a:moveTo>
                  <a:lnTo>
                    <a:pt x="2" y="4197"/>
                  </a:lnTo>
                  <a:lnTo>
                    <a:pt x="0" y="4197"/>
                  </a:lnTo>
                  <a:lnTo>
                    <a:pt x="0" y="4181"/>
                  </a:lnTo>
                  <a:lnTo>
                    <a:pt x="2" y="4181"/>
                  </a:lnTo>
                  <a:close/>
                  <a:moveTo>
                    <a:pt x="6" y="4200"/>
                  </a:moveTo>
                  <a:lnTo>
                    <a:pt x="22" y="4200"/>
                  </a:lnTo>
                  <a:lnTo>
                    <a:pt x="22" y="4202"/>
                  </a:lnTo>
                  <a:lnTo>
                    <a:pt x="6" y="4202"/>
                  </a:lnTo>
                  <a:lnTo>
                    <a:pt x="6" y="4200"/>
                  </a:lnTo>
                  <a:close/>
                  <a:moveTo>
                    <a:pt x="30" y="4200"/>
                  </a:moveTo>
                  <a:lnTo>
                    <a:pt x="46" y="4200"/>
                  </a:lnTo>
                  <a:lnTo>
                    <a:pt x="46" y="4202"/>
                  </a:lnTo>
                  <a:lnTo>
                    <a:pt x="30" y="4202"/>
                  </a:lnTo>
                  <a:lnTo>
                    <a:pt x="30" y="4200"/>
                  </a:lnTo>
                  <a:close/>
                  <a:moveTo>
                    <a:pt x="54" y="4200"/>
                  </a:moveTo>
                  <a:lnTo>
                    <a:pt x="70" y="4200"/>
                  </a:lnTo>
                  <a:lnTo>
                    <a:pt x="70" y="4202"/>
                  </a:lnTo>
                  <a:lnTo>
                    <a:pt x="54" y="4202"/>
                  </a:lnTo>
                  <a:lnTo>
                    <a:pt x="54" y="4200"/>
                  </a:lnTo>
                  <a:close/>
                  <a:moveTo>
                    <a:pt x="78" y="4200"/>
                  </a:moveTo>
                  <a:lnTo>
                    <a:pt x="94" y="4200"/>
                  </a:lnTo>
                  <a:lnTo>
                    <a:pt x="94" y="4202"/>
                  </a:lnTo>
                  <a:lnTo>
                    <a:pt x="78" y="4202"/>
                  </a:lnTo>
                  <a:lnTo>
                    <a:pt x="78" y="4200"/>
                  </a:lnTo>
                  <a:close/>
                  <a:moveTo>
                    <a:pt x="102" y="4200"/>
                  </a:moveTo>
                  <a:lnTo>
                    <a:pt x="118" y="4200"/>
                  </a:lnTo>
                  <a:lnTo>
                    <a:pt x="118" y="4202"/>
                  </a:lnTo>
                  <a:lnTo>
                    <a:pt x="102" y="4202"/>
                  </a:lnTo>
                  <a:lnTo>
                    <a:pt x="102" y="4200"/>
                  </a:lnTo>
                  <a:close/>
                  <a:moveTo>
                    <a:pt x="126" y="4200"/>
                  </a:moveTo>
                  <a:lnTo>
                    <a:pt x="142" y="4200"/>
                  </a:lnTo>
                  <a:lnTo>
                    <a:pt x="142" y="4202"/>
                  </a:lnTo>
                  <a:lnTo>
                    <a:pt x="126" y="4202"/>
                  </a:lnTo>
                  <a:lnTo>
                    <a:pt x="126" y="4200"/>
                  </a:lnTo>
                  <a:close/>
                  <a:moveTo>
                    <a:pt x="150" y="4200"/>
                  </a:moveTo>
                  <a:lnTo>
                    <a:pt x="166" y="4200"/>
                  </a:lnTo>
                  <a:lnTo>
                    <a:pt x="166" y="4202"/>
                  </a:lnTo>
                  <a:lnTo>
                    <a:pt x="150" y="4202"/>
                  </a:lnTo>
                  <a:lnTo>
                    <a:pt x="150" y="4200"/>
                  </a:lnTo>
                  <a:close/>
                  <a:moveTo>
                    <a:pt x="174" y="4200"/>
                  </a:moveTo>
                  <a:lnTo>
                    <a:pt x="190" y="4200"/>
                  </a:lnTo>
                  <a:lnTo>
                    <a:pt x="190" y="4202"/>
                  </a:lnTo>
                  <a:lnTo>
                    <a:pt x="174" y="4202"/>
                  </a:lnTo>
                  <a:lnTo>
                    <a:pt x="174" y="4200"/>
                  </a:lnTo>
                  <a:close/>
                  <a:moveTo>
                    <a:pt x="198" y="4200"/>
                  </a:moveTo>
                  <a:lnTo>
                    <a:pt x="214" y="4200"/>
                  </a:lnTo>
                  <a:lnTo>
                    <a:pt x="214" y="4202"/>
                  </a:lnTo>
                  <a:lnTo>
                    <a:pt x="198" y="4202"/>
                  </a:lnTo>
                  <a:lnTo>
                    <a:pt x="198" y="4200"/>
                  </a:lnTo>
                  <a:close/>
                  <a:moveTo>
                    <a:pt x="222" y="4200"/>
                  </a:moveTo>
                  <a:lnTo>
                    <a:pt x="238" y="4200"/>
                  </a:lnTo>
                  <a:lnTo>
                    <a:pt x="238" y="4202"/>
                  </a:lnTo>
                  <a:lnTo>
                    <a:pt x="222" y="4202"/>
                  </a:lnTo>
                  <a:lnTo>
                    <a:pt x="222" y="4200"/>
                  </a:lnTo>
                  <a:close/>
                  <a:moveTo>
                    <a:pt x="246" y="4200"/>
                  </a:moveTo>
                  <a:lnTo>
                    <a:pt x="262" y="4200"/>
                  </a:lnTo>
                  <a:lnTo>
                    <a:pt x="262" y="4202"/>
                  </a:lnTo>
                  <a:lnTo>
                    <a:pt x="246" y="4202"/>
                  </a:lnTo>
                  <a:lnTo>
                    <a:pt x="246" y="4200"/>
                  </a:lnTo>
                  <a:close/>
                  <a:moveTo>
                    <a:pt x="270" y="4200"/>
                  </a:moveTo>
                  <a:lnTo>
                    <a:pt x="286" y="4200"/>
                  </a:lnTo>
                  <a:lnTo>
                    <a:pt x="286" y="4202"/>
                  </a:lnTo>
                  <a:lnTo>
                    <a:pt x="270" y="4202"/>
                  </a:lnTo>
                  <a:lnTo>
                    <a:pt x="270" y="4200"/>
                  </a:lnTo>
                  <a:close/>
                  <a:moveTo>
                    <a:pt x="294" y="4200"/>
                  </a:moveTo>
                  <a:lnTo>
                    <a:pt x="310" y="4200"/>
                  </a:lnTo>
                  <a:lnTo>
                    <a:pt x="310" y="4202"/>
                  </a:lnTo>
                  <a:lnTo>
                    <a:pt x="294" y="4202"/>
                  </a:lnTo>
                  <a:lnTo>
                    <a:pt x="294" y="4200"/>
                  </a:lnTo>
                  <a:close/>
                  <a:moveTo>
                    <a:pt x="318" y="4200"/>
                  </a:moveTo>
                  <a:lnTo>
                    <a:pt x="334" y="4200"/>
                  </a:lnTo>
                  <a:lnTo>
                    <a:pt x="334" y="4202"/>
                  </a:lnTo>
                  <a:lnTo>
                    <a:pt x="318" y="4202"/>
                  </a:lnTo>
                  <a:lnTo>
                    <a:pt x="318" y="4200"/>
                  </a:lnTo>
                  <a:close/>
                  <a:moveTo>
                    <a:pt x="342" y="4200"/>
                  </a:moveTo>
                  <a:lnTo>
                    <a:pt x="358" y="4200"/>
                  </a:lnTo>
                  <a:lnTo>
                    <a:pt x="358" y="4202"/>
                  </a:lnTo>
                  <a:lnTo>
                    <a:pt x="342" y="4202"/>
                  </a:lnTo>
                  <a:lnTo>
                    <a:pt x="342" y="4200"/>
                  </a:lnTo>
                  <a:close/>
                  <a:moveTo>
                    <a:pt x="366" y="4200"/>
                  </a:moveTo>
                  <a:lnTo>
                    <a:pt x="382" y="4200"/>
                  </a:lnTo>
                  <a:lnTo>
                    <a:pt x="382" y="4202"/>
                  </a:lnTo>
                  <a:lnTo>
                    <a:pt x="366" y="4202"/>
                  </a:lnTo>
                  <a:lnTo>
                    <a:pt x="366" y="4200"/>
                  </a:lnTo>
                  <a:close/>
                  <a:moveTo>
                    <a:pt x="390" y="4200"/>
                  </a:moveTo>
                  <a:lnTo>
                    <a:pt x="406" y="4200"/>
                  </a:lnTo>
                  <a:lnTo>
                    <a:pt x="406" y="4202"/>
                  </a:lnTo>
                  <a:lnTo>
                    <a:pt x="390" y="4202"/>
                  </a:lnTo>
                  <a:lnTo>
                    <a:pt x="390" y="4200"/>
                  </a:lnTo>
                  <a:close/>
                  <a:moveTo>
                    <a:pt x="414" y="4200"/>
                  </a:moveTo>
                  <a:lnTo>
                    <a:pt x="430" y="4200"/>
                  </a:lnTo>
                  <a:lnTo>
                    <a:pt x="430" y="4202"/>
                  </a:lnTo>
                  <a:lnTo>
                    <a:pt x="414" y="4202"/>
                  </a:lnTo>
                  <a:lnTo>
                    <a:pt x="414" y="4200"/>
                  </a:lnTo>
                  <a:close/>
                  <a:moveTo>
                    <a:pt x="438" y="4200"/>
                  </a:moveTo>
                  <a:lnTo>
                    <a:pt x="454" y="4200"/>
                  </a:lnTo>
                  <a:lnTo>
                    <a:pt x="454" y="4202"/>
                  </a:lnTo>
                  <a:lnTo>
                    <a:pt x="438" y="4202"/>
                  </a:lnTo>
                  <a:lnTo>
                    <a:pt x="438" y="4200"/>
                  </a:lnTo>
                  <a:close/>
                  <a:moveTo>
                    <a:pt x="462" y="4200"/>
                  </a:moveTo>
                  <a:lnTo>
                    <a:pt x="478" y="4200"/>
                  </a:lnTo>
                  <a:lnTo>
                    <a:pt x="478" y="4202"/>
                  </a:lnTo>
                  <a:lnTo>
                    <a:pt x="462" y="4202"/>
                  </a:lnTo>
                  <a:lnTo>
                    <a:pt x="462" y="4200"/>
                  </a:lnTo>
                  <a:close/>
                  <a:moveTo>
                    <a:pt x="486" y="4200"/>
                  </a:moveTo>
                  <a:lnTo>
                    <a:pt x="502" y="4200"/>
                  </a:lnTo>
                  <a:lnTo>
                    <a:pt x="502" y="4202"/>
                  </a:lnTo>
                  <a:lnTo>
                    <a:pt x="486" y="4202"/>
                  </a:lnTo>
                  <a:lnTo>
                    <a:pt x="486" y="4200"/>
                  </a:lnTo>
                  <a:close/>
                  <a:moveTo>
                    <a:pt x="510" y="4200"/>
                  </a:moveTo>
                  <a:lnTo>
                    <a:pt x="526" y="4200"/>
                  </a:lnTo>
                  <a:lnTo>
                    <a:pt x="526" y="4202"/>
                  </a:lnTo>
                  <a:lnTo>
                    <a:pt x="510" y="4202"/>
                  </a:lnTo>
                  <a:lnTo>
                    <a:pt x="510" y="4200"/>
                  </a:lnTo>
                  <a:close/>
                  <a:moveTo>
                    <a:pt x="534" y="4200"/>
                  </a:moveTo>
                  <a:lnTo>
                    <a:pt x="550" y="4200"/>
                  </a:lnTo>
                  <a:lnTo>
                    <a:pt x="550" y="4202"/>
                  </a:lnTo>
                  <a:lnTo>
                    <a:pt x="534" y="4202"/>
                  </a:lnTo>
                  <a:lnTo>
                    <a:pt x="534" y="4200"/>
                  </a:lnTo>
                  <a:close/>
                  <a:moveTo>
                    <a:pt x="558" y="4200"/>
                  </a:moveTo>
                  <a:lnTo>
                    <a:pt x="574" y="4200"/>
                  </a:lnTo>
                  <a:lnTo>
                    <a:pt x="574" y="4202"/>
                  </a:lnTo>
                  <a:lnTo>
                    <a:pt x="558" y="4202"/>
                  </a:lnTo>
                  <a:lnTo>
                    <a:pt x="558" y="4200"/>
                  </a:lnTo>
                  <a:close/>
                  <a:moveTo>
                    <a:pt x="582" y="4200"/>
                  </a:moveTo>
                  <a:lnTo>
                    <a:pt x="598" y="4200"/>
                  </a:lnTo>
                  <a:lnTo>
                    <a:pt x="598" y="4202"/>
                  </a:lnTo>
                  <a:lnTo>
                    <a:pt x="582" y="4202"/>
                  </a:lnTo>
                  <a:lnTo>
                    <a:pt x="582" y="4200"/>
                  </a:lnTo>
                  <a:close/>
                  <a:moveTo>
                    <a:pt x="606" y="4200"/>
                  </a:moveTo>
                  <a:lnTo>
                    <a:pt x="622" y="4200"/>
                  </a:lnTo>
                  <a:lnTo>
                    <a:pt x="622" y="4202"/>
                  </a:lnTo>
                  <a:lnTo>
                    <a:pt x="606" y="4202"/>
                  </a:lnTo>
                  <a:lnTo>
                    <a:pt x="606" y="4200"/>
                  </a:lnTo>
                  <a:close/>
                  <a:moveTo>
                    <a:pt x="630" y="4200"/>
                  </a:moveTo>
                  <a:lnTo>
                    <a:pt x="646" y="4200"/>
                  </a:lnTo>
                  <a:lnTo>
                    <a:pt x="646" y="4202"/>
                  </a:lnTo>
                  <a:lnTo>
                    <a:pt x="630" y="4202"/>
                  </a:lnTo>
                  <a:lnTo>
                    <a:pt x="630" y="4200"/>
                  </a:lnTo>
                  <a:close/>
                  <a:moveTo>
                    <a:pt x="654" y="4200"/>
                  </a:moveTo>
                  <a:lnTo>
                    <a:pt x="671" y="4200"/>
                  </a:lnTo>
                  <a:lnTo>
                    <a:pt x="671" y="4202"/>
                  </a:lnTo>
                  <a:lnTo>
                    <a:pt x="654" y="4202"/>
                  </a:lnTo>
                  <a:lnTo>
                    <a:pt x="654" y="4200"/>
                  </a:lnTo>
                  <a:close/>
                  <a:moveTo>
                    <a:pt x="679" y="4200"/>
                  </a:moveTo>
                  <a:lnTo>
                    <a:pt x="695" y="4200"/>
                  </a:lnTo>
                  <a:lnTo>
                    <a:pt x="695" y="4202"/>
                  </a:lnTo>
                  <a:lnTo>
                    <a:pt x="679" y="4202"/>
                  </a:lnTo>
                  <a:lnTo>
                    <a:pt x="679" y="4200"/>
                  </a:lnTo>
                  <a:close/>
                  <a:moveTo>
                    <a:pt x="703" y="4200"/>
                  </a:moveTo>
                  <a:lnTo>
                    <a:pt x="719" y="4200"/>
                  </a:lnTo>
                  <a:lnTo>
                    <a:pt x="719" y="4202"/>
                  </a:lnTo>
                  <a:lnTo>
                    <a:pt x="703" y="4202"/>
                  </a:lnTo>
                  <a:lnTo>
                    <a:pt x="703" y="4200"/>
                  </a:lnTo>
                  <a:close/>
                  <a:moveTo>
                    <a:pt x="727" y="4200"/>
                  </a:moveTo>
                  <a:lnTo>
                    <a:pt x="743" y="4200"/>
                  </a:lnTo>
                  <a:lnTo>
                    <a:pt x="743" y="4202"/>
                  </a:lnTo>
                  <a:lnTo>
                    <a:pt x="727" y="4202"/>
                  </a:lnTo>
                  <a:lnTo>
                    <a:pt x="727" y="4200"/>
                  </a:lnTo>
                  <a:close/>
                  <a:moveTo>
                    <a:pt x="751" y="4200"/>
                  </a:moveTo>
                  <a:lnTo>
                    <a:pt x="767" y="4200"/>
                  </a:lnTo>
                  <a:lnTo>
                    <a:pt x="767" y="4202"/>
                  </a:lnTo>
                  <a:lnTo>
                    <a:pt x="751" y="4202"/>
                  </a:lnTo>
                  <a:lnTo>
                    <a:pt x="751" y="4200"/>
                  </a:lnTo>
                  <a:close/>
                  <a:moveTo>
                    <a:pt x="775" y="4200"/>
                  </a:moveTo>
                  <a:lnTo>
                    <a:pt x="791" y="4200"/>
                  </a:lnTo>
                  <a:lnTo>
                    <a:pt x="791" y="4202"/>
                  </a:lnTo>
                  <a:lnTo>
                    <a:pt x="775" y="4202"/>
                  </a:lnTo>
                  <a:lnTo>
                    <a:pt x="775" y="4200"/>
                  </a:lnTo>
                  <a:close/>
                  <a:moveTo>
                    <a:pt x="799" y="4200"/>
                  </a:moveTo>
                  <a:lnTo>
                    <a:pt x="815" y="4200"/>
                  </a:lnTo>
                  <a:lnTo>
                    <a:pt x="815" y="4202"/>
                  </a:lnTo>
                  <a:lnTo>
                    <a:pt x="799" y="4202"/>
                  </a:lnTo>
                  <a:lnTo>
                    <a:pt x="799" y="4200"/>
                  </a:lnTo>
                  <a:close/>
                  <a:moveTo>
                    <a:pt x="823" y="4200"/>
                  </a:moveTo>
                  <a:lnTo>
                    <a:pt x="839" y="4200"/>
                  </a:lnTo>
                  <a:lnTo>
                    <a:pt x="839" y="4202"/>
                  </a:lnTo>
                  <a:lnTo>
                    <a:pt x="823" y="4202"/>
                  </a:lnTo>
                  <a:lnTo>
                    <a:pt x="823" y="4200"/>
                  </a:lnTo>
                  <a:close/>
                  <a:moveTo>
                    <a:pt x="847" y="4200"/>
                  </a:moveTo>
                  <a:lnTo>
                    <a:pt x="863" y="4200"/>
                  </a:lnTo>
                  <a:lnTo>
                    <a:pt x="863" y="4202"/>
                  </a:lnTo>
                  <a:lnTo>
                    <a:pt x="847" y="4202"/>
                  </a:lnTo>
                  <a:lnTo>
                    <a:pt x="847" y="4200"/>
                  </a:lnTo>
                  <a:close/>
                  <a:moveTo>
                    <a:pt x="871" y="4200"/>
                  </a:moveTo>
                  <a:lnTo>
                    <a:pt x="887" y="4200"/>
                  </a:lnTo>
                  <a:lnTo>
                    <a:pt x="887" y="4202"/>
                  </a:lnTo>
                  <a:lnTo>
                    <a:pt x="871" y="4202"/>
                  </a:lnTo>
                  <a:lnTo>
                    <a:pt x="871" y="4200"/>
                  </a:lnTo>
                  <a:close/>
                  <a:moveTo>
                    <a:pt x="895" y="4200"/>
                  </a:moveTo>
                  <a:lnTo>
                    <a:pt x="911" y="4200"/>
                  </a:lnTo>
                  <a:lnTo>
                    <a:pt x="911" y="4202"/>
                  </a:lnTo>
                  <a:lnTo>
                    <a:pt x="895" y="4202"/>
                  </a:lnTo>
                  <a:lnTo>
                    <a:pt x="895" y="4200"/>
                  </a:lnTo>
                  <a:close/>
                  <a:moveTo>
                    <a:pt x="919" y="4200"/>
                  </a:moveTo>
                  <a:lnTo>
                    <a:pt x="935" y="4200"/>
                  </a:lnTo>
                  <a:lnTo>
                    <a:pt x="935" y="4202"/>
                  </a:lnTo>
                  <a:lnTo>
                    <a:pt x="919" y="4202"/>
                  </a:lnTo>
                  <a:lnTo>
                    <a:pt x="919" y="4200"/>
                  </a:lnTo>
                  <a:close/>
                  <a:moveTo>
                    <a:pt x="943" y="4200"/>
                  </a:moveTo>
                  <a:lnTo>
                    <a:pt x="959" y="4200"/>
                  </a:lnTo>
                  <a:lnTo>
                    <a:pt x="959" y="4202"/>
                  </a:lnTo>
                  <a:lnTo>
                    <a:pt x="943" y="4202"/>
                  </a:lnTo>
                  <a:lnTo>
                    <a:pt x="943" y="4200"/>
                  </a:lnTo>
                  <a:close/>
                  <a:moveTo>
                    <a:pt x="967" y="4200"/>
                  </a:moveTo>
                  <a:lnTo>
                    <a:pt x="983" y="4200"/>
                  </a:lnTo>
                  <a:lnTo>
                    <a:pt x="983" y="4202"/>
                  </a:lnTo>
                  <a:lnTo>
                    <a:pt x="967" y="4202"/>
                  </a:lnTo>
                  <a:lnTo>
                    <a:pt x="967" y="4200"/>
                  </a:lnTo>
                  <a:close/>
                  <a:moveTo>
                    <a:pt x="991" y="4200"/>
                  </a:moveTo>
                  <a:lnTo>
                    <a:pt x="1007" y="4200"/>
                  </a:lnTo>
                  <a:lnTo>
                    <a:pt x="1007" y="4202"/>
                  </a:lnTo>
                  <a:lnTo>
                    <a:pt x="991" y="4202"/>
                  </a:lnTo>
                  <a:lnTo>
                    <a:pt x="991" y="4200"/>
                  </a:lnTo>
                  <a:close/>
                  <a:moveTo>
                    <a:pt x="1015" y="4200"/>
                  </a:moveTo>
                  <a:lnTo>
                    <a:pt x="1031" y="4200"/>
                  </a:lnTo>
                  <a:lnTo>
                    <a:pt x="1031" y="4202"/>
                  </a:lnTo>
                  <a:lnTo>
                    <a:pt x="1015" y="4202"/>
                  </a:lnTo>
                  <a:lnTo>
                    <a:pt x="1015" y="4200"/>
                  </a:lnTo>
                  <a:close/>
                  <a:moveTo>
                    <a:pt x="1039" y="4200"/>
                  </a:moveTo>
                  <a:lnTo>
                    <a:pt x="1055" y="4200"/>
                  </a:lnTo>
                  <a:lnTo>
                    <a:pt x="1055" y="4202"/>
                  </a:lnTo>
                  <a:lnTo>
                    <a:pt x="1039" y="4202"/>
                  </a:lnTo>
                  <a:lnTo>
                    <a:pt x="1039" y="4200"/>
                  </a:lnTo>
                  <a:close/>
                  <a:moveTo>
                    <a:pt x="1063" y="4200"/>
                  </a:moveTo>
                  <a:lnTo>
                    <a:pt x="1079" y="4200"/>
                  </a:lnTo>
                  <a:lnTo>
                    <a:pt x="1079" y="4202"/>
                  </a:lnTo>
                  <a:lnTo>
                    <a:pt x="1063" y="4202"/>
                  </a:lnTo>
                  <a:lnTo>
                    <a:pt x="1063" y="4200"/>
                  </a:lnTo>
                  <a:close/>
                  <a:moveTo>
                    <a:pt x="1087" y="4200"/>
                  </a:moveTo>
                  <a:lnTo>
                    <a:pt x="1103" y="4200"/>
                  </a:lnTo>
                  <a:lnTo>
                    <a:pt x="1103" y="4202"/>
                  </a:lnTo>
                  <a:lnTo>
                    <a:pt x="1087" y="4202"/>
                  </a:lnTo>
                  <a:lnTo>
                    <a:pt x="1087" y="4200"/>
                  </a:lnTo>
                  <a:close/>
                  <a:moveTo>
                    <a:pt x="1111" y="4200"/>
                  </a:moveTo>
                  <a:lnTo>
                    <a:pt x="1127" y="4200"/>
                  </a:lnTo>
                  <a:lnTo>
                    <a:pt x="1127" y="4202"/>
                  </a:lnTo>
                  <a:lnTo>
                    <a:pt x="1111" y="4202"/>
                  </a:lnTo>
                  <a:lnTo>
                    <a:pt x="1111" y="4200"/>
                  </a:lnTo>
                  <a:close/>
                  <a:moveTo>
                    <a:pt x="1135" y="4200"/>
                  </a:moveTo>
                  <a:lnTo>
                    <a:pt x="1151" y="4200"/>
                  </a:lnTo>
                  <a:lnTo>
                    <a:pt x="1151" y="4202"/>
                  </a:lnTo>
                  <a:lnTo>
                    <a:pt x="1135" y="4202"/>
                  </a:lnTo>
                  <a:lnTo>
                    <a:pt x="1135" y="4200"/>
                  </a:lnTo>
                  <a:close/>
                  <a:moveTo>
                    <a:pt x="1159" y="4200"/>
                  </a:moveTo>
                  <a:lnTo>
                    <a:pt x="1175" y="4200"/>
                  </a:lnTo>
                  <a:lnTo>
                    <a:pt x="1175" y="4202"/>
                  </a:lnTo>
                  <a:lnTo>
                    <a:pt x="1159" y="4202"/>
                  </a:lnTo>
                  <a:lnTo>
                    <a:pt x="1159" y="4200"/>
                  </a:lnTo>
                  <a:close/>
                  <a:moveTo>
                    <a:pt x="1183" y="4200"/>
                  </a:moveTo>
                  <a:lnTo>
                    <a:pt x="1199" y="4200"/>
                  </a:lnTo>
                  <a:lnTo>
                    <a:pt x="1199" y="4202"/>
                  </a:lnTo>
                  <a:lnTo>
                    <a:pt x="1183" y="4202"/>
                  </a:lnTo>
                  <a:lnTo>
                    <a:pt x="1183" y="4200"/>
                  </a:lnTo>
                  <a:close/>
                  <a:moveTo>
                    <a:pt x="1207" y="4200"/>
                  </a:moveTo>
                  <a:lnTo>
                    <a:pt x="1223" y="4200"/>
                  </a:lnTo>
                  <a:lnTo>
                    <a:pt x="1223" y="4202"/>
                  </a:lnTo>
                  <a:lnTo>
                    <a:pt x="1207" y="4202"/>
                  </a:lnTo>
                  <a:lnTo>
                    <a:pt x="1207" y="4200"/>
                  </a:lnTo>
                  <a:close/>
                  <a:moveTo>
                    <a:pt x="1231" y="4200"/>
                  </a:moveTo>
                  <a:lnTo>
                    <a:pt x="1247" y="4200"/>
                  </a:lnTo>
                  <a:lnTo>
                    <a:pt x="1247" y="4202"/>
                  </a:lnTo>
                  <a:lnTo>
                    <a:pt x="1231" y="4202"/>
                  </a:lnTo>
                  <a:lnTo>
                    <a:pt x="1231" y="4200"/>
                  </a:lnTo>
                  <a:close/>
                  <a:moveTo>
                    <a:pt x="1255" y="4200"/>
                  </a:moveTo>
                  <a:lnTo>
                    <a:pt x="1271" y="4200"/>
                  </a:lnTo>
                  <a:lnTo>
                    <a:pt x="1271" y="4202"/>
                  </a:lnTo>
                  <a:lnTo>
                    <a:pt x="1255" y="4202"/>
                  </a:lnTo>
                  <a:lnTo>
                    <a:pt x="1255" y="4200"/>
                  </a:lnTo>
                  <a:close/>
                  <a:moveTo>
                    <a:pt x="1279" y="4200"/>
                  </a:moveTo>
                  <a:lnTo>
                    <a:pt x="1295" y="4200"/>
                  </a:lnTo>
                  <a:lnTo>
                    <a:pt x="1295" y="4202"/>
                  </a:lnTo>
                  <a:lnTo>
                    <a:pt x="1279" y="4202"/>
                  </a:lnTo>
                  <a:lnTo>
                    <a:pt x="1279" y="4200"/>
                  </a:lnTo>
                  <a:close/>
                  <a:moveTo>
                    <a:pt x="1303" y="4200"/>
                  </a:moveTo>
                  <a:lnTo>
                    <a:pt x="1319" y="4200"/>
                  </a:lnTo>
                  <a:lnTo>
                    <a:pt x="1319" y="4202"/>
                  </a:lnTo>
                  <a:lnTo>
                    <a:pt x="1303" y="4202"/>
                  </a:lnTo>
                  <a:lnTo>
                    <a:pt x="1303" y="4200"/>
                  </a:lnTo>
                  <a:close/>
                  <a:moveTo>
                    <a:pt x="1327" y="4200"/>
                  </a:moveTo>
                  <a:lnTo>
                    <a:pt x="1343" y="4200"/>
                  </a:lnTo>
                  <a:lnTo>
                    <a:pt x="1343" y="4202"/>
                  </a:lnTo>
                  <a:lnTo>
                    <a:pt x="1327" y="4202"/>
                  </a:lnTo>
                  <a:lnTo>
                    <a:pt x="1327" y="4200"/>
                  </a:lnTo>
                  <a:close/>
                  <a:moveTo>
                    <a:pt x="1351" y="4200"/>
                  </a:moveTo>
                  <a:lnTo>
                    <a:pt x="1367" y="4200"/>
                  </a:lnTo>
                  <a:lnTo>
                    <a:pt x="1367" y="4202"/>
                  </a:lnTo>
                  <a:lnTo>
                    <a:pt x="1351" y="4202"/>
                  </a:lnTo>
                  <a:lnTo>
                    <a:pt x="1351" y="4200"/>
                  </a:lnTo>
                  <a:close/>
                  <a:moveTo>
                    <a:pt x="1375" y="4200"/>
                  </a:moveTo>
                  <a:lnTo>
                    <a:pt x="1391" y="4200"/>
                  </a:lnTo>
                  <a:lnTo>
                    <a:pt x="1391" y="4202"/>
                  </a:lnTo>
                  <a:lnTo>
                    <a:pt x="1375" y="4202"/>
                  </a:lnTo>
                  <a:lnTo>
                    <a:pt x="1375" y="4200"/>
                  </a:lnTo>
                  <a:close/>
                  <a:moveTo>
                    <a:pt x="1399" y="4200"/>
                  </a:moveTo>
                  <a:lnTo>
                    <a:pt x="1415" y="4200"/>
                  </a:lnTo>
                  <a:lnTo>
                    <a:pt x="1415" y="4202"/>
                  </a:lnTo>
                  <a:lnTo>
                    <a:pt x="1399" y="4202"/>
                  </a:lnTo>
                  <a:lnTo>
                    <a:pt x="1399" y="4200"/>
                  </a:lnTo>
                  <a:close/>
                  <a:moveTo>
                    <a:pt x="1423" y="4200"/>
                  </a:moveTo>
                  <a:lnTo>
                    <a:pt x="1439" y="4200"/>
                  </a:lnTo>
                  <a:lnTo>
                    <a:pt x="1439" y="4202"/>
                  </a:lnTo>
                  <a:lnTo>
                    <a:pt x="1423" y="4202"/>
                  </a:lnTo>
                  <a:lnTo>
                    <a:pt x="1423" y="4200"/>
                  </a:lnTo>
                  <a:close/>
                  <a:moveTo>
                    <a:pt x="1447" y="4200"/>
                  </a:moveTo>
                  <a:lnTo>
                    <a:pt x="1463" y="4200"/>
                  </a:lnTo>
                  <a:lnTo>
                    <a:pt x="1463" y="4202"/>
                  </a:lnTo>
                  <a:lnTo>
                    <a:pt x="1447" y="4202"/>
                  </a:lnTo>
                  <a:lnTo>
                    <a:pt x="1447" y="4200"/>
                  </a:lnTo>
                  <a:close/>
                  <a:moveTo>
                    <a:pt x="1471" y="4200"/>
                  </a:moveTo>
                  <a:lnTo>
                    <a:pt x="1487" y="4200"/>
                  </a:lnTo>
                  <a:lnTo>
                    <a:pt x="1487" y="4202"/>
                  </a:lnTo>
                  <a:lnTo>
                    <a:pt x="1471" y="4202"/>
                  </a:lnTo>
                  <a:lnTo>
                    <a:pt x="1471" y="4200"/>
                  </a:lnTo>
                  <a:close/>
                  <a:moveTo>
                    <a:pt x="1495" y="4200"/>
                  </a:moveTo>
                  <a:lnTo>
                    <a:pt x="1511" y="4200"/>
                  </a:lnTo>
                  <a:lnTo>
                    <a:pt x="1511" y="4202"/>
                  </a:lnTo>
                  <a:lnTo>
                    <a:pt x="1495" y="4202"/>
                  </a:lnTo>
                  <a:lnTo>
                    <a:pt x="1495" y="4200"/>
                  </a:lnTo>
                  <a:close/>
                  <a:moveTo>
                    <a:pt x="1519" y="4200"/>
                  </a:moveTo>
                  <a:lnTo>
                    <a:pt x="1535" y="4200"/>
                  </a:lnTo>
                  <a:lnTo>
                    <a:pt x="1535" y="4202"/>
                  </a:lnTo>
                  <a:lnTo>
                    <a:pt x="1519" y="4202"/>
                  </a:lnTo>
                  <a:lnTo>
                    <a:pt x="1519" y="4200"/>
                  </a:lnTo>
                  <a:close/>
                  <a:moveTo>
                    <a:pt x="1543" y="4200"/>
                  </a:moveTo>
                  <a:lnTo>
                    <a:pt x="1559" y="4200"/>
                  </a:lnTo>
                  <a:lnTo>
                    <a:pt x="1559" y="4202"/>
                  </a:lnTo>
                  <a:lnTo>
                    <a:pt x="1543" y="4202"/>
                  </a:lnTo>
                  <a:lnTo>
                    <a:pt x="1543" y="4200"/>
                  </a:lnTo>
                  <a:close/>
                  <a:moveTo>
                    <a:pt x="1567" y="4200"/>
                  </a:moveTo>
                  <a:lnTo>
                    <a:pt x="1583" y="4200"/>
                  </a:lnTo>
                  <a:lnTo>
                    <a:pt x="1583" y="4202"/>
                  </a:lnTo>
                  <a:lnTo>
                    <a:pt x="1567" y="4202"/>
                  </a:lnTo>
                  <a:lnTo>
                    <a:pt x="1567" y="4200"/>
                  </a:lnTo>
                  <a:close/>
                  <a:moveTo>
                    <a:pt x="1591" y="4200"/>
                  </a:moveTo>
                  <a:lnTo>
                    <a:pt x="1607" y="4200"/>
                  </a:lnTo>
                  <a:lnTo>
                    <a:pt x="1607" y="4202"/>
                  </a:lnTo>
                  <a:lnTo>
                    <a:pt x="1591" y="4202"/>
                  </a:lnTo>
                  <a:lnTo>
                    <a:pt x="1591" y="4200"/>
                  </a:lnTo>
                  <a:close/>
                  <a:moveTo>
                    <a:pt x="1615" y="4200"/>
                  </a:moveTo>
                  <a:lnTo>
                    <a:pt x="1631" y="4200"/>
                  </a:lnTo>
                  <a:lnTo>
                    <a:pt x="1631" y="4202"/>
                  </a:lnTo>
                  <a:lnTo>
                    <a:pt x="1615" y="4202"/>
                  </a:lnTo>
                  <a:lnTo>
                    <a:pt x="1615" y="4200"/>
                  </a:lnTo>
                  <a:close/>
                  <a:moveTo>
                    <a:pt x="1639" y="4200"/>
                  </a:moveTo>
                  <a:lnTo>
                    <a:pt x="1655" y="4200"/>
                  </a:lnTo>
                  <a:lnTo>
                    <a:pt x="1655" y="4202"/>
                  </a:lnTo>
                  <a:lnTo>
                    <a:pt x="1639" y="4202"/>
                  </a:lnTo>
                  <a:lnTo>
                    <a:pt x="1639" y="4200"/>
                  </a:lnTo>
                  <a:close/>
                  <a:moveTo>
                    <a:pt x="1663" y="4200"/>
                  </a:moveTo>
                  <a:lnTo>
                    <a:pt x="1679" y="4200"/>
                  </a:lnTo>
                  <a:lnTo>
                    <a:pt x="1679" y="4202"/>
                  </a:lnTo>
                  <a:lnTo>
                    <a:pt x="1663" y="4202"/>
                  </a:lnTo>
                  <a:lnTo>
                    <a:pt x="1663" y="4200"/>
                  </a:lnTo>
                  <a:close/>
                  <a:moveTo>
                    <a:pt x="1687" y="4200"/>
                  </a:moveTo>
                  <a:lnTo>
                    <a:pt x="1703" y="4200"/>
                  </a:lnTo>
                  <a:lnTo>
                    <a:pt x="1703" y="4202"/>
                  </a:lnTo>
                  <a:lnTo>
                    <a:pt x="1687" y="4202"/>
                  </a:lnTo>
                  <a:lnTo>
                    <a:pt x="1687" y="4200"/>
                  </a:lnTo>
                  <a:close/>
                  <a:moveTo>
                    <a:pt x="1711" y="4200"/>
                  </a:moveTo>
                  <a:lnTo>
                    <a:pt x="1727" y="4200"/>
                  </a:lnTo>
                  <a:lnTo>
                    <a:pt x="1727" y="4202"/>
                  </a:lnTo>
                  <a:lnTo>
                    <a:pt x="1711" y="4202"/>
                  </a:lnTo>
                  <a:lnTo>
                    <a:pt x="1711" y="4200"/>
                  </a:lnTo>
                  <a:close/>
                  <a:moveTo>
                    <a:pt x="1735" y="4200"/>
                  </a:moveTo>
                  <a:lnTo>
                    <a:pt x="1751" y="4200"/>
                  </a:lnTo>
                  <a:lnTo>
                    <a:pt x="1751" y="4202"/>
                  </a:lnTo>
                  <a:lnTo>
                    <a:pt x="1735" y="4202"/>
                  </a:lnTo>
                  <a:lnTo>
                    <a:pt x="1735" y="4200"/>
                  </a:lnTo>
                  <a:close/>
                  <a:moveTo>
                    <a:pt x="1759" y="4200"/>
                  </a:moveTo>
                  <a:lnTo>
                    <a:pt x="1775" y="4200"/>
                  </a:lnTo>
                  <a:lnTo>
                    <a:pt x="1775" y="4202"/>
                  </a:lnTo>
                  <a:lnTo>
                    <a:pt x="1759" y="4202"/>
                  </a:lnTo>
                  <a:lnTo>
                    <a:pt x="1759" y="4200"/>
                  </a:lnTo>
                  <a:close/>
                  <a:moveTo>
                    <a:pt x="1783" y="4200"/>
                  </a:moveTo>
                  <a:lnTo>
                    <a:pt x="1799" y="4200"/>
                  </a:lnTo>
                  <a:lnTo>
                    <a:pt x="1799" y="4202"/>
                  </a:lnTo>
                  <a:lnTo>
                    <a:pt x="1783" y="4202"/>
                  </a:lnTo>
                  <a:lnTo>
                    <a:pt x="1783" y="4200"/>
                  </a:lnTo>
                  <a:close/>
                  <a:moveTo>
                    <a:pt x="1807" y="4200"/>
                  </a:moveTo>
                  <a:lnTo>
                    <a:pt x="1823" y="4200"/>
                  </a:lnTo>
                  <a:lnTo>
                    <a:pt x="1823" y="4202"/>
                  </a:lnTo>
                  <a:lnTo>
                    <a:pt x="1807" y="4202"/>
                  </a:lnTo>
                  <a:lnTo>
                    <a:pt x="1807" y="4200"/>
                  </a:lnTo>
                  <a:close/>
                  <a:moveTo>
                    <a:pt x="1831" y="4200"/>
                  </a:moveTo>
                  <a:lnTo>
                    <a:pt x="1847" y="4200"/>
                  </a:lnTo>
                  <a:lnTo>
                    <a:pt x="1847" y="4202"/>
                  </a:lnTo>
                  <a:lnTo>
                    <a:pt x="1831" y="4202"/>
                  </a:lnTo>
                  <a:lnTo>
                    <a:pt x="1831" y="4200"/>
                  </a:lnTo>
                  <a:close/>
                  <a:moveTo>
                    <a:pt x="1855" y="4200"/>
                  </a:moveTo>
                  <a:lnTo>
                    <a:pt x="1871" y="4200"/>
                  </a:lnTo>
                  <a:lnTo>
                    <a:pt x="1871" y="4202"/>
                  </a:lnTo>
                  <a:lnTo>
                    <a:pt x="1855" y="4202"/>
                  </a:lnTo>
                  <a:lnTo>
                    <a:pt x="1855" y="4200"/>
                  </a:lnTo>
                  <a:close/>
                  <a:moveTo>
                    <a:pt x="1879" y="4200"/>
                  </a:moveTo>
                  <a:lnTo>
                    <a:pt x="1895" y="4200"/>
                  </a:lnTo>
                  <a:lnTo>
                    <a:pt x="1895" y="4202"/>
                  </a:lnTo>
                  <a:lnTo>
                    <a:pt x="1879" y="4202"/>
                  </a:lnTo>
                  <a:lnTo>
                    <a:pt x="1879" y="4200"/>
                  </a:lnTo>
                  <a:close/>
                  <a:moveTo>
                    <a:pt x="1903" y="4200"/>
                  </a:moveTo>
                  <a:lnTo>
                    <a:pt x="1919" y="4200"/>
                  </a:lnTo>
                  <a:lnTo>
                    <a:pt x="1919" y="4202"/>
                  </a:lnTo>
                  <a:lnTo>
                    <a:pt x="1903" y="4202"/>
                  </a:lnTo>
                  <a:lnTo>
                    <a:pt x="1903" y="4200"/>
                  </a:lnTo>
                  <a:close/>
                  <a:moveTo>
                    <a:pt x="1927" y="4200"/>
                  </a:moveTo>
                  <a:lnTo>
                    <a:pt x="1943" y="4200"/>
                  </a:lnTo>
                  <a:lnTo>
                    <a:pt x="1943" y="4202"/>
                  </a:lnTo>
                  <a:lnTo>
                    <a:pt x="1927" y="4202"/>
                  </a:lnTo>
                  <a:lnTo>
                    <a:pt x="1927" y="4200"/>
                  </a:lnTo>
                  <a:close/>
                  <a:moveTo>
                    <a:pt x="1951" y="4200"/>
                  </a:moveTo>
                  <a:lnTo>
                    <a:pt x="1967" y="4200"/>
                  </a:lnTo>
                  <a:lnTo>
                    <a:pt x="1967" y="4202"/>
                  </a:lnTo>
                  <a:lnTo>
                    <a:pt x="1951" y="4202"/>
                  </a:lnTo>
                  <a:lnTo>
                    <a:pt x="1951" y="4200"/>
                  </a:lnTo>
                  <a:close/>
                  <a:moveTo>
                    <a:pt x="1975" y="4200"/>
                  </a:moveTo>
                  <a:lnTo>
                    <a:pt x="1991" y="4200"/>
                  </a:lnTo>
                  <a:lnTo>
                    <a:pt x="1991" y="4202"/>
                  </a:lnTo>
                  <a:lnTo>
                    <a:pt x="1975" y="4202"/>
                  </a:lnTo>
                  <a:lnTo>
                    <a:pt x="1975" y="4200"/>
                  </a:lnTo>
                  <a:close/>
                  <a:moveTo>
                    <a:pt x="1999" y="4200"/>
                  </a:moveTo>
                  <a:lnTo>
                    <a:pt x="2015" y="4200"/>
                  </a:lnTo>
                  <a:lnTo>
                    <a:pt x="2015" y="4202"/>
                  </a:lnTo>
                  <a:lnTo>
                    <a:pt x="1999" y="4202"/>
                  </a:lnTo>
                  <a:lnTo>
                    <a:pt x="1999" y="4200"/>
                  </a:lnTo>
                  <a:close/>
                  <a:moveTo>
                    <a:pt x="2023" y="4200"/>
                  </a:moveTo>
                  <a:lnTo>
                    <a:pt x="2039" y="4200"/>
                  </a:lnTo>
                  <a:lnTo>
                    <a:pt x="2039" y="4202"/>
                  </a:lnTo>
                  <a:lnTo>
                    <a:pt x="2023" y="4202"/>
                  </a:lnTo>
                  <a:lnTo>
                    <a:pt x="2023" y="4200"/>
                  </a:lnTo>
                  <a:close/>
                  <a:moveTo>
                    <a:pt x="2047" y="4200"/>
                  </a:moveTo>
                  <a:lnTo>
                    <a:pt x="2063" y="4200"/>
                  </a:lnTo>
                  <a:lnTo>
                    <a:pt x="2063" y="4202"/>
                  </a:lnTo>
                  <a:lnTo>
                    <a:pt x="2047" y="4202"/>
                  </a:lnTo>
                  <a:lnTo>
                    <a:pt x="2047" y="4200"/>
                  </a:lnTo>
                  <a:close/>
                  <a:moveTo>
                    <a:pt x="2071" y="4200"/>
                  </a:moveTo>
                  <a:lnTo>
                    <a:pt x="2087" y="4200"/>
                  </a:lnTo>
                  <a:lnTo>
                    <a:pt x="2087" y="4202"/>
                  </a:lnTo>
                  <a:lnTo>
                    <a:pt x="2071" y="4202"/>
                  </a:lnTo>
                  <a:lnTo>
                    <a:pt x="2071" y="4200"/>
                  </a:lnTo>
                  <a:close/>
                  <a:moveTo>
                    <a:pt x="2095" y="4200"/>
                  </a:moveTo>
                  <a:lnTo>
                    <a:pt x="2111" y="4200"/>
                  </a:lnTo>
                  <a:lnTo>
                    <a:pt x="2111" y="4202"/>
                  </a:lnTo>
                  <a:lnTo>
                    <a:pt x="2095" y="4202"/>
                  </a:lnTo>
                  <a:lnTo>
                    <a:pt x="2095" y="4200"/>
                  </a:lnTo>
                  <a:close/>
                  <a:moveTo>
                    <a:pt x="2119" y="4200"/>
                  </a:moveTo>
                  <a:lnTo>
                    <a:pt x="2135" y="4200"/>
                  </a:lnTo>
                  <a:lnTo>
                    <a:pt x="2135" y="4202"/>
                  </a:lnTo>
                  <a:lnTo>
                    <a:pt x="2119" y="4202"/>
                  </a:lnTo>
                  <a:lnTo>
                    <a:pt x="2119" y="4200"/>
                  </a:lnTo>
                  <a:close/>
                  <a:moveTo>
                    <a:pt x="2143" y="4200"/>
                  </a:moveTo>
                  <a:lnTo>
                    <a:pt x="2159" y="4200"/>
                  </a:lnTo>
                  <a:lnTo>
                    <a:pt x="2159" y="4202"/>
                  </a:lnTo>
                  <a:lnTo>
                    <a:pt x="2143" y="4202"/>
                  </a:lnTo>
                  <a:lnTo>
                    <a:pt x="2143" y="4200"/>
                  </a:lnTo>
                  <a:close/>
                  <a:moveTo>
                    <a:pt x="2167" y="4200"/>
                  </a:moveTo>
                  <a:lnTo>
                    <a:pt x="2183" y="4200"/>
                  </a:lnTo>
                  <a:lnTo>
                    <a:pt x="2183" y="4202"/>
                  </a:lnTo>
                  <a:lnTo>
                    <a:pt x="2167" y="4202"/>
                  </a:lnTo>
                  <a:lnTo>
                    <a:pt x="2167" y="4200"/>
                  </a:lnTo>
                  <a:close/>
                  <a:moveTo>
                    <a:pt x="2191" y="4200"/>
                  </a:moveTo>
                  <a:lnTo>
                    <a:pt x="2207" y="4200"/>
                  </a:lnTo>
                  <a:lnTo>
                    <a:pt x="2207" y="4202"/>
                  </a:lnTo>
                  <a:lnTo>
                    <a:pt x="2191" y="4202"/>
                  </a:lnTo>
                  <a:lnTo>
                    <a:pt x="2191" y="4200"/>
                  </a:lnTo>
                  <a:close/>
                  <a:moveTo>
                    <a:pt x="2215" y="4200"/>
                  </a:moveTo>
                  <a:lnTo>
                    <a:pt x="2231" y="4200"/>
                  </a:lnTo>
                  <a:lnTo>
                    <a:pt x="2231" y="4202"/>
                  </a:lnTo>
                  <a:lnTo>
                    <a:pt x="2215" y="4202"/>
                  </a:lnTo>
                  <a:lnTo>
                    <a:pt x="2215" y="4200"/>
                  </a:lnTo>
                  <a:close/>
                  <a:moveTo>
                    <a:pt x="2239" y="4200"/>
                  </a:moveTo>
                  <a:lnTo>
                    <a:pt x="2255" y="4200"/>
                  </a:lnTo>
                  <a:lnTo>
                    <a:pt x="2255" y="4202"/>
                  </a:lnTo>
                  <a:lnTo>
                    <a:pt x="2239" y="4202"/>
                  </a:lnTo>
                  <a:lnTo>
                    <a:pt x="2239" y="4200"/>
                  </a:lnTo>
                  <a:close/>
                  <a:moveTo>
                    <a:pt x="2263" y="4200"/>
                  </a:moveTo>
                  <a:lnTo>
                    <a:pt x="2279" y="4200"/>
                  </a:lnTo>
                  <a:lnTo>
                    <a:pt x="2279" y="4202"/>
                  </a:lnTo>
                  <a:lnTo>
                    <a:pt x="2263" y="4202"/>
                  </a:lnTo>
                  <a:lnTo>
                    <a:pt x="2263" y="4200"/>
                  </a:lnTo>
                  <a:close/>
                  <a:moveTo>
                    <a:pt x="2287" y="4200"/>
                  </a:moveTo>
                  <a:lnTo>
                    <a:pt x="2303" y="4200"/>
                  </a:lnTo>
                  <a:lnTo>
                    <a:pt x="2303" y="4202"/>
                  </a:lnTo>
                  <a:lnTo>
                    <a:pt x="2287" y="4202"/>
                  </a:lnTo>
                  <a:lnTo>
                    <a:pt x="2287" y="4200"/>
                  </a:lnTo>
                  <a:close/>
                  <a:moveTo>
                    <a:pt x="2311" y="4200"/>
                  </a:moveTo>
                  <a:lnTo>
                    <a:pt x="2327" y="4200"/>
                  </a:lnTo>
                  <a:lnTo>
                    <a:pt x="2327" y="4202"/>
                  </a:lnTo>
                  <a:lnTo>
                    <a:pt x="2311" y="4202"/>
                  </a:lnTo>
                  <a:lnTo>
                    <a:pt x="2311" y="4200"/>
                  </a:lnTo>
                  <a:close/>
                  <a:moveTo>
                    <a:pt x="2335" y="4200"/>
                  </a:moveTo>
                  <a:lnTo>
                    <a:pt x="2351" y="4200"/>
                  </a:lnTo>
                  <a:lnTo>
                    <a:pt x="2351" y="4202"/>
                  </a:lnTo>
                  <a:lnTo>
                    <a:pt x="2335" y="4202"/>
                  </a:lnTo>
                  <a:lnTo>
                    <a:pt x="2335" y="4200"/>
                  </a:lnTo>
                  <a:close/>
                  <a:moveTo>
                    <a:pt x="2359" y="4200"/>
                  </a:moveTo>
                  <a:lnTo>
                    <a:pt x="2375" y="4200"/>
                  </a:lnTo>
                  <a:lnTo>
                    <a:pt x="2375" y="4202"/>
                  </a:lnTo>
                  <a:lnTo>
                    <a:pt x="2359" y="4202"/>
                  </a:lnTo>
                  <a:lnTo>
                    <a:pt x="2359" y="4200"/>
                  </a:lnTo>
                  <a:close/>
                  <a:moveTo>
                    <a:pt x="2383" y="4200"/>
                  </a:moveTo>
                  <a:lnTo>
                    <a:pt x="2399" y="4200"/>
                  </a:lnTo>
                  <a:lnTo>
                    <a:pt x="2399" y="4202"/>
                  </a:lnTo>
                  <a:lnTo>
                    <a:pt x="2383" y="4202"/>
                  </a:lnTo>
                  <a:lnTo>
                    <a:pt x="2383" y="4200"/>
                  </a:lnTo>
                  <a:close/>
                  <a:moveTo>
                    <a:pt x="2407" y="4200"/>
                  </a:moveTo>
                  <a:lnTo>
                    <a:pt x="2423" y="4200"/>
                  </a:lnTo>
                  <a:lnTo>
                    <a:pt x="2423" y="4202"/>
                  </a:lnTo>
                  <a:lnTo>
                    <a:pt x="2407" y="4202"/>
                  </a:lnTo>
                  <a:lnTo>
                    <a:pt x="2407" y="4200"/>
                  </a:lnTo>
                  <a:close/>
                  <a:moveTo>
                    <a:pt x="2431" y="4200"/>
                  </a:moveTo>
                  <a:lnTo>
                    <a:pt x="2447" y="4200"/>
                  </a:lnTo>
                  <a:lnTo>
                    <a:pt x="2447" y="4202"/>
                  </a:lnTo>
                  <a:lnTo>
                    <a:pt x="2431" y="4202"/>
                  </a:lnTo>
                  <a:lnTo>
                    <a:pt x="2431" y="4200"/>
                  </a:lnTo>
                  <a:close/>
                  <a:moveTo>
                    <a:pt x="2455" y="4200"/>
                  </a:moveTo>
                  <a:lnTo>
                    <a:pt x="2471" y="4200"/>
                  </a:lnTo>
                  <a:lnTo>
                    <a:pt x="2471" y="4202"/>
                  </a:lnTo>
                  <a:lnTo>
                    <a:pt x="2455" y="4202"/>
                  </a:lnTo>
                  <a:lnTo>
                    <a:pt x="2455" y="4200"/>
                  </a:lnTo>
                  <a:close/>
                  <a:moveTo>
                    <a:pt x="2479" y="4200"/>
                  </a:moveTo>
                  <a:lnTo>
                    <a:pt x="2495" y="4200"/>
                  </a:lnTo>
                  <a:lnTo>
                    <a:pt x="2495" y="4202"/>
                  </a:lnTo>
                  <a:lnTo>
                    <a:pt x="2479" y="4202"/>
                  </a:lnTo>
                  <a:lnTo>
                    <a:pt x="2479" y="4200"/>
                  </a:lnTo>
                  <a:close/>
                  <a:moveTo>
                    <a:pt x="2503" y="4200"/>
                  </a:moveTo>
                  <a:lnTo>
                    <a:pt x="2519" y="4200"/>
                  </a:lnTo>
                  <a:lnTo>
                    <a:pt x="2519" y="4202"/>
                  </a:lnTo>
                  <a:lnTo>
                    <a:pt x="2503" y="4202"/>
                  </a:lnTo>
                  <a:lnTo>
                    <a:pt x="2503" y="4200"/>
                  </a:lnTo>
                  <a:close/>
                  <a:moveTo>
                    <a:pt x="2527" y="4200"/>
                  </a:moveTo>
                  <a:lnTo>
                    <a:pt x="2543" y="4200"/>
                  </a:lnTo>
                  <a:lnTo>
                    <a:pt x="2543" y="4202"/>
                  </a:lnTo>
                  <a:lnTo>
                    <a:pt x="2527" y="4202"/>
                  </a:lnTo>
                  <a:lnTo>
                    <a:pt x="2527" y="4200"/>
                  </a:lnTo>
                  <a:close/>
                  <a:moveTo>
                    <a:pt x="2552" y="4200"/>
                  </a:moveTo>
                  <a:lnTo>
                    <a:pt x="2568" y="4200"/>
                  </a:lnTo>
                  <a:lnTo>
                    <a:pt x="2568" y="4202"/>
                  </a:lnTo>
                  <a:lnTo>
                    <a:pt x="2552" y="4202"/>
                  </a:lnTo>
                  <a:lnTo>
                    <a:pt x="2552" y="4200"/>
                  </a:lnTo>
                  <a:close/>
                  <a:moveTo>
                    <a:pt x="2576" y="4200"/>
                  </a:moveTo>
                  <a:lnTo>
                    <a:pt x="2592" y="4200"/>
                  </a:lnTo>
                  <a:lnTo>
                    <a:pt x="2592" y="4202"/>
                  </a:lnTo>
                  <a:lnTo>
                    <a:pt x="2576" y="4202"/>
                  </a:lnTo>
                  <a:lnTo>
                    <a:pt x="2576" y="4200"/>
                  </a:lnTo>
                  <a:close/>
                  <a:moveTo>
                    <a:pt x="2600" y="4200"/>
                  </a:moveTo>
                  <a:lnTo>
                    <a:pt x="2616" y="4200"/>
                  </a:lnTo>
                  <a:lnTo>
                    <a:pt x="2616" y="4202"/>
                  </a:lnTo>
                  <a:lnTo>
                    <a:pt x="2600" y="4202"/>
                  </a:lnTo>
                  <a:lnTo>
                    <a:pt x="2600" y="4200"/>
                  </a:lnTo>
                  <a:close/>
                  <a:moveTo>
                    <a:pt x="2624" y="4200"/>
                  </a:moveTo>
                  <a:lnTo>
                    <a:pt x="2640" y="4200"/>
                  </a:lnTo>
                  <a:lnTo>
                    <a:pt x="2640" y="4202"/>
                  </a:lnTo>
                  <a:lnTo>
                    <a:pt x="2624" y="4202"/>
                  </a:lnTo>
                  <a:lnTo>
                    <a:pt x="2624" y="4200"/>
                  </a:lnTo>
                  <a:close/>
                  <a:moveTo>
                    <a:pt x="2648" y="4200"/>
                  </a:moveTo>
                  <a:lnTo>
                    <a:pt x="2664" y="4200"/>
                  </a:lnTo>
                  <a:lnTo>
                    <a:pt x="2664" y="4202"/>
                  </a:lnTo>
                  <a:lnTo>
                    <a:pt x="2648" y="4202"/>
                  </a:lnTo>
                  <a:lnTo>
                    <a:pt x="2648" y="4200"/>
                  </a:lnTo>
                  <a:close/>
                  <a:moveTo>
                    <a:pt x="2669" y="4199"/>
                  </a:moveTo>
                  <a:lnTo>
                    <a:pt x="2669" y="4183"/>
                  </a:lnTo>
                  <a:lnTo>
                    <a:pt x="2671" y="4183"/>
                  </a:lnTo>
                  <a:lnTo>
                    <a:pt x="2671" y="4199"/>
                  </a:lnTo>
                  <a:lnTo>
                    <a:pt x="2669" y="4199"/>
                  </a:lnTo>
                  <a:close/>
                  <a:moveTo>
                    <a:pt x="2669" y="4175"/>
                  </a:moveTo>
                  <a:lnTo>
                    <a:pt x="2669" y="4159"/>
                  </a:lnTo>
                  <a:lnTo>
                    <a:pt x="2671" y="4159"/>
                  </a:lnTo>
                  <a:lnTo>
                    <a:pt x="2671" y="4175"/>
                  </a:lnTo>
                  <a:lnTo>
                    <a:pt x="2669" y="4175"/>
                  </a:lnTo>
                  <a:close/>
                  <a:moveTo>
                    <a:pt x="2669" y="4151"/>
                  </a:moveTo>
                  <a:lnTo>
                    <a:pt x="2669" y="4135"/>
                  </a:lnTo>
                  <a:lnTo>
                    <a:pt x="2671" y="4135"/>
                  </a:lnTo>
                  <a:lnTo>
                    <a:pt x="2671" y="4151"/>
                  </a:lnTo>
                  <a:lnTo>
                    <a:pt x="2669" y="4151"/>
                  </a:lnTo>
                  <a:close/>
                  <a:moveTo>
                    <a:pt x="2669" y="4127"/>
                  </a:moveTo>
                  <a:lnTo>
                    <a:pt x="2669" y="4111"/>
                  </a:lnTo>
                  <a:lnTo>
                    <a:pt x="2671" y="4111"/>
                  </a:lnTo>
                  <a:lnTo>
                    <a:pt x="2671" y="4127"/>
                  </a:lnTo>
                  <a:lnTo>
                    <a:pt x="2669" y="4127"/>
                  </a:lnTo>
                  <a:close/>
                  <a:moveTo>
                    <a:pt x="2669" y="4103"/>
                  </a:moveTo>
                  <a:lnTo>
                    <a:pt x="2669" y="4087"/>
                  </a:lnTo>
                  <a:lnTo>
                    <a:pt x="2671" y="4087"/>
                  </a:lnTo>
                  <a:lnTo>
                    <a:pt x="2671" y="4103"/>
                  </a:lnTo>
                  <a:lnTo>
                    <a:pt x="2669" y="4103"/>
                  </a:lnTo>
                  <a:close/>
                  <a:moveTo>
                    <a:pt x="2669" y="4079"/>
                  </a:moveTo>
                  <a:lnTo>
                    <a:pt x="2669" y="4063"/>
                  </a:lnTo>
                  <a:lnTo>
                    <a:pt x="2671" y="4063"/>
                  </a:lnTo>
                  <a:lnTo>
                    <a:pt x="2671" y="4079"/>
                  </a:lnTo>
                  <a:lnTo>
                    <a:pt x="2669" y="4079"/>
                  </a:lnTo>
                  <a:close/>
                  <a:moveTo>
                    <a:pt x="2669" y="4055"/>
                  </a:moveTo>
                  <a:lnTo>
                    <a:pt x="2669" y="4039"/>
                  </a:lnTo>
                  <a:lnTo>
                    <a:pt x="2671" y="4039"/>
                  </a:lnTo>
                  <a:lnTo>
                    <a:pt x="2671" y="4055"/>
                  </a:lnTo>
                  <a:lnTo>
                    <a:pt x="2669" y="4055"/>
                  </a:lnTo>
                  <a:close/>
                  <a:moveTo>
                    <a:pt x="2669" y="4031"/>
                  </a:moveTo>
                  <a:lnTo>
                    <a:pt x="2669" y="4015"/>
                  </a:lnTo>
                  <a:lnTo>
                    <a:pt x="2671" y="4015"/>
                  </a:lnTo>
                  <a:lnTo>
                    <a:pt x="2671" y="4031"/>
                  </a:lnTo>
                  <a:lnTo>
                    <a:pt x="2669" y="4031"/>
                  </a:lnTo>
                  <a:close/>
                  <a:moveTo>
                    <a:pt x="2669" y="4007"/>
                  </a:moveTo>
                  <a:lnTo>
                    <a:pt x="2669" y="3991"/>
                  </a:lnTo>
                  <a:lnTo>
                    <a:pt x="2671" y="3991"/>
                  </a:lnTo>
                  <a:lnTo>
                    <a:pt x="2671" y="4007"/>
                  </a:lnTo>
                  <a:lnTo>
                    <a:pt x="2669" y="4007"/>
                  </a:lnTo>
                  <a:close/>
                  <a:moveTo>
                    <a:pt x="2669" y="3983"/>
                  </a:moveTo>
                  <a:lnTo>
                    <a:pt x="2669" y="3967"/>
                  </a:lnTo>
                  <a:lnTo>
                    <a:pt x="2671" y="3967"/>
                  </a:lnTo>
                  <a:lnTo>
                    <a:pt x="2671" y="3983"/>
                  </a:lnTo>
                  <a:lnTo>
                    <a:pt x="2669" y="3983"/>
                  </a:lnTo>
                  <a:close/>
                  <a:moveTo>
                    <a:pt x="2669" y="3959"/>
                  </a:moveTo>
                  <a:lnTo>
                    <a:pt x="2669" y="3942"/>
                  </a:lnTo>
                  <a:lnTo>
                    <a:pt x="2671" y="3942"/>
                  </a:lnTo>
                  <a:lnTo>
                    <a:pt x="2671" y="3959"/>
                  </a:lnTo>
                  <a:lnTo>
                    <a:pt x="2669" y="3959"/>
                  </a:lnTo>
                  <a:close/>
                  <a:moveTo>
                    <a:pt x="2669" y="3934"/>
                  </a:moveTo>
                  <a:lnTo>
                    <a:pt x="2669" y="3918"/>
                  </a:lnTo>
                  <a:lnTo>
                    <a:pt x="2671" y="3918"/>
                  </a:lnTo>
                  <a:lnTo>
                    <a:pt x="2671" y="3934"/>
                  </a:lnTo>
                  <a:lnTo>
                    <a:pt x="2669" y="3934"/>
                  </a:lnTo>
                  <a:close/>
                  <a:moveTo>
                    <a:pt x="2669" y="3910"/>
                  </a:moveTo>
                  <a:lnTo>
                    <a:pt x="2669" y="3894"/>
                  </a:lnTo>
                  <a:lnTo>
                    <a:pt x="2671" y="3894"/>
                  </a:lnTo>
                  <a:lnTo>
                    <a:pt x="2671" y="3910"/>
                  </a:lnTo>
                  <a:lnTo>
                    <a:pt x="2669" y="3910"/>
                  </a:lnTo>
                  <a:close/>
                  <a:moveTo>
                    <a:pt x="2669" y="3886"/>
                  </a:moveTo>
                  <a:lnTo>
                    <a:pt x="2669" y="3870"/>
                  </a:lnTo>
                  <a:lnTo>
                    <a:pt x="2671" y="3870"/>
                  </a:lnTo>
                  <a:lnTo>
                    <a:pt x="2671" y="3886"/>
                  </a:lnTo>
                  <a:lnTo>
                    <a:pt x="2669" y="3886"/>
                  </a:lnTo>
                  <a:close/>
                  <a:moveTo>
                    <a:pt x="2669" y="3862"/>
                  </a:moveTo>
                  <a:lnTo>
                    <a:pt x="2669" y="3846"/>
                  </a:lnTo>
                  <a:lnTo>
                    <a:pt x="2671" y="3846"/>
                  </a:lnTo>
                  <a:lnTo>
                    <a:pt x="2671" y="3862"/>
                  </a:lnTo>
                  <a:lnTo>
                    <a:pt x="2669" y="3862"/>
                  </a:lnTo>
                  <a:close/>
                  <a:moveTo>
                    <a:pt x="2669" y="3838"/>
                  </a:moveTo>
                  <a:lnTo>
                    <a:pt x="2669" y="3822"/>
                  </a:lnTo>
                  <a:lnTo>
                    <a:pt x="2671" y="3822"/>
                  </a:lnTo>
                  <a:lnTo>
                    <a:pt x="2671" y="3838"/>
                  </a:lnTo>
                  <a:lnTo>
                    <a:pt x="2669" y="3838"/>
                  </a:lnTo>
                  <a:close/>
                  <a:moveTo>
                    <a:pt x="2669" y="3814"/>
                  </a:moveTo>
                  <a:lnTo>
                    <a:pt x="2669" y="3798"/>
                  </a:lnTo>
                  <a:lnTo>
                    <a:pt x="2671" y="3798"/>
                  </a:lnTo>
                  <a:lnTo>
                    <a:pt x="2671" y="3814"/>
                  </a:lnTo>
                  <a:lnTo>
                    <a:pt x="2669" y="3814"/>
                  </a:lnTo>
                  <a:close/>
                  <a:moveTo>
                    <a:pt x="2669" y="3790"/>
                  </a:moveTo>
                  <a:lnTo>
                    <a:pt x="2669" y="3774"/>
                  </a:lnTo>
                  <a:lnTo>
                    <a:pt x="2671" y="3774"/>
                  </a:lnTo>
                  <a:lnTo>
                    <a:pt x="2671" y="3790"/>
                  </a:lnTo>
                  <a:lnTo>
                    <a:pt x="2669" y="3790"/>
                  </a:lnTo>
                  <a:close/>
                  <a:moveTo>
                    <a:pt x="2669" y="3766"/>
                  </a:moveTo>
                  <a:lnTo>
                    <a:pt x="2669" y="3750"/>
                  </a:lnTo>
                  <a:lnTo>
                    <a:pt x="2671" y="3750"/>
                  </a:lnTo>
                  <a:lnTo>
                    <a:pt x="2671" y="3766"/>
                  </a:lnTo>
                  <a:lnTo>
                    <a:pt x="2669" y="3766"/>
                  </a:lnTo>
                  <a:close/>
                  <a:moveTo>
                    <a:pt x="2669" y="3742"/>
                  </a:moveTo>
                  <a:lnTo>
                    <a:pt x="2669" y="3726"/>
                  </a:lnTo>
                  <a:lnTo>
                    <a:pt x="2671" y="3726"/>
                  </a:lnTo>
                  <a:lnTo>
                    <a:pt x="2671" y="3742"/>
                  </a:lnTo>
                  <a:lnTo>
                    <a:pt x="2669" y="3742"/>
                  </a:lnTo>
                  <a:close/>
                  <a:moveTo>
                    <a:pt x="2669" y="3718"/>
                  </a:moveTo>
                  <a:lnTo>
                    <a:pt x="2669" y="3702"/>
                  </a:lnTo>
                  <a:lnTo>
                    <a:pt x="2671" y="3702"/>
                  </a:lnTo>
                  <a:lnTo>
                    <a:pt x="2671" y="3718"/>
                  </a:lnTo>
                  <a:lnTo>
                    <a:pt x="2669" y="3718"/>
                  </a:lnTo>
                  <a:close/>
                  <a:moveTo>
                    <a:pt x="2669" y="3694"/>
                  </a:moveTo>
                  <a:lnTo>
                    <a:pt x="2669" y="3678"/>
                  </a:lnTo>
                  <a:lnTo>
                    <a:pt x="2671" y="3678"/>
                  </a:lnTo>
                  <a:lnTo>
                    <a:pt x="2671" y="3694"/>
                  </a:lnTo>
                  <a:lnTo>
                    <a:pt x="2669" y="3694"/>
                  </a:lnTo>
                  <a:close/>
                  <a:moveTo>
                    <a:pt x="2669" y="3670"/>
                  </a:moveTo>
                  <a:lnTo>
                    <a:pt x="2669" y="3654"/>
                  </a:lnTo>
                  <a:lnTo>
                    <a:pt x="2671" y="3654"/>
                  </a:lnTo>
                  <a:lnTo>
                    <a:pt x="2671" y="3670"/>
                  </a:lnTo>
                  <a:lnTo>
                    <a:pt x="2669" y="3670"/>
                  </a:lnTo>
                  <a:close/>
                  <a:moveTo>
                    <a:pt x="2669" y="3646"/>
                  </a:moveTo>
                  <a:lnTo>
                    <a:pt x="2669" y="3630"/>
                  </a:lnTo>
                  <a:lnTo>
                    <a:pt x="2671" y="3630"/>
                  </a:lnTo>
                  <a:lnTo>
                    <a:pt x="2671" y="3646"/>
                  </a:lnTo>
                  <a:lnTo>
                    <a:pt x="2669" y="3646"/>
                  </a:lnTo>
                  <a:close/>
                  <a:moveTo>
                    <a:pt x="2669" y="3622"/>
                  </a:moveTo>
                  <a:lnTo>
                    <a:pt x="2669" y="3606"/>
                  </a:lnTo>
                  <a:lnTo>
                    <a:pt x="2671" y="3606"/>
                  </a:lnTo>
                  <a:lnTo>
                    <a:pt x="2671" y="3622"/>
                  </a:lnTo>
                  <a:lnTo>
                    <a:pt x="2669" y="3622"/>
                  </a:lnTo>
                  <a:close/>
                  <a:moveTo>
                    <a:pt x="2669" y="3598"/>
                  </a:moveTo>
                  <a:lnTo>
                    <a:pt x="2669" y="3582"/>
                  </a:lnTo>
                  <a:lnTo>
                    <a:pt x="2671" y="3582"/>
                  </a:lnTo>
                  <a:lnTo>
                    <a:pt x="2671" y="3598"/>
                  </a:lnTo>
                  <a:lnTo>
                    <a:pt x="2669" y="3598"/>
                  </a:lnTo>
                  <a:close/>
                  <a:moveTo>
                    <a:pt x="2669" y="3574"/>
                  </a:moveTo>
                  <a:lnTo>
                    <a:pt x="2669" y="3558"/>
                  </a:lnTo>
                  <a:lnTo>
                    <a:pt x="2671" y="3558"/>
                  </a:lnTo>
                  <a:lnTo>
                    <a:pt x="2671" y="3574"/>
                  </a:lnTo>
                  <a:lnTo>
                    <a:pt x="2669" y="3574"/>
                  </a:lnTo>
                  <a:close/>
                  <a:moveTo>
                    <a:pt x="2669" y="3550"/>
                  </a:moveTo>
                  <a:lnTo>
                    <a:pt x="2669" y="3534"/>
                  </a:lnTo>
                  <a:lnTo>
                    <a:pt x="2671" y="3534"/>
                  </a:lnTo>
                  <a:lnTo>
                    <a:pt x="2671" y="3550"/>
                  </a:lnTo>
                  <a:lnTo>
                    <a:pt x="2669" y="3550"/>
                  </a:lnTo>
                  <a:close/>
                  <a:moveTo>
                    <a:pt x="2669" y="3526"/>
                  </a:moveTo>
                  <a:lnTo>
                    <a:pt x="2669" y="3510"/>
                  </a:lnTo>
                  <a:lnTo>
                    <a:pt x="2671" y="3510"/>
                  </a:lnTo>
                  <a:lnTo>
                    <a:pt x="2671" y="3526"/>
                  </a:lnTo>
                  <a:lnTo>
                    <a:pt x="2669" y="3526"/>
                  </a:lnTo>
                  <a:close/>
                  <a:moveTo>
                    <a:pt x="2669" y="3502"/>
                  </a:moveTo>
                  <a:lnTo>
                    <a:pt x="2669" y="3486"/>
                  </a:lnTo>
                  <a:lnTo>
                    <a:pt x="2671" y="3486"/>
                  </a:lnTo>
                  <a:lnTo>
                    <a:pt x="2671" y="3502"/>
                  </a:lnTo>
                  <a:lnTo>
                    <a:pt x="2669" y="3502"/>
                  </a:lnTo>
                  <a:close/>
                  <a:moveTo>
                    <a:pt x="2669" y="3478"/>
                  </a:moveTo>
                  <a:lnTo>
                    <a:pt x="2669" y="3462"/>
                  </a:lnTo>
                  <a:lnTo>
                    <a:pt x="2671" y="3462"/>
                  </a:lnTo>
                  <a:lnTo>
                    <a:pt x="2671" y="3478"/>
                  </a:lnTo>
                  <a:lnTo>
                    <a:pt x="2669" y="3478"/>
                  </a:lnTo>
                  <a:close/>
                  <a:moveTo>
                    <a:pt x="2669" y="3454"/>
                  </a:moveTo>
                  <a:lnTo>
                    <a:pt x="2669" y="3438"/>
                  </a:lnTo>
                  <a:lnTo>
                    <a:pt x="2671" y="3438"/>
                  </a:lnTo>
                  <a:lnTo>
                    <a:pt x="2671" y="3454"/>
                  </a:lnTo>
                  <a:lnTo>
                    <a:pt x="2669" y="3454"/>
                  </a:lnTo>
                  <a:close/>
                  <a:moveTo>
                    <a:pt x="2669" y="3430"/>
                  </a:moveTo>
                  <a:lnTo>
                    <a:pt x="2669" y="3414"/>
                  </a:lnTo>
                  <a:lnTo>
                    <a:pt x="2671" y="3414"/>
                  </a:lnTo>
                  <a:lnTo>
                    <a:pt x="2671" y="3430"/>
                  </a:lnTo>
                  <a:lnTo>
                    <a:pt x="2669" y="3430"/>
                  </a:lnTo>
                  <a:close/>
                  <a:moveTo>
                    <a:pt x="2669" y="3406"/>
                  </a:moveTo>
                  <a:lnTo>
                    <a:pt x="2669" y="3390"/>
                  </a:lnTo>
                  <a:lnTo>
                    <a:pt x="2671" y="3390"/>
                  </a:lnTo>
                  <a:lnTo>
                    <a:pt x="2671" y="3406"/>
                  </a:lnTo>
                  <a:lnTo>
                    <a:pt x="2669" y="3406"/>
                  </a:lnTo>
                  <a:close/>
                  <a:moveTo>
                    <a:pt x="2669" y="3382"/>
                  </a:moveTo>
                  <a:lnTo>
                    <a:pt x="2669" y="3366"/>
                  </a:lnTo>
                  <a:lnTo>
                    <a:pt x="2671" y="3366"/>
                  </a:lnTo>
                  <a:lnTo>
                    <a:pt x="2671" y="3382"/>
                  </a:lnTo>
                  <a:lnTo>
                    <a:pt x="2669" y="3382"/>
                  </a:lnTo>
                  <a:close/>
                  <a:moveTo>
                    <a:pt x="2669" y="3358"/>
                  </a:moveTo>
                  <a:lnTo>
                    <a:pt x="2669" y="3342"/>
                  </a:lnTo>
                  <a:lnTo>
                    <a:pt x="2671" y="3342"/>
                  </a:lnTo>
                  <a:lnTo>
                    <a:pt x="2671" y="3358"/>
                  </a:lnTo>
                  <a:lnTo>
                    <a:pt x="2669" y="3358"/>
                  </a:lnTo>
                  <a:close/>
                  <a:moveTo>
                    <a:pt x="2669" y="3334"/>
                  </a:moveTo>
                  <a:lnTo>
                    <a:pt x="2669" y="3318"/>
                  </a:lnTo>
                  <a:lnTo>
                    <a:pt x="2671" y="3318"/>
                  </a:lnTo>
                  <a:lnTo>
                    <a:pt x="2671" y="3334"/>
                  </a:lnTo>
                  <a:lnTo>
                    <a:pt x="2669" y="3334"/>
                  </a:lnTo>
                  <a:close/>
                  <a:moveTo>
                    <a:pt x="2669" y="3310"/>
                  </a:moveTo>
                  <a:lnTo>
                    <a:pt x="2669" y="3294"/>
                  </a:lnTo>
                  <a:lnTo>
                    <a:pt x="2671" y="3294"/>
                  </a:lnTo>
                  <a:lnTo>
                    <a:pt x="2671" y="3310"/>
                  </a:lnTo>
                  <a:lnTo>
                    <a:pt x="2669" y="3310"/>
                  </a:lnTo>
                  <a:close/>
                  <a:moveTo>
                    <a:pt x="2669" y="3286"/>
                  </a:moveTo>
                  <a:lnTo>
                    <a:pt x="2669" y="3270"/>
                  </a:lnTo>
                  <a:lnTo>
                    <a:pt x="2671" y="3270"/>
                  </a:lnTo>
                  <a:lnTo>
                    <a:pt x="2671" y="3286"/>
                  </a:lnTo>
                  <a:lnTo>
                    <a:pt x="2669" y="3286"/>
                  </a:lnTo>
                  <a:close/>
                  <a:moveTo>
                    <a:pt x="2669" y="3262"/>
                  </a:moveTo>
                  <a:lnTo>
                    <a:pt x="2669" y="3246"/>
                  </a:lnTo>
                  <a:lnTo>
                    <a:pt x="2671" y="3246"/>
                  </a:lnTo>
                  <a:lnTo>
                    <a:pt x="2671" y="3262"/>
                  </a:lnTo>
                  <a:lnTo>
                    <a:pt x="2669" y="3262"/>
                  </a:lnTo>
                  <a:close/>
                  <a:moveTo>
                    <a:pt x="2669" y="3238"/>
                  </a:moveTo>
                  <a:lnTo>
                    <a:pt x="2669" y="3222"/>
                  </a:lnTo>
                  <a:lnTo>
                    <a:pt x="2671" y="3222"/>
                  </a:lnTo>
                  <a:lnTo>
                    <a:pt x="2671" y="3238"/>
                  </a:lnTo>
                  <a:lnTo>
                    <a:pt x="2669" y="3238"/>
                  </a:lnTo>
                  <a:close/>
                  <a:moveTo>
                    <a:pt x="2669" y="3214"/>
                  </a:moveTo>
                  <a:lnTo>
                    <a:pt x="2669" y="3198"/>
                  </a:lnTo>
                  <a:lnTo>
                    <a:pt x="2671" y="3198"/>
                  </a:lnTo>
                  <a:lnTo>
                    <a:pt x="2671" y="3214"/>
                  </a:lnTo>
                  <a:lnTo>
                    <a:pt x="2669" y="3214"/>
                  </a:lnTo>
                  <a:close/>
                  <a:moveTo>
                    <a:pt x="2669" y="3190"/>
                  </a:moveTo>
                  <a:lnTo>
                    <a:pt x="2669" y="3174"/>
                  </a:lnTo>
                  <a:lnTo>
                    <a:pt x="2671" y="3174"/>
                  </a:lnTo>
                  <a:lnTo>
                    <a:pt x="2671" y="3190"/>
                  </a:lnTo>
                  <a:lnTo>
                    <a:pt x="2669" y="3190"/>
                  </a:lnTo>
                  <a:close/>
                  <a:moveTo>
                    <a:pt x="2669" y="3166"/>
                  </a:moveTo>
                  <a:lnTo>
                    <a:pt x="2669" y="3150"/>
                  </a:lnTo>
                  <a:lnTo>
                    <a:pt x="2671" y="3150"/>
                  </a:lnTo>
                  <a:lnTo>
                    <a:pt x="2671" y="3166"/>
                  </a:lnTo>
                  <a:lnTo>
                    <a:pt x="2669" y="3166"/>
                  </a:lnTo>
                  <a:close/>
                  <a:moveTo>
                    <a:pt x="2669" y="3142"/>
                  </a:moveTo>
                  <a:lnTo>
                    <a:pt x="2669" y="3126"/>
                  </a:lnTo>
                  <a:lnTo>
                    <a:pt x="2671" y="3126"/>
                  </a:lnTo>
                  <a:lnTo>
                    <a:pt x="2671" y="3142"/>
                  </a:lnTo>
                  <a:lnTo>
                    <a:pt x="2669" y="3142"/>
                  </a:lnTo>
                  <a:close/>
                  <a:moveTo>
                    <a:pt x="2669" y="3118"/>
                  </a:moveTo>
                  <a:lnTo>
                    <a:pt x="2669" y="3102"/>
                  </a:lnTo>
                  <a:lnTo>
                    <a:pt x="2671" y="3102"/>
                  </a:lnTo>
                  <a:lnTo>
                    <a:pt x="2671" y="3118"/>
                  </a:lnTo>
                  <a:lnTo>
                    <a:pt x="2669" y="3118"/>
                  </a:lnTo>
                  <a:close/>
                  <a:moveTo>
                    <a:pt x="2669" y="3094"/>
                  </a:moveTo>
                  <a:lnTo>
                    <a:pt x="2669" y="3078"/>
                  </a:lnTo>
                  <a:lnTo>
                    <a:pt x="2671" y="3078"/>
                  </a:lnTo>
                  <a:lnTo>
                    <a:pt x="2671" y="3094"/>
                  </a:lnTo>
                  <a:lnTo>
                    <a:pt x="2669" y="3094"/>
                  </a:lnTo>
                  <a:close/>
                  <a:moveTo>
                    <a:pt x="2669" y="3070"/>
                  </a:moveTo>
                  <a:lnTo>
                    <a:pt x="2669" y="3054"/>
                  </a:lnTo>
                  <a:lnTo>
                    <a:pt x="2671" y="3054"/>
                  </a:lnTo>
                  <a:lnTo>
                    <a:pt x="2671" y="3070"/>
                  </a:lnTo>
                  <a:lnTo>
                    <a:pt x="2669" y="3070"/>
                  </a:lnTo>
                  <a:close/>
                  <a:moveTo>
                    <a:pt x="2669" y="3046"/>
                  </a:moveTo>
                  <a:lnTo>
                    <a:pt x="2669" y="3030"/>
                  </a:lnTo>
                  <a:lnTo>
                    <a:pt x="2671" y="3030"/>
                  </a:lnTo>
                  <a:lnTo>
                    <a:pt x="2671" y="3046"/>
                  </a:lnTo>
                  <a:lnTo>
                    <a:pt x="2669" y="3046"/>
                  </a:lnTo>
                  <a:close/>
                  <a:moveTo>
                    <a:pt x="2669" y="3022"/>
                  </a:moveTo>
                  <a:lnTo>
                    <a:pt x="2669" y="3006"/>
                  </a:lnTo>
                  <a:lnTo>
                    <a:pt x="2671" y="3006"/>
                  </a:lnTo>
                  <a:lnTo>
                    <a:pt x="2671" y="3022"/>
                  </a:lnTo>
                  <a:lnTo>
                    <a:pt x="2669" y="3022"/>
                  </a:lnTo>
                  <a:close/>
                  <a:moveTo>
                    <a:pt x="2669" y="2998"/>
                  </a:moveTo>
                  <a:lnTo>
                    <a:pt x="2669" y="2982"/>
                  </a:lnTo>
                  <a:lnTo>
                    <a:pt x="2671" y="2982"/>
                  </a:lnTo>
                  <a:lnTo>
                    <a:pt x="2671" y="2998"/>
                  </a:lnTo>
                  <a:lnTo>
                    <a:pt x="2669" y="2998"/>
                  </a:lnTo>
                  <a:close/>
                  <a:moveTo>
                    <a:pt x="2669" y="2974"/>
                  </a:moveTo>
                  <a:lnTo>
                    <a:pt x="2669" y="2958"/>
                  </a:lnTo>
                  <a:lnTo>
                    <a:pt x="2671" y="2958"/>
                  </a:lnTo>
                  <a:lnTo>
                    <a:pt x="2671" y="2974"/>
                  </a:lnTo>
                  <a:lnTo>
                    <a:pt x="2669" y="2974"/>
                  </a:lnTo>
                  <a:close/>
                  <a:moveTo>
                    <a:pt x="2669" y="2950"/>
                  </a:moveTo>
                  <a:lnTo>
                    <a:pt x="2669" y="2934"/>
                  </a:lnTo>
                  <a:lnTo>
                    <a:pt x="2671" y="2934"/>
                  </a:lnTo>
                  <a:lnTo>
                    <a:pt x="2671" y="2950"/>
                  </a:lnTo>
                  <a:lnTo>
                    <a:pt x="2669" y="2950"/>
                  </a:lnTo>
                  <a:close/>
                  <a:moveTo>
                    <a:pt x="2669" y="2926"/>
                  </a:moveTo>
                  <a:lnTo>
                    <a:pt x="2669" y="2910"/>
                  </a:lnTo>
                  <a:lnTo>
                    <a:pt x="2671" y="2910"/>
                  </a:lnTo>
                  <a:lnTo>
                    <a:pt x="2671" y="2926"/>
                  </a:lnTo>
                  <a:lnTo>
                    <a:pt x="2669" y="2926"/>
                  </a:lnTo>
                  <a:close/>
                  <a:moveTo>
                    <a:pt x="2669" y="2902"/>
                  </a:moveTo>
                  <a:lnTo>
                    <a:pt x="2669" y="2885"/>
                  </a:lnTo>
                  <a:lnTo>
                    <a:pt x="2671" y="2885"/>
                  </a:lnTo>
                  <a:lnTo>
                    <a:pt x="2671" y="2902"/>
                  </a:lnTo>
                  <a:lnTo>
                    <a:pt x="2669" y="2902"/>
                  </a:lnTo>
                  <a:close/>
                  <a:moveTo>
                    <a:pt x="2669" y="2877"/>
                  </a:moveTo>
                  <a:lnTo>
                    <a:pt x="2669" y="2861"/>
                  </a:lnTo>
                  <a:lnTo>
                    <a:pt x="2671" y="2861"/>
                  </a:lnTo>
                  <a:lnTo>
                    <a:pt x="2671" y="2877"/>
                  </a:lnTo>
                  <a:lnTo>
                    <a:pt x="2669" y="2877"/>
                  </a:lnTo>
                  <a:close/>
                  <a:moveTo>
                    <a:pt x="2669" y="2853"/>
                  </a:moveTo>
                  <a:lnTo>
                    <a:pt x="2669" y="2837"/>
                  </a:lnTo>
                  <a:lnTo>
                    <a:pt x="2671" y="2837"/>
                  </a:lnTo>
                  <a:lnTo>
                    <a:pt x="2671" y="2853"/>
                  </a:lnTo>
                  <a:lnTo>
                    <a:pt x="2669" y="2853"/>
                  </a:lnTo>
                  <a:close/>
                  <a:moveTo>
                    <a:pt x="2669" y="2829"/>
                  </a:moveTo>
                  <a:lnTo>
                    <a:pt x="2669" y="2813"/>
                  </a:lnTo>
                  <a:lnTo>
                    <a:pt x="2671" y="2813"/>
                  </a:lnTo>
                  <a:lnTo>
                    <a:pt x="2671" y="2829"/>
                  </a:lnTo>
                  <a:lnTo>
                    <a:pt x="2669" y="2829"/>
                  </a:lnTo>
                  <a:close/>
                  <a:moveTo>
                    <a:pt x="2669" y="2805"/>
                  </a:moveTo>
                  <a:lnTo>
                    <a:pt x="2669" y="2789"/>
                  </a:lnTo>
                  <a:lnTo>
                    <a:pt x="2671" y="2789"/>
                  </a:lnTo>
                  <a:lnTo>
                    <a:pt x="2671" y="2805"/>
                  </a:lnTo>
                  <a:lnTo>
                    <a:pt x="2669" y="2805"/>
                  </a:lnTo>
                  <a:close/>
                  <a:moveTo>
                    <a:pt x="2669" y="2781"/>
                  </a:moveTo>
                  <a:lnTo>
                    <a:pt x="2669" y="2765"/>
                  </a:lnTo>
                  <a:lnTo>
                    <a:pt x="2671" y="2765"/>
                  </a:lnTo>
                  <a:lnTo>
                    <a:pt x="2671" y="2781"/>
                  </a:lnTo>
                  <a:lnTo>
                    <a:pt x="2669" y="2781"/>
                  </a:lnTo>
                  <a:close/>
                  <a:moveTo>
                    <a:pt x="2669" y="2757"/>
                  </a:moveTo>
                  <a:lnTo>
                    <a:pt x="2669" y="2741"/>
                  </a:lnTo>
                  <a:lnTo>
                    <a:pt x="2671" y="2741"/>
                  </a:lnTo>
                  <a:lnTo>
                    <a:pt x="2671" y="2757"/>
                  </a:lnTo>
                  <a:lnTo>
                    <a:pt x="2669" y="2757"/>
                  </a:lnTo>
                  <a:close/>
                  <a:moveTo>
                    <a:pt x="2669" y="2733"/>
                  </a:moveTo>
                  <a:lnTo>
                    <a:pt x="2669" y="2717"/>
                  </a:lnTo>
                  <a:lnTo>
                    <a:pt x="2671" y="2717"/>
                  </a:lnTo>
                  <a:lnTo>
                    <a:pt x="2671" y="2733"/>
                  </a:lnTo>
                  <a:lnTo>
                    <a:pt x="2669" y="2733"/>
                  </a:lnTo>
                  <a:close/>
                  <a:moveTo>
                    <a:pt x="2669" y="2709"/>
                  </a:moveTo>
                  <a:lnTo>
                    <a:pt x="2669" y="2693"/>
                  </a:lnTo>
                  <a:lnTo>
                    <a:pt x="2671" y="2693"/>
                  </a:lnTo>
                  <a:lnTo>
                    <a:pt x="2671" y="2709"/>
                  </a:lnTo>
                  <a:lnTo>
                    <a:pt x="2669" y="2709"/>
                  </a:lnTo>
                  <a:close/>
                  <a:moveTo>
                    <a:pt x="2669" y="2685"/>
                  </a:moveTo>
                  <a:lnTo>
                    <a:pt x="2669" y="2669"/>
                  </a:lnTo>
                  <a:lnTo>
                    <a:pt x="2671" y="2669"/>
                  </a:lnTo>
                  <a:lnTo>
                    <a:pt x="2671" y="2685"/>
                  </a:lnTo>
                  <a:lnTo>
                    <a:pt x="2669" y="2685"/>
                  </a:lnTo>
                  <a:close/>
                  <a:moveTo>
                    <a:pt x="2669" y="2661"/>
                  </a:moveTo>
                  <a:lnTo>
                    <a:pt x="2669" y="2645"/>
                  </a:lnTo>
                  <a:lnTo>
                    <a:pt x="2671" y="2645"/>
                  </a:lnTo>
                  <a:lnTo>
                    <a:pt x="2671" y="2661"/>
                  </a:lnTo>
                  <a:lnTo>
                    <a:pt x="2669" y="2661"/>
                  </a:lnTo>
                  <a:close/>
                  <a:moveTo>
                    <a:pt x="2669" y="2637"/>
                  </a:moveTo>
                  <a:lnTo>
                    <a:pt x="2669" y="2621"/>
                  </a:lnTo>
                  <a:lnTo>
                    <a:pt x="2671" y="2621"/>
                  </a:lnTo>
                  <a:lnTo>
                    <a:pt x="2671" y="2637"/>
                  </a:lnTo>
                  <a:lnTo>
                    <a:pt x="2669" y="2637"/>
                  </a:lnTo>
                  <a:close/>
                  <a:moveTo>
                    <a:pt x="2669" y="2613"/>
                  </a:moveTo>
                  <a:lnTo>
                    <a:pt x="2669" y="2597"/>
                  </a:lnTo>
                  <a:lnTo>
                    <a:pt x="2671" y="2597"/>
                  </a:lnTo>
                  <a:lnTo>
                    <a:pt x="2671" y="2613"/>
                  </a:lnTo>
                  <a:lnTo>
                    <a:pt x="2669" y="2613"/>
                  </a:lnTo>
                  <a:close/>
                  <a:moveTo>
                    <a:pt x="2669" y="2589"/>
                  </a:moveTo>
                  <a:lnTo>
                    <a:pt x="2669" y="2573"/>
                  </a:lnTo>
                  <a:lnTo>
                    <a:pt x="2671" y="2573"/>
                  </a:lnTo>
                  <a:lnTo>
                    <a:pt x="2671" y="2589"/>
                  </a:lnTo>
                  <a:lnTo>
                    <a:pt x="2669" y="2589"/>
                  </a:lnTo>
                  <a:close/>
                  <a:moveTo>
                    <a:pt x="2669" y="2565"/>
                  </a:moveTo>
                  <a:lnTo>
                    <a:pt x="2669" y="2549"/>
                  </a:lnTo>
                  <a:lnTo>
                    <a:pt x="2671" y="2549"/>
                  </a:lnTo>
                  <a:lnTo>
                    <a:pt x="2671" y="2565"/>
                  </a:lnTo>
                  <a:lnTo>
                    <a:pt x="2669" y="2565"/>
                  </a:lnTo>
                  <a:close/>
                  <a:moveTo>
                    <a:pt x="2669" y="2541"/>
                  </a:moveTo>
                  <a:lnTo>
                    <a:pt x="2669" y="2525"/>
                  </a:lnTo>
                  <a:lnTo>
                    <a:pt x="2671" y="2525"/>
                  </a:lnTo>
                  <a:lnTo>
                    <a:pt x="2671" y="2541"/>
                  </a:lnTo>
                  <a:lnTo>
                    <a:pt x="2669" y="2541"/>
                  </a:lnTo>
                  <a:close/>
                  <a:moveTo>
                    <a:pt x="2669" y="2517"/>
                  </a:moveTo>
                  <a:lnTo>
                    <a:pt x="2669" y="2501"/>
                  </a:lnTo>
                  <a:lnTo>
                    <a:pt x="2671" y="2501"/>
                  </a:lnTo>
                  <a:lnTo>
                    <a:pt x="2671" y="2517"/>
                  </a:lnTo>
                  <a:lnTo>
                    <a:pt x="2669" y="2517"/>
                  </a:lnTo>
                  <a:close/>
                  <a:moveTo>
                    <a:pt x="2669" y="2493"/>
                  </a:moveTo>
                  <a:lnTo>
                    <a:pt x="2669" y="2477"/>
                  </a:lnTo>
                  <a:lnTo>
                    <a:pt x="2671" y="2477"/>
                  </a:lnTo>
                  <a:lnTo>
                    <a:pt x="2671" y="2493"/>
                  </a:lnTo>
                  <a:lnTo>
                    <a:pt x="2669" y="2493"/>
                  </a:lnTo>
                  <a:close/>
                  <a:moveTo>
                    <a:pt x="2669" y="2469"/>
                  </a:moveTo>
                  <a:lnTo>
                    <a:pt x="2669" y="2453"/>
                  </a:lnTo>
                  <a:lnTo>
                    <a:pt x="2671" y="2453"/>
                  </a:lnTo>
                  <a:lnTo>
                    <a:pt x="2671" y="2469"/>
                  </a:lnTo>
                  <a:lnTo>
                    <a:pt x="2669" y="2469"/>
                  </a:lnTo>
                  <a:close/>
                  <a:moveTo>
                    <a:pt x="2669" y="2445"/>
                  </a:moveTo>
                  <a:lnTo>
                    <a:pt x="2669" y="2429"/>
                  </a:lnTo>
                  <a:lnTo>
                    <a:pt x="2671" y="2429"/>
                  </a:lnTo>
                  <a:lnTo>
                    <a:pt x="2671" y="2445"/>
                  </a:lnTo>
                  <a:lnTo>
                    <a:pt x="2669" y="2445"/>
                  </a:lnTo>
                  <a:close/>
                  <a:moveTo>
                    <a:pt x="2669" y="2421"/>
                  </a:moveTo>
                  <a:lnTo>
                    <a:pt x="2669" y="2405"/>
                  </a:lnTo>
                  <a:lnTo>
                    <a:pt x="2671" y="2405"/>
                  </a:lnTo>
                  <a:lnTo>
                    <a:pt x="2671" y="2421"/>
                  </a:lnTo>
                  <a:lnTo>
                    <a:pt x="2669" y="2421"/>
                  </a:lnTo>
                  <a:close/>
                  <a:moveTo>
                    <a:pt x="2669" y="2397"/>
                  </a:moveTo>
                  <a:lnTo>
                    <a:pt x="2669" y="2381"/>
                  </a:lnTo>
                  <a:lnTo>
                    <a:pt x="2671" y="2381"/>
                  </a:lnTo>
                  <a:lnTo>
                    <a:pt x="2671" y="2397"/>
                  </a:lnTo>
                  <a:lnTo>
                    <a:pt x="2669" y="2397"/>
                  </a:lnTo>
                  <a:close/>
                  <a:moveTo>
                    <a:pt x="2669" y="2373"/>
                  </a:moveTo>
                  <a:lnTo>
                    <a:pt x="2669" y="2357"/>
                  </a:lnTo>
                  <a:lnTo>
                    <a:pt x="2671" y="2357"/>
                  </a:lnTo>
                  <a:lnTo>
                    <a:pt x="2671" y="2373"/>
                  </a:lnTo>
                  <a:lnTo>
                    <a:pt x="2669" y="2373"/>
                  </a:lnTo>
                  <a:close/>
                  <a:moveTo>
                    <a:pt x="2669" y="2349"/>
                  </a:moveTo>
                  <a:lnTo>
                    <a:pt x="2669" y="2333"/>
                  </a:lnTo>
                  <a:lnTo>
                    <a:pt x="2671" y="2333"/>
                  </a:lnTo>
                  <a:lnTo>
                    <a:pt x="2671" y="2349"/>
                  </a:lnTo>
                  <a:lnTo>
                    <a:pt x="2669" y="2349"/>
                  </a:lnTo>
                  <a:close/>
                  <a:moveTo>
                    <a:pt x="2669" y="2325"/>
                  </a:moveTo>
                  <a:lnTo>
                    <a:pt x="2669" y="2309"/>
                  </a:lnTo>
                  <a:lnTo>
                    <a:pt x="2671" y="2309"/>
                  </a:lnTo>
                  <a:lnTo>
                    <a:pt x="2671" y="2325"/>
                  </a:lnTo>
                  <a:lnTo>
                    <a:pt x="2669" y="2325"/>
                  </a:lnTo>
                  <a:close/>
                  <a:moveTo>
                    <a:pt x="2669" y="2301"/>
                  </a:moveTo>
                  <a:lnTo>
                    <a:pt x="2669" y="2285"/>
                  </a:lnTo>
                  <a:lnTo>
                    <a:pt x="2671" y="2285"/>
                  </a:lnTo>
                  <a:lnTo>
                    <a:pt x="2671" y="2301"/>
                  </a:lnTo>
                  <a:lnTo>
                    <a:pt x="2669" y="2301"/>
                  </a:lnTo>
                  <a:close/>
                  <a:moveTo>
                    <a:pt x="2669" y="2277"/>
                  </a:moveTo>
                  <a:lnTo>
                    <a:pt x="2669" y="2261"/>
                  </a:lnTo>
                  <a:lnTo>
                    <a:pt x="2671" y="2261"/>
                  </a:lnTo>
                  <a:lnTo>
                    <a:pt x="2671" y="2277"/>
                  </a:lnTo>
                  <a:lnTo>
                    <a:pt x="2669" y="2277"/>
                  </a:lnTo>
                  <a:close/>
                  <a:moveTo>
                    <a:pt x="2669" y="2253"/>
                  </a:moveTo>
                  <a:lnTo>
                    <a:pt x="2669" y="2237"/>
                  </a:lnTo>
                  <a:lnTo>
                    <a:pt x="2671" y="2237"/>
                  </a:lnTo>
                  <a:lnTo>
                    <a:pt x="2671" y="2253"/>
                  </a:lnTo>
                  <a:lnTo>
                    <a:pt x="2669" y="2253"/>
                  </a:lnTo>
                  <a:close/>
                  <a:moveTo>
                    <a:pt x="2669" y="2229"/>
                  </a:moveTo>
                  <a:lnTo>
                    <a:pt x="2669" y="2213"/>
                  </a:lnTo>
                  <a:lnTo>
                    <a:pt x="2671" y="2213"/>
                  </a:lnTo>
                  <a:lnTo>
                    <a:pt x="2671" y="2229"/>
                  </a:lnTo>
                  <a:lnTo>
                    <a:pt x="2669" y="2229"/>
                  </a:lnTo>
                  <a:close/>
                  <a:moveTo>
                    <a:pt x="2669" y="2205"/>
                  </a:moveTo>
                  <a:lnTo>
                    <a:pt x="2669" y="2189"/>
                  </a:lnTo>
                  <a:lnTo>
                    <a:pt x="2671" y="2189"/>
                  </a:lnTo>
                  <a:lnTo>
                    <a:pt x="2671" y="2205"/>
                  </a:lnTo>
                  <a:lnTo>
                    <a:pt x="2669" y="2205"/>
                  </a:lnTo>
                  <a:close/>
                  <a:moveTo>
                    <a:pt x="2669" y="2181"/>
                  </a:moveTo>
                  <a:lnTo>
                    <a:pt x="2669" y="2165"/>
                  </a:lnTo>
                  <a:lnTo>
                    <a:pt x="2671" y="2165"/>
                  </a:lnTo>
                  <a:lnTo>
                    <a:pt x="2671" y="2181"/>
                  </a:lnTo>
                  <a:lnTo>
                    <a:pt x="2669" y="2181"/>
                  </a:lnTo>
                  <a:close/>
                  <a:moveTo>
                    <a:pt x="2669" y="2157"/>
                  </a:moveTo>
                  <a:lnTo>
                    <a:pt x="2669" y="2141"/>
                  </a:lnTo>
                  <a:lnTo>
                    <a:pt x="2671" y="2141"/>
                  </a:lnTo>
                  <a:lnTo>
                    <a:pt x="2671" y="2157"/>
                  </a:lnTo>
                  <a:lnTo>
                    <a:pt x="2669" y="2157"/>
                  </a:lnTo>
                  <a:close/>
                  <a:moveTo>
                    <a:pt x="2669" y="2133"/>
                  </a:moveTo>
                  <a:lnTo>
                    <a:pt x="2669" y="2117"/>
                  </a:lnTo>
                  <a:lnTo>
                    <a:pt x="2671" y="2117"/>
                  </a:lnTo>
                  <a:lnTo>
                    <a:pt x="2671" y="2133"/>
                  </a:lnTo>
                  <a:lnTo>
                    <a:pt x="2669" y="2133"/>
                  </a:lnTo>
                  <a:close/>
                  <a:moveTo>
                    <a:pt x="2669" y="2109"/>
                  </a:moveTo>
                  <a:lnTo>
                    <a:pt x="2669" y="2093"/>
                  </a:lnTo>
                  <a:lnTo>
                    <a:pt x="2671" y="2093"/>
                  </a:lnTo>
                  <a:lnTo>
                    <a:pt x="2671" y="2109"/>
                  </a:lnTo>
                  <a:lnTo>
                    <a:pt x="2669" y="2109"/>
                  </a:lnTo>
                  <a:close/>
                  <a:moveTo>
                    <a:pt x="2669" y="2085"/>
                  </a:moveTo>
                  <a:lnTo>
                    <a:pt x="2669" y="2069"/>
                  </a:lnTo>
                  <a:lnTo>
                    <a:pt x="2671" y="2069"/>
                  </a:lnTo>
                  <a:lnTo>
                    <a:pt x="2671" y="2085"/>
                  </a:lnTo>
                  <a:lnTo>
                    <a:pt x="2669" y="2085"/>
                  </a:lnTo>
                  <a:close/>
                  <a:moveTo>
                    <a:pt x="2669" y="2061"/>
                  </a:moveTo>
                  <a:lnTo>
                    <a:pt x="2669" y="2045"/>
                  </a:lnTo>
                  <a:lnTo>
                    <a:pt x="2671" y="2045"/>
                  </a:lnTo>
                  <a:lnTo>
                    <a:pt x="2671" y="2061"/>
                  </a:lnTo>
                  <a:lnTo>
                    <a:pt x="2669" y="2061"/>
                  </a:lnTo>
                  <a:close/>
                  <a:moveTo>
                    <a:pt x="2669" y="2037"/>
                  </a:moveTo>
                  <a:lnTo>
                    <a:pt x="2669" y="2021"/>
                  </a:lnTo>
                  <a:lnTo>
                    <a:pt x="2671" y="2021"/>
                  </a:lnTo>
                  <a:lnTo>
                    <a:pt x="2671" y="2037"/>
                  </a:lnTo>
                  <a:lnTo>
                    <a:pt x="2669" y="2037"/>
                  </a:lnTo>
                  <a:close/>
                  <a:moveTo>
                    <a:pt x="2669" y="2013"/>
                  </a:moveTo>
                  <a:lnTo>
                    <a:pt x="2669" y="1997"/>
                  </a:lnTo>
                  <a:lnTo>
                    <a:pt x="2671" y="1997"/>
                  </a:lnTo>
                  <a:lnTo>
                    <a:pt x="2671" y="2013"/>
                  </a:lnTo>
                  <a:lnTo>
                    <a:pt x="2669" y="2013"/>
                  </a:lnTo>
                  <a:close/>
                  <a:moveTo>
                    <a:pt x="2669" y="1989"/>
                  </a:moveTo>
                  <a:lnTo>
                    <a:pt x="2669" y="1973"/>
                  </a:lnTo>
                  <a:lnTo>
                    <a:pt x="2671" y="1973"/>
                  </a:lnTo>
                  <a:lnTo>
                    <a:pt x="2671" y="1989"/>
                  </a:lnTo>
                  <a:lnTo>
                    <a:pt x="2669" y="1989"/>
                  </a:lnTo>
                  <a:close/>
                  <a:moveTo>
                    <a:pt x="2669" y="1965"/>
                  </a:moveTo>
                  <a:lnTo>
                    <a:pt x="2669" y="1949"/>
                  </a:lnTo>
                  <a:lnTo>
                    <a:pt x="2671" y="1949"/>
                  </a:lnTo>
                  <a:lnTo>
                    <a:pt x="2671" y="1965"/>
                  </a:lnTo>
                  <a:lnTo>
                    <a:pt x="2669" y="1965"/>
                  </a:lnTo>
                  <a:close/>
                  <a:moveTo>
                    <a:pt x="2669" y="1941"/>
                  </a:moveTo>
                  <a:lnTo>
                    <a:pt x="2669" y="1925"/>
                  </a:lnTo>
                  <a:lnTo>
                    <a:pt x="2671" y="1925"/>
                  </a:lnTo>
                  <a:lnTo>
                    <a:pt x="2671" y="1941"/>
                  </a:lnTo>
                  <a:lnTo>
                    <a:pt x="2669" y="1941"/>
                  </a:lnTo>
                  <a:close/>
                  <a:moveTo>
                    <a:pt x="2669" y="1917"/>
                  </a:moveTo>
                  <a:lnTo>
                    <a:pt x="2669" y="1901"/>
                  </a:lnTo>
                  <a:lnTo>
                    <a:pt x="2671" y="1901"/>
                  </a:lnTo>
                  <a:lnTo>
                    <a:pt x="2671" y="1917"/>
                  </a:lnTo>
                  <a:lnTo>
                    <a:pt x="2669" y="1917"/>
                  </a:lnTo>
                  <a:close/>
                  <a:moveTo>
                    <a:pt x="2669" y="1893"/>
                  </a:moveTo>
                  <a:lnTo>
                    <a:pt x="2669" y="1877"/>
                  </a:lnTo>
                  <a:lnTo>
                    <a:pt x="2671" y="1877"/>
                  </a:lnTo>
                  <a:lnTo>
                    <a:pt x="2671" y="1893"/>
                  </a:lnTo>
                  <a:lnTo>
                    <a:pt x="2669" y="1893"/>
                  </a:lnTo>
                  <a:close/>
                  <a:moveTo>
                    <a:pt x="2669" y="1869"/>
                  </a:moveTo>
                  <a:lnTo>
                    <a:pt x="2669" y="1853"/>
                  </a:lnTo>
                  <a:lnTo>
                    <a:pt x="2671" y="1853"/>
                  </a:lnTo>
                  <a:lnTo>
                    <a:pt x="2671" y="1869"/>
                  </a:lnTo>
                  <a:lnTo>
                    <a:pt x="2669" y="1869"/>
                  </a:lnTo>
                  <a:close/>
                  <a:moveTo>
                    <a:pt x="2669" y="1845"/>
                  </a:moveTo>
                  <a:lnTo>
                    <a:pt x="2669" y="1828"/>
                  </a:lnTo>
                  <a:lnTo>
                    <a:pt x="2671" y="1828"/>
                  </a:lnTo>
                  <a:lnTo>
                    <a:pt x="2671" y="1845"/>
                  </a:lnTo>
                  <a:lnTo>
                    <a:pt x="2669" y="1845"/>
                  </a:lnTo>
                  <a:close/>
                  <a:moveTo>
                    <a:pt x="2669" y="1820"/>
                  </a:moveTo>
                  <a:lnTo>
                    <a:pt x="2669" y="1804"/>
                  </a:lnTo>
                  <a:lnTo>
                    <a:pt x="2671" y="1804"/>
                  </a:lnTo>
                  <a:lnTo>
                    <a:pt x="2671" y="1820"/>
                  </a:lnTo>
                  <a:lnTo>
                    <a:pt x="2669" y="1820"/>
                  </a:lnTo>
                  <a:close/>
                  <a:moveTo>
                    <a:pt x="2669" y="1796"/>
                  </a:moveTo>
                  <a:lnTo>
                    <a:pt x="2669" y="1780"/>
                  </a:lnTo>
                  <a:lnTo>
                    <a:pt x="2671" y="1780"/>
                  </a:lnTo>
                  <a:lnTo>
                    <a:pt x="2671" y="1796"/>
                  </a:lnTo>
                  <a:lnTo>
                    <a:pt x="2669" y="1796"/>
                  </a:lnTo>
                  <a:close/>
                  <a:moveTo>
                    <a:pt x="2669" y="1772"/>
                  </a:moveTo>
                  <a:lnTo>
                    <a:pt x="2669" y="1756"/>
                  </a:lnTo>
                  <a:lnTo>
                    <a:pt x="2671" y="1756"/>
                  </a:lnTo>
                  <a:lnTo>
                    <a:pt x="2671" y="1772"/>
                  </a:lnTo>
                  <a:lnTo>
                    <a:pt x="2669" y="1772"/>
                  </a:lnTo>
                  <a:close/>
                  <a:moveTo>
                    <a:pt x="2669" y="1748"/>
                  </a:moveTo>
                  <a:lnTo>
                    <a:pt x="2669" y="1732"/>
                  </a:lnTo>
                  <a:lnTo>
                    <a:pt x="2671" y="1732"/>
                  </a:lnTo>
                  <a:lnTo>
                    <a:pt x="2671" y="1748"/>
                  </a:lnTo>
                  <a:lnTo>
                    <a:pt x="2669" y="1748"/>
                  </a:lnTo>
                  <a:close/>
                  <a:moveTo>
                    <a:pt x="2669" y="1724"/>
                  </a:moveTo>
                  <a:lnTo>
                    <a:pt x="2669" y="1708"/>
                  </a:lnTo>
                  <a:lnTo>
                    <a:pt x="2671" y="1708"/>
                  </a:lnTo>
                  <a:lnTo>
                    <a:pt x="2671" y="1724"/>
                  </a:lnTo>
                  <a:lnTo>
                    <a:pt x="2669" y="1724"/>
                  </a:lnTo>
                  <a:close/>
                  <a:moveTo>
                    <a:pt x="2669" y="1700"/>
                  </a:moveTo>
                  <a:lnTo>
                    <a:pt x="2669" y="1684"/>
                  </a:lnTo>
                  <a:lnTo>
                    <a:pt x="2671" y="1684"/>
                  </a:lnTo>
                  <a:lnTo>
                    <a:pt x="2671" y="1700"/>
                  </a:lnTo>
                  <a:lnTo>
                    <a:pt x="2669" y="1700"/>
                  </a:lnTo>
                  <a:close/>
                  <a:moveTo>
                    <a:pt x="2669" y="1676"/>
                  </a:moveTo>
                  <a:lnTo>
                    <a:pt x="2669" y="1660"/>
                  </a:lnTo>
                  <a:lnTo>
                    <a:pt x="2671" y="1660"/>
                  </a:lnTo>
                  <a:lnTo>
                    <a:pt x="2671" y="1676"/>
                  </a:lnTo>
                  <a:lnTo>
                    <a:pt x="2669" y="1676"/>
                  </a:lnTo>
                  <a:close/>
                  <a:moveTo>
                    <a:pt x="2669" y="1652"/>
                  </a:moveTo>
                  <a:lnTo>
                    <a:pt x="2669" y="1636"/>
                  </a:lnTo>
                  <a:lnTo>
                    <a:pt x="2671" y="1636"/>
                  </a:lnTo>
                  <a:lnTo>
                    <a:pt x="2671" y="1652"/>
                  </a:lnTo>
                  <a:lnTo>
                    <a:pt x="2669" y="1652"/>
                  </a:lnTo>
                  <a:close/>
                  <a:moveTo>
                    <a:pt x="2669" y="1628"/>
                  </a:moveTo>
                  <a:lnTo>
                    <a:pt x="2669" y="1612"/>
                  </a:lnTo>
                  <a:lnTo>
                    <a:pt x="2671" y="1612"/>
                  </a:lnTo>
                  <a:lnTo>
                    <a:pt x="2671" y="1628"/>
                  </a:lnTo>
                  <a:lnTo>
                    <a:pt x="2669" y="1628"/>
                  </a:lnTo>
                  <a:close/>
                  <a:moveTo>
                    <a:pt x="2669" y="1604"/>
                  </a:moveTo>
                  <a:lnTo>
                    <a:pt x="2669" y="1588"/>
                  </a:lnTo>
                  <a:lnTo>
                    <a:pt x="2671" y="1588"/>
                  </a:lnTo>
                  <a:lnTo>
                    <a:pt x="2671" y="1604"/>
                  </a:lnTo>
                  <a:lnTo>
                    <a:pt x="2669" y="1604"/>
                  </a:lnTo>
                  <a:close/>
                  <a:moveTo>
                    <a:pt x="2669" y="1580"/>
                  </a:moveTo>
                  <a:lnTo>
                    <a:pt x="2669" y="1564"/>
                  </a:lnTo>
                  <a:lnTo>
                    <a:pt x="2671" y="1564"/>
                  </a:lnTo>
                  <a:lnTo>
                    <a:pt x="2671" y="1580"/>
                  </a:lnTo>
                  <a:lnTo>
                    <a:pt x="2669" y="1580"/>
                  </a:lnTo>
                  <a:close/>
                  <a:moveTo>
                    <a:pt x="2669" y="1556"/>
                  </a:moveTo>
                  <a:lnTo>
                    <a:pt x="2669" y="1540"/>
                  </a:lnTo>
                  <a:lnTo>
                    <a:pt x="2671" y="1540"/>
                  </a:lnTo>
                  <a:lnTo>
                    <a:pt x="2671" y="1556"/>
                  </a:lnTo>
                  <a:lnTo>
                    <a:pt x="2669" y="1556"/>
                  </a:lnTo>
                  <a:close/>
                  <a:moveTo>
                    <a:pt x="2669" y="1532"/>
                  </a:moveTo>
                  <a:lnTo>
                    <a:pt x="2669" y="1516"/>
                  </a:lnTo>
                  <a:lnTo>
                    <a:pt x="2671" y="1516"/>
                  </a:lnTo>
                  <a:lnTo>
                    <a:pt x="2671" y="1532"/>
                  </a:lnTo>
                  <a:lnTo>
                    <a:pt x="2669" y="1532"/>
                  </a:lnTo>
                  <a:close/>
                  <a:moveTo>
                    <a:pt x="2669" y="1508"/>
                  </a:moveTo>
                  <a:lnTo>
                    <a:pt x="2669" y="1492"/>
                  </a:lnTo>
                  <a:lnTo>
                    <a:pt x="2671" y="1492"/>
                  </a:lnTo>
                  <a:lnTo>
                    <a:pt x="2671" y="1508"/>
                  </a:lnTo>
                  <a:lnTo>
                    <a:pt x="2669" y="1508"/>
                  </a:lnTo>
                  <a:close/>
                  <a:moveTo>
                    <a:pt x="2669" y="1484"/>
                  </a:moveTo>
                  <a:lnTo>
                    <a:pt x="2669" y="1468"/>
                  </a:lnTo>
                  <a:lnTo>
                    <a:pt x="2671" y="1468"/>
                  </a:lnTo>
                  <a:lnTo>
                    <a:pt x="2671" y="1484"/>
                  </a:lnTo>
                  <a:lnTo>
                    <a:pt x="2669" y="1484"/>
                  </a:lnTo>
                  <a:close/>
                  <a:moveTo>
                    <a:pt x="2669" y="1460"/>
                  </a:moveTo>
                  <a:lnTo>
                    <a:pt x="2669" y="1444"/>
                  </a:lnTo>
                  <a:lnTo>
                    <a:pt x="2671" y="1444"/>
                  </a:lnTo>
                  <a:lnTo>
                    <a:pt x="2671" y="1460"/>
                  </a:lnTo>
                  <a:lnTo>
                    <a:pt x="2669" y="1460"/>
                  </a:lnTo>
                  <a:close/>
                  <a:moveTo>
                    <a:pt x="2669" y="1436"/>
                  </a:moveTo>
                  <a:lnTo>
                    <a:pt x="2669" y="1420"/>
                  </a:lnTo>
                  <a:lnTo>
                    <a:pt x="2671" y="1420"/>
                  </a:lnTo>
                  <a:lnTo>
                    <a:pt x="2671" y="1436"/>
                  </a:lnTo>
                  <a:lnTo>
                    <a:pt x="2669" y="1436"/>
                  </a:lnTo>
                  <a:close/>
                  <a:moveTo>
                    <a:pt x="2669" y="1412"/>
                  </a:moveTo>
                  <a:lnTo>
                    <a:pt x="2669" y="1396"/>
                  </a:lnTo>
                  <a:lnTo>
                    <a:pt x="2671" y="1396"/>
                  </a:lnTo>
                  <a:lnTo>
                    <a:pt x="2671" y="1412"/>
                  </a:lnTo>
                  <a:lnTo>
                    <a:pt x="2669" y="1412"/>
                  </a:lnTo>
                  <a:close/>
                  <a:moveTo>
                    <a:pt x="2669" y="1388"/>
                  </a:moveTo>
                  <a:lnTo>
                    <a:pt x="2669" y="1372"/>
                  </a:lnTo>
                  <a:lnTo>
                    <a:pt x="2671" y="1372"/>
                  </a:lnTo>
                  <a:lnTo>
                    <a:pt x="2671" y="1388"/>
                  </a:lnTo>
                  <a:lnTo>
                    <a:pt x="2669" y="1388"/>
                  </a:lnTo>
                  <a:close/>
                  <a:moveTo>
                    <a:pt x="2669" y="1364"/>
                  </a:moveTo>
                  <a:lnTo>
                    <a:pt x="2669" y="1348"/>
                  </a:lnTo>
                  <a:lnTo>
                    <a:pt x="2671" y="1348"/>
                  </a:lnTo>
                  <a:lnTo>
                    <a:pt x="2671" y="1364"/>
                  </a:lnTo>
                  <a:lnTo>
                    <a:pt x="2669" y="1364"/>
                  </a:lnTo>
                  <a:close/>
                  <a:moveTo>
                    <a:pt x="2669" y="1340"/>
                  </a:moveTo>
                  <a:lnTo>
                    <a:pt x="2669" y="1324"/>
                  </a:lnTo>
                  <a:lnTo>
                    <a:pt x="2671" y="1324"/>
                  </a:lnTo>
                  <a:lnTo>
                    <a:pt x="2671" y="1340"/>
                  </a:lnTo>
                  <a:lnTo>
                    <a:pt x="2669" y="1340"/>
                  </a:lnTo>
                  <a:close/>
                  <a:moveTo>
                    <a:pt x="2669" y="1316"/>
                  </a:moveTo>
                  <a:lnTo>
                    <a:pt x="2669" y="1300"/>
                  </a:lnTo>
                  <a:lnTo>
                    <a:pt x="2671" y="1300"/>
                  </a:lnTo>
                  <a:lnTo>
                    <a:pt x="2671" y="1316"/>
                  </a:lnTo>
                  <a:lnTo>
                    <a:pt x="2669" y="1316"/>
                  </a:lnTo>
                  <a:close/>
                  <a:moveTo>
                    <a:pt x="2669" y="1292"/>
                  </a:moveTo>
                  <a:lnTo>
                    <a:pt x="2669" y="1276"/>
                  </a:lnTo>
                  <a:lnTo>
                    <a:pt x="2671" y="1276"/>
                  </a:lnTo>
                  <a:lnTo>
                    <a:pt x="2671" y="1292"/>
                  </a:lnTo>
                  <a:lnTo>
                    <a:pt x="2669" y="1292"/>
                  </a:lnTo>
                  <a:close/>
                  <a:moveTo>
                    <a:pt x="2669" y="1268"/>
                  </a:moveTo>
                  <a:lnTo>
                    <a:pt x="2669" y="1252"/>
                  </a:lnTo>
                  <a:lnTo>
                    <a:pt x="2671" y="1252"/>
                  </a:lnTo>
                  <a:lnTo>
                    <a:pt x="2671" y="1268"/>
                  </a:lnTo>
                  <a:lnTo>
                    <a:pt x="2669" y="1268"/>
                  </a:lnTo>
                  <a:close/>
                  <a:moveTo>
                    <a:pt x="2669" y="1244"/>
                  </a:moveTo>
                  <a:lnTo>
                    <a:pt x="2669" y="1228"/>
                  </a:lnTo>
                  <a:lnTo>
                    <a:pt x="2671" y="1228"/>
                  </a:lnTo>
                  <a:lnTo>
                    <a:pt x="2671" y="1244"/>
                  </a:lnTo>
                  <a:lnTo>
                    <a:pt x="2669" y="1244"/>
                  </a:lnTo>
                  <a:close/>
                  <a:moveTo>
                    <a:pt x="2669" y="1220"/>
                  </a:moveTo>
                  <a:lnTo>
                    <a:pt x="2669" y="1204"/>
                  </a:lnTo>
                  <a:lnTo>
                    <a:pt x="2671" y="1204"/>
                  </a:lnTo>
                  <a:lnTo>
                    <a:pt x="2671" y="1220"/>
                  </a:lnTo>
                  <a:lnTo>
                    <a:pt x="2669" y="1220"/>
                  </a:lnTo>
                  <a:close/>
                  <a:moveTo>
                    <a:pt x="2669" y="1196"/>
                  </a:moveTo>
                  <a:lnTo>
                    <a:pt x="2669" y="1180"/>
                  </a:lnTo>
                  <a:lnTo>
                    <a:pt x="2671" y="1180"/>
                  </a:lnTo>
                  <a:lnTo>
                    <a:pt x="2671" y="1196"/>
                  </a:lnTo>
                  <a:lnTo>
                    <a:pt x="2669" y="1196"/>
                  </a:lnTo>
                  <a:close/>
                  <a:moveTo>
                    <a:pt x="2669" y="1172"/>
                  </a:moveTo>
                  <a:lnTo>
                    <a:pt x="2669" y="1156"/>
                  </a:lnTo>
                  <a:lnTo>
                    <a:pt x="2671" y="1156"/>
                  </a:lnTo>
                  <a:lnTo>
                    <a:pt x="2671" y="1172"/>
                  </a:lnTo>
                  <a:lnTo>
                    <a:pt x="2669" y="1172"/>
                  </a:lnTo>
                  <a:close/>
                  <a:moveTo>
                    <a:pt x="2669" y="1148"/>
                  </a:moveTo>
                  <a:lnTo>
                    <a:pt x="2669" y="1132"/>
                  </a:lnTo>
                  <a:lnTo>
                    <a:pt x="2671" y="1132"/>
                  </a:lnTo>
                  <a:lnTo>
                    <a:pt x="2671" y="1148"/>
                  </a:lnTo>
                  <a:lnTo>
                    <a:pt x="2669" y="1148"/>
                  </a:lnTo>
                  <a:close/>
                  <a:moveTo>
                    <a:pt x="2669" y="1124"/>
                  </a:moveTo>
                  <a:lnTo>
                    <a:pt x="2669" y="1108"/>
                  </a:lnTo>
                  <a:lnTo>
                    <a:pt x="2671" y="1108"/>
                  </a:lnTo>
                  <a:lnTo>
                    <a:pt x="2671" y="1124"/>
                  </a:lnTo>
                  <a:lnTo>
                    <a:pt x="2669" y="1124"/>
                  </a:lnTo>
                  <a:close/>
                  <a:moveTo>
                    <a:pt x="2669" y="1100"/>
                  </a:moveTo>
                  <a:lnTo>
                    <a:pt x="2669" y="1084"/>
                  </a:lnTo>
                  <a:lnTo>
                    <a:pt x="2671" y="1084"/>
                  </a:lnTo>
                  <a:lnTo>
                    <a:pt x="2671" y="1100"/>
                  </a:lnTo>
                  <a:lnTo>
                    <a:pt x="2669" y="1100"/>
                  </a:lnTo>
                  <a:close/>
                  <a:moveTo>
                    <a:pt x="2669" y="1076"/>
                  </a:moveTo>
                  <a:lnTo>
                    <a:pt x="2669" y="1060"/>
                  </a:lnTo>
                  <a:lnTo>
                    <a:pt x="2671" y="1060"/>
                  </a:lnTo>
                  <a:lnTo>
                    <a:pt x="2671" y="1076"/>
                  </a:lnTo>
                  <a:lnTo>
                    <a:pt x="2669" y="1076"/>
                  </a:lnTo>
                  <a:close/>
                  <a:moveTo>
                    <a:pt x="2669" y="1052"/>
                  </a:moveTo>
                  <a:lnTo>
                    <a:pt x="2669" y="1036"/>
                  </a:lnTo>
                  <a:lnTo>
                    <a:pt x="2671" y="1036"/>
                  </a:lnTo>
                  <a:lnTo>
                    <a:pt x="2671" y="1052"/>
                  </a:lnTo>
                  <a:lnTo>
                    <a:pt x="2669" y="1052"/>
                  </a:lnTo>
                  <a:close/>
                  <a:moveTo>
                    <a:pt x="2669" y="1028"/>
                  </a:moveTo>
                  <a:lnTo>
                    <a:pt x="2669" y="1012"/>
                  </a:lnTo>
                  <a:lnTo>
                    <a:pt x="2671" y="1012"/>
                  </a:lnTo>
                  <a:lnTo>
                    <a:pt x="2671" y="1028"/>
                  </a:lnTo>
                  <a:lnTo>
                    <a:pt x="2669" y="1028"/>
                  </a:lnTo>
                  <a:close/>
                  <a:moveTo>
                    <a:pt x="2669" y="1004"/>
                  </a:moveTo>
                  <a:lnTo>
                    <a:pt x="2669" y="988"/>
                  </a:lnTo>
                  <a:lnTo>
                    <a:pt x="2671" y="988"/>
                  </a:lnTo>
                  <a:lnTo>
                    <a:pt x="2671" y="1004"/>
                  </a:lnTo>
                  <a:lnTo>
                    <a:pt x="2669" y="1004"/>
                  </a:lnTo>
                  <a:close/>
                  <a:moveTo>
                    <a:pt x="2669" y="980"/>
                  </a:moveTo>
                  <a:lnTo>
                    <a:pt x="2669" y="964"/>
                  </a:lnTo>
                  <a:lnTo>
                    <a:pt x="2671" y="964"/>
                  </a:lnTo>
                  <a:lnTo>
                    <a:pt x="2671" y="980"/>
                  </a:lnTo>
                  <a:lnTo>
                    <a:pt x="2669" y="980"/>
                  </a:lnTo>
                  <a:close/>
                  <a:moveTo>
                    <a:pt x="2669" y="956"/>
                  </a:moveTo>
                  <a:lnTo>
                    <a:pt x="2669" y="940"/>
                  </a:lnTo>
                  <a:lnTo>
                    <a:pt x="2671" y="940"/>
                  </a:lnTo>
                  <a:lnTo>
                    <a:pt x="2671" y="956"/>
                  </a:lnTo>
                  <a:lnTo>
                    <a:pt x="2669" y="956"/>
                  </a:lnTo>
                  <a:close/>
                  <a:moveTo>
                    <a:pt x="2669" y="932"/>
                  </a:moveTo>
                  <a:lnTo>
                    <a:pt x="2669" y="916"/>
                  </a:lnTo>
                  <a:lnTo>
                    <a:pt x="2671" y="916"/>
                  </a:lnTo>
                  <a:lnTo>
                    <a:pt x="2671" y="932"/>
                  </a:lnTo>
                  <a:lnTo>
                    <a:pt x="2669" y="932"/>
                  </a:lnTo>
                  <a:close/>
                  <a:moveTo>
                    <a:pt x="2669" y="908"/>
                  </a:moveTo>
                  <a:lnTo>
                    <a:pt x="2669" y="892"/>
                  </a:lnTo>
                  <a:lnTo>
                    <a:pt x="2671" y="892"/>
                  </a:lnTo>
                  <a:lnTo>
                    <a:pt x="2671" y="908"/>
                  </a:lnTo>
                  <a:lnTo>
                    <a:pt x="2669" y="908"/>
                  </a:lnTo>
                  <a:close/>
                  <a:moveTo>
                    <a:pt x="2669" y="884"/>
                  </a:moveTo>
                  <a:lnTo>
                    <a:pt x="2669" y="868"/>
                  </a:lnTo>
                  <a:lnTo>
                    <a:pt x="2671" y="868"/>
                  </a:lnTo>
                  <a:lnTo>
                    <a:pt x="2671" y="884"/>
                  </a:lnTo>
                  <a:lnTo>
                    <a:pt x="2669" y="884"/>
                  </a:lnTo>
                  <a:close/>
                  <a:moveTo>
                    <a:pt x="2669" y="860"/>
                  </a:moveTo>
                  <a:lnTo>
                    <a:pt x="2669" y="844"/>
                  </a:lnTo>
                  <a:lnTo>
                    <a:pt x="2671" y="844"/>
                  </a:lnTo>
                  <a:lnTo>
                    <a:pt x="2671" y="860"/>
                  </a:lnTo>
                  <a:lnTo>
                    <a:pt x="2669" y="860"/>
                  </a:lnTo>
                  <a:close/>
                  <a:moveTo>
                    <a:pt x="2669" y="836"/>
                  </a:moveTo>
                  <a:lnTo>
                    <a:pt x="2669" y="820"/>
                  </a:lnTo>
                  <a:lnTo>
                    <a:pt x="2671" y="820"/>
                  </a:lnTo>
                  <a:lnTo>
                    <a:pt x="2671" y="836"/>
                  </a:lnTo>
                  <a:lnTo>
                    <a:pt x="2669" y="836"/>
                  </a:lnTo>
                  <a:close/>
                  <a:moveTo>
                    <a:pt x="2669" y="812"/>
                  </a:moveTo>
                  <a:lnTo>
                    <a:pt x="2669" y="796"/>
                  </a:lnTo>
                  <a:lnTo>
                    <a:pt x="2671" y="796"/>
                  </a:lnTo>
                  <a:lnTo>
                    <a:pt x="2671" y="812"/>
                  </a:lnTo>
                  <a:lnTo>
                    <a:pt x="2669" y="812"/>
                  </a:lnTo>
                  <a:close/>
                  <a:moveTo>
                    <a:pt x="2669" y="788"/>
                  </a:moveTo>
                  <a:lnTo>
                    <a:pt x="2669" y="771"/>
                  </a:lnTo>
                  <a:lnTo>
                    <a:pt x="2671" y="771"/>
                  </a:lnTo>
                  <a:lnTo>
                    <a:pt x="2671" y="788"/>
                  </a:lnTo>
                  <a:lnTo>
                    <a:pt x="2669" y="788"/>
                  </a:lnTo>
                  <a:close/>
                  <a:moveTo>
                    <a:pt x="2669" y="763"/>
                  </a:moveTo>
                  <a:lnTo>
                    <a:pt x="2669" y="747"/>
                  </a:lnTo>
                  <a:lnTo>
                    <a:pt x="2671" y="747"/>
                  </a:lnTo>
                  <a:lnTo>
                    <a:pt x="2671" y="763"/>
                  </a:lnTo>
                  <a:lnTo>
                    <a:pt x="2669" y="763"/>
                  </a:lnTo>
                  <a:close/>
                  <a:moveTo>
                    <a:pt x="2669" y="739"/>
                  </a:moveTo>
                  <a:lnTo>
                    <a:pt x="2669" y="723"/>
                  </a:lnTo>
                  <a:lnTo>
                    <a:pt x="2671" y="723"/>
                  </a:lnTo>
                  <a:lnTo>
                    <a:pt x="2671" y="739"/>
                  </a:lnTo>
                  <a:lnTo>
                    <a:pt x="2669" y="739"/>
                  </a:lnTo>
                  <a:close/>
                  <a:moveTo>
                    <a:pt x="2669" y="715"/>
                  </a:moveTo>
                  <a:lnTo>
                    <a:pt x="2669" y="699"/>
                  </a:lnTo>
                  <a:lnTo>
                    <a:pt x="2671" y="699"/>
                  </a:lnTo>
                  <a:lnTo>
                    <a:pt x="2671" y="715"/>
                  </a:lnTo>
                  <a:lnTo>
                    <a:pt x="2669" y="715"/>
                  </a:lnTo>
                  <a:close/>
                  <a:moveTo>
                    <a:pt x="2669" y="691"/>
                  </a:moveTo>
                  <a:lnTo>
                    <a:pt x="2669" y="675"/>
                  </a:lnTo>
                  <a:lnTo>
                    <a:pt x="2671" y="675"/>
                  </a:lnTo>
                  <a:lnTo>
                    <a:pt x="2671" y="691"/>
                  </a:lnTo>
                  <a:lnTo>
                    <a:pt x="2669" y="691"/>
                  </a:lnTo>
                  <a:close/>
                  <a:moveTo>
                    <a:pt x="2669" y="667"/>
                  </a:moveTo>
                  <a:lnTo>
                    <a:pt x="2669" y="651"/>
                  </a:lnTo>
                  <a:lnTo>
                    <a:pt x="2671" y="651"/>
                  </a:lnTo>
                  <a:lnTo>
                    <a:pt x="2671" y="667"/>
                  </a:lnTo>
                  <a:lnTo>
                    <a:pt x="2669" y="667"/>
                  </a:lnTo>
                  <a:close/>
                  <a:moveTo>
                    <a:pt x="2669" y="643"/>
                  </a:moveTo>
                  <a:lnTo>
                    <a:pt x="2669" y="627"/>
                  </a:lnTo>
                  <a:lnTo>
                    <a:pt x="2671" y="627"/>
                  </a:lnTo>
                  <a:lnTo>
                    <a:pt x="2671" y="643"/>
                  </a:lnTo>
                  <a:lnTo>
                    <a:pt x="2669" y="643"/>
                  </a:lnTo>
                  <a:close/>
                  <a:moveTo>
                    <a:pt x="2669" y="619"/>
                  </a:moveTo>
                  <a:lnTo>
                    <a:pt x="2669" y="603"/>
                  </a:lnTo>
                  <a:lnTo>
                    <a:pt x="2671" y="603"/>
                  </a:lnTo>
                  <a:lnTo>
                    <a:pt x="2671" y="619"/>
                  </a:lnTo>
                  <a:lnTo>
                    <a:pt x="2669" y="619"/>
                  </a:lnTo>
                  <a:close/>
                  <a:moveTo>
                    <a:pt x="2669" y="595"/>
                  </a:moveTo>
                  <a:lnTo>
                    <a:pt x="2669" y="579"/>
                  </a:lnTo>
                  <a:lnTo>
                    <a:pt x="2671" y="579"/>
                  </a:lnTo>
                  <a:lnTo>
                    <a:pt x="2671" y="595"/>
                  </a:lnTo>
                  <a:lnTo>
                    <a:pt x="2669" y="595"/>
                  </a:lnTo>
                  <a:close/>
                  <a:moveTo>
                    <a:pt x="2669" y="571"/>
                  </a:moveTo>
                  <a:lnTo>
                    <a:pt x="2669" y="555"/>
                  </a:lnTo>
                  <a:lnTo>
                    <a:pt x="2671" y="555"/>
                  </a:lnTo>
                  <a:lnTo>
                    <a:pt x="2671" y="571"/>
                  </a:lnTo>
                  <a:lnTo>
                    <a:pt x="2669" y="571"/>
                  </a:lnTo>
                  <a:close/>
                  <a:moveTo>
                    <a:pt x="2669" y="547"/>
                  </a:moveTo>
                  <a:lnTo>
                    <a:pt x="2669" y="531"/>
                  </a:lnTo>
                  <a:lnTo>
                    <a:pt x="2671" y="531"/>
                  </a:lnTo>
                  <a:lnTo>
                    <a:pt x="2671" y="547"/>
                  </a:lnTo>
                  <a:lnTo>
                    <a:pt x="2669" y="547"/>
                  </a:lnTo>
                  <a:close/>
                  <a:moveTo>
                    <a:pt x="2669" y="523"/>
                  </a:moveTo>
                  <a:lnTo>
                    <a:pt x="2669" y="507"/>
                  </a:lnTo>
                  <a:lnTo>
                    <a:pt x="2671" y="507"/>
                  </a:lnTo>
                  <a:lnTo>
                    <a:pt x="2671" y="523"/>
                  </a:lnTo>
                  <a:lnTo>
                    <a:pt x="2669" y="523"/>
                  </a:lnTo>
                  <a:close/>
                  <a:moveTo>
                    <a:pt x="2669" y="499"/>
                  </a:moveTo>
                  <a:lnTo>
                    <a:pt x="2669" y="483"/>
                  </a:lnTo>
                  <a:lnTo>
                    <a:pt x="2671" y="483"/>
                  </a:lnTo>
                  <a:lnTo>
                    <a:pt x="2671" y="499"/>
                  </a:lnTo>
                  <a:lnTo>
                    <a:pt x="2669" y="499"/>
                  </a:lnTo>
                  <a:close/>
                  <a:moveTo>
                    <a:pt x="2669" y="475"/>
                  </a:moveTo>
                  <a:lnTo>
                    <a:pt x="2669" y="459"/>
                  </a:lnTo>
                  <a:lnTo>
                    <a:pt x="2671" y="459"/>
                  </a:lnTo>
                  <a:lnTo>
                    <a:pt x="2671" y="475"/>
                  </a:lnTo>
                  <a:lnTo>
                    <a:pt x="2669" y="475"/>
                  </a:lnTo>
                  <a:close/>
                  <a:moveTo>
                    <a:pt x="2669" y="451"/>
                  </a:moveTo>
                  <a:lnTo>
                    <a:pt x="2669" y="435"/>
                  </a:lnTo>
                  <a:lnTo>
                    <a:pt x="2671" y="435"/>
                  </a:lnTo>
                  <a:lnTo>
                    <a:pt x="2671" y="451"/>
                  </a:lnTo>
                  <a:lnTo>
                    <a:pt x="2669" y="451"/>
                  </a:lnTo>
                  <a:close/>
                  <a:moveTo>
                    <a:pt x="2669" y="427"/>
                  </a:moveTo>
                  <a:lnTo>
                    <a:pt x="2669" y="411"/>
                  </a:lnTo>
                  <a:lnTo>
                    <a:pt x="2671" y="411"/>
                  </a:lnTo>
                  <a:lnTo>
                    <a:pt x="2671" y="427"/>
                  </a:lnTo>
                  <a:lnTo>
                    <a:pt x="2669" y="427"/>
                  </a:lnTo>
                  <a:close/>
                  <a:moveTo>
                    <a:pt x="2669" y="403"/>
                  </a:moveTo>
                  <a:lnTo>
                    <a:pt x="2669" y="387"/>
                  </a:lnTo>
                  <a:lnTo>
                    <a:pt x="2671" y="387"/>
                  </a:lnTo>
                  <a:lnTo>
                    <a:pt x="2671" y="403"/>
                  </a:lnTo>
                  <a:lnTo>
                    <a:pt x="2669" y="403"/>
                  </a:lnTo>
                  <a:close/>
                  <a:moveTo>
                    <a:pt x="2669" y="379"/>
                  </a:moveTo>
                  <a:lnTo>
                    <a:pt x="2669" y="363"/>
                  </a:lnTo>
                  <a:lnTo>
                    <a:pt x="2671" y="363"/>
                  </a:lnTo>
                  <a:lnTo>
                    <a:pt x="2671" y="379"/>
                  </a:lnTo>
                  <a:lnTo>
                    <a:pt x="2669" y="379"/>
                  </a:lnTo>
                  <a:close/>
                  <a:moveTo>
                    <a:pt x="2669" y="355"/>
                  </a:moveTo>
                  <a:lnTo>
                    <a:pt x="2669" y="339"/>
                  </a:lnTo>
                  <a:lnTo>
                    <a:pt x="2671" y="339"/>
                  </a:lnTo>
                  <a:lnTo>
                    <a:pt x="2671" y="355"/>
                  </a:lnTo>
                  <a:lnTo>
                    <a:pt x="2669" y="355"/>
                  </a:lnTo>
                  <a:close/>
                  <a:moveTo>
                    <a:pt x="2669" y="331"/>
                  </a:moveTo>
                  <a:lnTo>
                    <a:pt x="2669" y="315"/>
                  </a:lnTo>
                  <a:lnTo>
                    <a:pt x="2671" y="315"/>
                  </a:lnTo>
                  <a:lnTo>
                    <a:pt x="2671" y="331"/>
                  </a:lnTo>
                  <a:lnTo>
                    <a:pt x="2669" y="331"/>
                  </a:lnTo>
                  <a:close/>
                  <a:moveTo>
                    <a:pt x="2669" y="307"/>
                  </a:moveTo>
                  <a:lnTo>
                    <a:pt x="2669" y="291"/>
                  </a:lnTo>
                  <a:lnTo>
                    <a:pt x="2671" y="291"/>
                  </a:lnTo>
                  <a:lnTo>
                    <a:pt x="2671" y="307"/>
                  </a:lnTo>
                  <a:lnTo>
                    <a:pt x="2669" y="307"/>
                  </a:lnTo>
                  <a:close/>
                  <a:moveTo>
                    <a:pt x="2669" y="283"/>
                  </a:moveTo>
                  <a:lnTo>
                    <a:pt x="2669" y="267"/>
                  </a:lnTo>
                  <a:lnTo>
                    <a:pt x="2671" y="267"/>
                  </a:lnTo>
                  <a:lnTo>
                    <a:pt x="2671" y="283"/>
                  </a:lnTo>
                  <a:lnTo>
                    <a:pt x="2669" y="283"/>
                  </a:lnTo>
                  <a:close/>
                  <a:moveTo>
                    <a:pt x="2669" y="259"/>
                  </a:moveTo>
                  <a:lnTo>
                    <a:pt x="2669" y="243"/>
                  </a:lnTo>
                  <a:lnTo>
                    <a:pt x="2671" y="243"/>
                  </a:lnTo>
                  <a:lnTo>
                    <a:pt x="2671" y="259"/>
                  </a:lnTo>
                  <a:lnTo>
                    <a:pt x="2669" y="259"/>
                  </a:lnTo>
                  <a:close/>
                  <a:moveTo>
                    <a:pt x="2669" y="235"/>
                  </a:moveTo>
                  <a:lnTo>
                    <a:pt x="2669" y="219"/>
                  </a:lnTo>
                  <a:lnTo>
                    <a:pt x="2671" y="219"/>
                  </a:lnTo>
                  <a:lnTo>
                    <a:pt x="2671" y="235"/>
                  </a:lnTo>
                  <a:lnTo>
                    <a:pt x="2669" y="235"/>
                  </a:lnTo>
                  <a:close/>
                  <a:moveTo>
                    <a:pt x="2669" y="211"/>
                  </a:moveTo>
                  <a:lnTo>
                    <a:pt x="2669" y="195"/>
                  </a:lnTo>
                  <a:lnTo>
                    <a:pt x="2671" y="195"/>
                  </a:lnTo>
                  <a:lnTo>
                    <a:pt x="2671" y="211"/>
                  </a:lnTo>
                  <a:lnTo>
                    <a:pt x="2669" y="211"/>
                  </a:lnTo>
                  <a:close/>
                  <a:moveTo>
                    <a:pt x="2669" y="187"/>
                  </a:moveTo>
                  <a:lnTo>
                    <a:pt x="2669" y="171"/>
                  </a:lnTo>
                  <a:lnTo>
                    <a:pt x="2671" y="171"/>
                  </a:lnTo>
                  <a:lnTo>
                    <a:pt x="2671" y="187"/>
                  </a:lnTo>
                  <a:lnTo>
                    <a:pt x="2669" y="187"/>
                  </a:lnTo>
                  <a:close/>
                  <a:moveTo>
                    <a:pt x="2669" y="163"/>
                  </a:moveTo>
                  <a:lnTo>
                    <a:pt x="2669" y="147"/>
                  </a:lnTo>
                  <a:lnTo>
                    <a:pt x="2671" y="147"/>
                  </a:lnTo>
                  <a:lnTo>
                    <a:pt x="2671" y="163"/>
                  </a:lnTo>
                  <a:lnTo>
                    <a:pt x="2669" y="163"/>
                  </a:lnTo>
                  <a:close/>
                  <a:moveTo>
                    <a:pt x="2669" y="139"/>
                  </a:moveTo>
                  <a:lnTo>
                    <a:pt x="2669" y="123"/>
                  </a:lnTo>
                  <a:lnTo>
                    <a:pt x="2671" y="123"/>
                  </a:lnTo>
                  <a:lnTo>
                    <a:pt x="2671" y="139"/>
                  </a:lnTo>
                  <a:lnTo>
                    <a:pt x="2669" y="139"/>
                  </a:lnTo>
                  <a:close/>
                  <a:moveTo>
                    <a:pt x="2669" y="115"/>
                  </a:moveTo>
                  <a:lnTo>
                    <a:pt x="2669" y="99"/>
                  </a:lnTo>
                  <a:lnTo>
                    <a:pt x="2671" y="99"/>
                  </a:lnTo>
                  <a:lnTo>
                    <a:pt x="2671" y="115"/>
                  </a:lnTo>
                  <a:lnTo>
                    <a:pt x="2669" y="115"/>
                  </a:lnTo>
                  <a:close/>
                  <a:moveTo>
                    <a:pt x="2669" y="91"/>
                  </a:moveTo>
                  <a:lnTo>
                    <a:pt x="2669" y="75"/>
                  </a:lnTo>
                  <a:lnTo>
                    <a:pt x="2671" y="75"/>
                  </a:lnTo>
                  <a:lnTo>
                    <a:pt x="2671" y="91"/>
                  </a:lnTo>
                  <a:lnTo>
                    <a:pt x="2669" y="91"/>
                  </a:lnTo>
                  <a:close/>
                  <a:moveTo>
                    <a:pt x="2669" y="67"/>
                  </a:moveTo>
                  <a:lnTo>
                    <a:pt x="2669" y="51"/>
                  </a:lnTo>
                  <a:lnTo>
                    <a:pt x="2671" y="51"/>
                  </a:lnTo>
                  <a:lnTo>
                    <a:pt x="2671" y="67"/>
                  </a:lnTo>
                  <a:lnTo>
                    <a:pt x="2669" y="67"/>
                  </a:lnTo>
                  <a:close/>
                  <a:moveTo>
                    <a:pt x="2669" y="43"/>
                  </a:moveTo>
                  <a:lnTo>
                    <a:pt x="2669" y="27"/>
                  </a:lnTo>
                  <a:lnTo>
                    <a:pt x="2671" y="27"/>
                  </a:lnTo>
                  <a:lnTo>
                    <a:pt x="2671" y="43"/>
                  </a:lnTo>
                  <a:lnTo>
                    <a:pt x="2669" y="43"/>
                  </a:lnTo>
                  <a:close/>
                  <a:moveTo>
                    <a:pt x="2669" y="19"/>
                  </a:moveTo>
                  <a:lnTo>
                    <a:pt x="2669" y="3"/>
                  </a:lnTo>
                  <a:lnTo>
                    <a:pt x="2671" y="3"/>
                  </a:lnTo>
                  <a:lnTo>
                    <a:pt x="2671" y="19"/>
                  </a:lnTo>
                  <a:lnTo>
                    <a:pt x="2669" y="19"/>
                  </a:lnTo>
                  <a:close/>
                  <a:moveTo>
                    <a:pt x="2663" y="2"/>
                  </a:moveTo>
                  <a:lnTo>
                    <a:pt x="2647" y="2"/>
                  </a:lnTo>
                  <a:lnTo>
                    <a:pt x="2647" y="0"/>
                  </a:lnTo>
                  <a:lnTo>
                    <a:pt x="2663" y="0"/>
                  </a:lnTo>
                  <a:lnTo>
                    <a:pt x="2663" y="2"/>
                  </a:lnTo>
                  <a:close/>
                  <a:moveTo>
                    <a:pt x="2639" y="2"/>
                  </a:moveTo>
                  <a:lnTo>
                    <a:pt x="2623" y="2"/>
                  </a:lnTo>
                  <a:lnTo>
                    <a:pt x="2623" y="0"/>
                  </a:lnTo>
                  <a:lnTo>
                    <a:pt x="2639" y="0"/>
                  </a:lnTo>
                  <a:lnTo>
                    <a:pt x="2639" y="2"/>
                  </a:lnTo>
                  <a:close/>
                  <a:moveTo>
                    <a:pt x="2615" y="2"/>
                  </a:moveTo>
                  <a:lnTo>
                    <a:pt x="2599" y="2"/>
                  </a:lnTo>
                  <a:lnTo>
                    <a:pt x="2599" y="0"/>
                  </a:lnTo>
                  <a:lnTo>
                    <a:pt x="2615" y="0"/>
                  </a:lnTo>
                  <a:lnTo>
                    <a:pt x="2615" y="2"/>
                  </a:lnTo>
                  <a:close/>
                  <a:moveTo>
                    <a:pt x="2591" y="2"/>
                  </a:moveTo>
                  <a:lnTo>
                    <a:pt x="2575" y="2"/>
                  </a:lnTo>
                  <a:lnTo>
                    <a:pt x="2575" y="0"/>
                  </a:lnTo>
                  <a:lnTo>
                    <a:pt x="2591" y="0"/>
                  </a:lnTo>
                  <a:lnTo>
                    <a:pt x="2591" y="2"/>
                  </a:lnTo>
                  <a:close/>
                  <a:moveTo>
                    <a:pt x="2567" y="2"/>
                  </a:moveTo>
                  <a:lnTo>
                    <a:pt x="2551" y="2"/>
                  </a:lnTo>
                  <a:lnTo>
                    <a:pt x="2551" y="0"/>
                  </a:lnTo>
                  <a:lnTo>
                    <a:pt x="2567" y="0"/>
                  </a:lnTo>
                  <a:lnTo>
                    <a:pt x="2567" y="2"/>
                  </a:lnTo>
                  <a:close/>
                  <a:moveTo>
                    <a:pt x="2543" y="2"/>
                  </a:moveTo>
                  <a:lnTo>
                    <a:pt x="2527" y="2"/>
                  </a:lnTo>
                  <a:lnTo>
                    <a:pt x="2527" y="0"/>
                  </a:lnTo>
                  <a:lnTo>
                    <a:pt x="2543" y="0"/>
                  </a:lnTo>
                  <a:lnTo>
                    <a:pt x="2543" y="2"/>
                  </a:lnTo>
                  <a:close/>
                  <a:moveTo>
                    <a:pt x="2519" y="2"/>
                  </a:moveTo>
                  <a:lnTo>
                    <a:pt x="2503" y="2"/>
                  </a:lnTo>
                  <a:lnTo>
                    <a:pt x="2503" y="0"/>
                  </a:lnTo>
                  <a:lnTo>
                    <a:pt x="2519" y="0"/>
                  </a:lnTo>
                  <a:lnTo>
                    <a:pt x="2519" y="2"/>
                  </a:lnTo>
                  <a:close/>
                  <a:moveTo>
                    <a:pt x="2495" y="2"/>
                  </a:moveTo>
                  <a:lnTo>
                    <a:pt x="2479" y="2"/>
                  </a:lnTo>
                  <a:lnTo>
                    <a:pt x="2479" y="0"/>
                  </a:lnTo>
                  <a:lnTo>
                    <a:pt x="2495" y="0"/>
                  </a:lnTo>
                  <a:lnTo>
                    <a:pt x="2495" y="2"/>
                  </a:lnTo>
                  <a:close/>
                  <a:moveTo>
                    <a:pt x="2471" y="2"/>
                  </a:moveTo>
                  <a:lnTo>
                    <a:pt x="2455" y="2"/>
                  </a:lnTo>
                  <a:lnTo>
                    <a:pt x="2455" y="0"/>
                  </a:lnTo>
                  <a:lnTo>
                    <a:pt x="2471" y="0"/>
                  </a:lnTo>
                  <a:lnTo>
                    <a:pt x="2471" y="2"/>
                  </a:lnTo>
                  <a:close/>
                  <a:moveTo>
                    <a:pt x="2447" y="2"/>
                  </a:moveTo>
                  <a:lnTo>
                    <a:pt x="2431" y="2"/>
                  </a:lnTo>
                  <a:lnTo>
                    <a:pt x="2431" y="0"/>
                  </a:lnTo>
                  <a:lnTo>
                    <a:pt x="2447" y="0"/>
                  </a:lnTo>
                  <a:lnTo>
                    <a:pt x="2447" y="2"/>
                  </a:lnTo>
                  <a:close/>
                  <a:moveTo>
                    <a:pt x="2423" y="2"/>
                  </a:moveTo>
                  <a:lnTo>
                    <a:pt x="2407" y="2"/>
                  </a:lnTo>
                  <a:lnTo>
                    <a:pt x="2407" y="0"/>
                  </a:lnTo>
                  <a:lnTo>
                    <a:pt x="2423" y="0"/>
                  </a:lnTo>
                  <a:lnTo>
                    <a:pt x="2423" y="2"/>
                  </a:lnTo>
                  <a:close/>
                  <a:moveTo>
                    <a:pt x="2399" y="2"/>
                  </a:moveTo>
                  <a:lnTo>
                    <a:pt x="2383" y="2"/>
                  </a:lnTo>
                  <a:lnTo>
                    <a:pt x="2383" y="0"/>
                  </a:lnTo>
                  <a:lnTo>
                    <a:pt x="2399" y="0"/>
                  </a:lnTo>
                  <a:lnTo>
                    <a:pt x="2399" y="2"/>
                  </a:lnTo>
                  <a:close/>
                  <a:moveTo>
                    <a:pt x="2375" y="2"/>
                  </a:moveTo>
                  <a:lnTo>
                    <a:pt x="2359" y="2"/>
                  </a:lnTo>
                  <a:lnTo>
                    <a:pt x="2359" y="0"/>
                  </a:lnTo>
                  <a:lnTo>
                    <a:pt x="2375" y="0"/>
                  </a:lnTo>
                  <a:lnTo>
                    <a:pt x="2375" y="2"/>
                  </a:lnTo>
                  <a:close/>
                  <a:moveTo>
                    <a:pt x="2351" y="2"/>
                  </a:moveTo>
                  <a:lnTo>
                    <a:pt x="2335" y="2"/>
                  </a:lnTo>
                  <a:lnTo>
                    <a:pt x="2335" y="0"/>
                  </a:lnTo>
                  <a:lnTo>
                    <a:pt x="2351" y="0"/>
                  </a:lnTo>
                  <a:lnTo>
                    <a:pt x="2351" y="2"/>
                  </a:lnTo>
                  <a:close/>
                  <a:moveTo>
                    <a:pt x="2327" y="2"/>
                  </a:moveTo>
                  <a:lnTo>
                    <a:pt x="2311" y="2"/>
                  </a:lnTo>
                  <a:lnTo>
                    <a:pt x="2311" y="0"/>
                  </a:lnTo>
                  <a:lnTo>
                    <a:pt x="2327" y="0"/>
                  </a:lnTo>
                  <a:lnTo>
                    <a:pt x="2327" y="2"/>
                  </a:lnTo>
                  <a:close/>
                  <a:moveTo>
                    <a:pt x="2303" y="2"/>
                  </a:moveTo>
                  <a:lnTo>
                    <a:pt x="2287" y="2"/>
                  </a:lnTo>
                  <a:lnTo>
                    <a:pt x="2287" y="0"/>
                  </a:lnTo>
                  <a:lnTo>
                    <a:pt x="2303" y="0"/>
                  </a:lnTo>
                  <a:lnTo>
                    <a:pt x="2303" y="2"/>
                  </a:lnTo>
                  <a:close/>
                  <a:moveTo>
                    <a:pt x="2279" y="2"/>
                  </a:moveTo>
                  <a:lnTo>
                    <a:pt x="2263" y="2"/>
                  </a:lnTo>
                  <a:lnTo>
                    <a:pt x="2263" y="0"/>
                  </a:lnTo>
                  <a:lnTo>
                    <a:pt x="2279" y="0"/>
                  </a:lnTo>
                  <a:lnTo>
                    <a:pt x="2279" y="2"/>
                  </a:lnTo>
                  <a:close/>
                  <a:moveTo>
                    <a:pt x="2255" y="2"/>
                  </a:moveTo>
                  <a:lnTo>
                    <a:pt x="2239" y="2"/>
                  </a:lnTo>
                  <a:lnTo>
                    <a:pt x="2239" y="0"/>
                  </a:lnTo>
                  <a:lnTo>
                    <a:pt x="2255" y="0"/>
                  </a:lnTo>
                  <a:lnTo>
                    <a:pt x="2255" y="2"/>
                  </a:lnTo>
                  <a:close/>
                  <a:moveTo>
                    <a:pt x="2231" y="2"/>
                  </a:moveTo>
                  <a:lnTo>
                    <a:pt x="2215" y="2"/>
                  </a:lnTo>
                  <a:lnTo>
                    <a:pt x="2215" y="0"/>
                  </a:lnTo>
                  <a:lnTo>
                    <a:pt x="2231" y="0"/>
                  </a:lnTo>
                  <a:lnTo>
                    <a:pt x="2231" y="2"/>
                  </a:lnTo>
                  <a:close/>
                  <a:moveTo>
                    <a:pt x="2207" y="2"/>
                  </a:moveTo>
                  <a:lnTo>
                    <a:pt x="2191" y="2"/>
                  </a:lnTo>
                  <a:lnTo>
                    <a:pt x="2191" y="0"/>
                  </a:lnTo>
                  <a:lnTo>
                    <a:pt x="2207" y="0"/>
                  </a:lnTo>
                  <a:lnTo>
                    <a:pt x="2207" y="2"/>
                  </a:lnTo>
                  <a:close/>
                  <a:moveTo>
                    <a:pt x="2183" y="2"/>
                  </a:moveTo>
                  <a:lnTo>
                    <a:pt x="2167" y="2"/>
                  </a:lnTo>
                  <a:lnTo>
                    <a:pt x="2167" y="0"/>
                  </a:lnTo>
                  <a:lnTo>
                    <a:pt x="2183" y="0"/>
                  </a:lnTo>
                  <a:lnTo>
                    <a:pt x="2183" y="2"/>
                  </a:lnTo>
                  <a:close/>
                  <a:moveTo>
                    <a:pt x="2159" y="2"/>
                  </a:moveTo>
                  <a:lnTo>
                    <a:pt x="2143" y="2"/>
                  </a:lnTo>
                  <a:lnTo>
                    <a:pt x="2143" y="0"/>
                  </a:lnTo>
                  <a:lnTo>
                    <a:pt x="2159" y="0"/>
                  </a:lnTo>
                  <a:lnTo>
                    <a:pt x="2159" y="2"/>
                  </a:lnTo>
                  <a:close/>
                  <a:moveTo>
                    <a:pt x="2135" y="2"/>
                  </a:moveTo>
                  <a:lnTo>
                    <a:pt x="2119" y="2"/>
                  </a:lnTo>
                  <a:lnTo>
                    <a:pt x="2119" y="0"/>
                  </a:lnTo>
                  <a:lnTo>
                    <a:pt x="2135" y="0"/>
                  </a:lnTo>
                  <a:lnTo>
                    <a:pt x="2135" y="2"/>
                  </a:lnTo>
                  <a:close/>
                  <a:moveTo>
                    <a:pt x="2111" y="2"/>
                  </a:moveTo>
                  <a:lnTo>
                    <a:pt x="2095" y="2"/>
                  </a:lnTo>
                  <a:lnTo>
                    <a:pt x="2095" y="0"/>
                  </a:lnTo>
                  <a:lnTo>
                    <a:pt x="2111" y="0"/>
                  </a:lnTo>
                  <a:lnTo>
                    <a:pt x="2111" y="2"/>
                  </a:lnTo>
                  <a:close/>
                  <a:moveTo>
                    <a:pt x="2087" y="2"/>
                  </a:moveTo>
                  <a:lnTo>
                    <a:pt x="2071" y="2"/>
                  </a:lnTo>
                  <a:lnTo>
                    <a:pt x="2071" y="0"/>
                  </a:lnTo>
                  <a:lnTo>
                    <a:pt x="2087" y="0"/>
                  </a:lnTo>
                  <a:lnTo>
                    <a:pt x="2087" y="2"/>
                  </a:lnTo>
                  <a:close/>
                  <a:moveTo>
                    <a:pt x="2063" y="2"/>
                  </a:moveTo>
                  <a:lnTo>
                    <a:pt x="2047" y="2"/>
                  </a:lnTo>
                  <a:lnTo>
                    <a:pt x="2047" y="0"/>
                  </a:lnTo>
                  <a:lnTo>
                    <a:pt x="2063" y="0"/>
                  </a:lnTo>
                  <a:lnTo>
                    <a:pt x="2063" y="2"/>
                  </a:lnTo>
                  <a:close/>
                  <a:moveTo>
                    <a:pt x="2039" y="2"/>
                  </a:moveTo>
                  <a:lnTo>
                    <a:pt x="2023" y="2"/>
                  </a:lnTo>
                  <a:lnTo>
                    <a:pt x="2023" y="0"/>
                  </a:lnTo>
                  <a:lnTo>
                    <a:pt x="2039" y="0"/>
                  </a:lnTo>
                  <a:lnTo>
                    <a:pt x="2039" y="2"/>
                  </a:lnTo>
                  <a:close/>
                  <a:moveTo>
                    <a:pt x="2015" y="2"/>
                  </a:moveTo>
                  <a:lnTo>
                    <a:pt x="1999" y="2"/>
                  </a:lnTo>
                  <a:lnTo>
                    <a:pt x="1999" y="0"/>
                  </a:lnTo>
                  <a:lnTo>
                    <a:pt x="2015" y="0"/>
                  </a:lnTo>
                  <a:lnTo>
                    <a:pt x="2015" y="2"/>
                  </a:lnTo>
                  <a:close/>
                  <a:moveTo>
                    <a:pt x="1991" y="2"/>
                  </a:moveTo>
                  <a:lnTo>
                    <a:pt x="1975" y="2"/>
                  </a:lnTo>
                  <a:lnTo>
                    <a:pt x="1975" y="0"/>
                  </a:lnTo>
                  <a:lnTo>
                    <a:pt x="1991" y="0"/>
                  </a:lnTo>
                  <a:lnTo>
                    <a:pt x="1991" y="2"/>
                  </a:lnTo>
                  <a:close/>
                  <a:moveTo>
                    <a:pt x="1967" y="2"/>
                  </a:moveTo>
                  <a:lnTo>
                    <a:pt x="1951" y="2"/>
                  </a:lnTo>
                  <a:lnTo>
                    <a:pt x="1951" y="0"/>
                  </a:lnTo>
                  <a:lnTo>
                    <a:pt x="1967" y="0"/>
                  </a:lnTo>
                  <a:lnTo>
                    <a:pt x="1967" y="2"/>
                  </a:lnTo>
                  <a:close/>
                  <a:moveTo>
                    <a:pt x="1943" y="2"/>
                  </a:moveTo>
                  <a:lnTo>
                    <a:pt x="1927" y="2"/>
                  </a:lnTo>
                  <a:lnTo>
                    <a:pt x="1927" y="0"/>
                  </a:lnTo>
                  <a:lnTo>
                    <a:pt x="1943" y="0"/>
                  </a:lnTo>
                  <a:lnTo>
                    <a:pt x="1943" y="2"/>
                  </a:lnTo>
                  <a:close/>
                  <a:moveTo>
                    <a:pt x="1919" y="2"/>
                  </a:moveTo>
                  <a:lnTo>
                    <a:pt x="1903" y="2"/>
                  </a:lnTo>
                  <a:lnTo>
                    <a:pt x="1903" y="0"/>
                  </a:lnTo>
                  <a:lnTo>
                    <a:pt x="1919" y="0"/>
                  </a:lnTo>
                  <a:lnTo>
                    <a:pt x="1919" y="2"/>
                  </a:lnTo>
                  <a:close/>
                  <a:moveTo>
                    <a:pt x="1895" y="2"/>
                  </a:moveTo>
                  <a:lnTo>
                    <a:pt x="1879" y="2"/>
                  </a:lnTo>
                  <a:lnTo>
                    <a:pt x="1879" y="0"/>
                  </a:lnTo>
                  <a:lnTo>
                    <a:pt x="1895" y="0"/>
                  </a:lnTo>
                  <a:lnTo>
                    <a:pt x="1895" y="2"/>
                  </a:lnTo>
                  <a:close/>
                  <a:moveTo>
                    <a:pt x="1871" y="2"/>
                  </a:moveTo>
                  <a:lnTo>
                    <a:pt x="1855" y="2"/>
                  </a:lnTo>
                  <a:lnTo>
                    <a:pt x="1855" y="0"/>
                  </a:lnTo>
                  <a:lnTo>
                    <a:pt x="1871" y="0"/>
                  </a:lnTo>
                  <a:lnTo>
                    <a:pt x="1871" y="2"/>
                  </a:lnTo>
                  <a:close/>
                  <a:moveTo>
                    <a:pt x="1847" y="2"/>
                  </a:moveTo>
                  <a:lnTo>
                    <a:pt x="1831" y="2"/>
                  </a:lnTo>
                  <a:lnTo>
                    <a:pt x="1831" y="0"/>
                  </a:lnTo>
                  <a:lnTo>
                    <a:pt x="1847" y="0"/>
                  </a:lnTo>
                  <a:lnTo>
                    <a:pt x="1847" y="2"/>
                  </a:lnTo>
                  <a:close/>
                  <a:moveTo>
                    <a:pt x="1823" y="2"/>
                  </a:moveTo>
                  <a:lnTo>
                    <a:pt x="1807" y="2"/>
                  </a:lnTo>
                  <a:lnTo>
                    <a:pt x="1807" y="0"/>
                  </a:lnTo>
                  <a:lnTo>
                    <a:pt x="1823" y="0"/>
                  </a:lnTo>
                  <a:lnTo>
                    <a:pt x="1823" y="2"/>
                  </a:lnTo>
                  <a:close/>
                  <a:moveTo>
                    <a:pt x="1799" y="2"/>
                  </a:moveTo>
                  <a:lnTo>
                    <a:pt x="1783" y="2"/>
                  </a:lnTo>
                  <a:lnTo>
                    <a:pt x="1783" y="0"/>
                  </a:lnTo>
                  <a:lnTo>
                    <a:pt x="1799" y="0"/>
                  </a:lnTo>
                  <a:lnTo>
                    <a:pt x="1799" y="2"/>
                  </a:lnTo>
                  <a:close/>
                  <a:moveTo>
                    <a:pt x="1775" y="2"/>
                  </a:moveTo>
                  <a:lnTo>
                    <a:pt x="1759" y="2"/>
                  </a:lnTo>
                  <a:lnTo>
                    <a:pt x="1759" y="0"/>
                  </a:lnTo>
                  <a:lnTo>
                    <a:pt x="1775" y="0"/>
                  </a:lnTo>
                  <a:lnTo>
                    <a:pt x="1775" y="2"/>
                  </a:lnTo>
                  <a:close/>
                  <a:moveTo>
                    <a:pt x="1751" y="2"/>
                  </a:moveTo>
                  <a:lnTo>
                    <a:pt x="1735" y="2"/>
                  </a:lnTo>
                  <a:lnTo>
                    <a:pt x="1735" y="0"/>
                  </a:lnTo>
                  <a:lnTo>
                    <a:pt x="1751" y="0"/>
                  </a:lnTo>
                  <a:lnTo>
                    <a:pt x="1751" y="2"/>
                  </a:lnTo>
                  <a:close/>
                  <a:moveTo>
                    <a:pt x="1727" y="2"/>
                  </a:moveTo>
                  <a:lnTo>
                    <a:pt x="1711" y="2"/>
                  </a:lnTo>
                  <a:lnTo>
                    <a:pt x="1711" y="0"/>
                  </a:lnTo>
                  <a:lnTo>
                    <a:pt x="1727" y="0"/>
                  </a:lnTo>
                  <a:lnTo>
                    <a:pt x="1727" y="2"/>
                  </a:lnTo>
                  <a:close/>
                  <a:moveTo>
                    <a:pt x="1703" y="2"/>
                  </a:moveTo>
                  <a:lnTo>
                    <a:pt x="1687" y="2"/>
                  </a:lnTo>
                  <a:lnTo>
                    <a:pt x="1687" y="0"/>
                  </a:lnTo>
                  <a:lnTo>
                    <a:pt x="1703" y="0"/>
                  </a:lnTo>
                  <a:lnTo>
                    <a:pt x="1703" y="2"/>
                  </a:lnTo>
                  <a:close/>
                  <a:moveTo>
                    <a:pt x="1679" y="2"/>
                  </a:moveTo>
                  <a:lnTo>
                    <a:pt x="1663" y="2"/>
                  </a:lnTo>
                  <a:lnTo>
                    <a:pt x="1663" y="0"/>
                  </a:lnTo>
                  <a:lnTo>
                    <a:pt x="1679" y="0"/>
                  </a:lnTo>
                  <a:lnTo>
                    <a:pt x="1679" y="2"/>
                  </a:lnTo>
                  <a:close/>
                  <a:moveTo>
                    <a:pt x="1655" y="2"/>
                  </a:moveTo>
                  <a:lnTo>
                    <a:pt x="1639" y="2"/>
                  </a:lnTo>
                  <a:lnTo>
                    <a:pt x="1639" y="0"/>
                  </a:lnTo>
                  <a:lnTo>
                    <a:pt x="1655" y="0"/>
                  </a:lnTo>
                  <a:lnTo>
                    <a:pt x="1655" y="2"/>
                  </a:lnTo>
                  <a:close/>
                  <a:moveTo>
                    <a:pt x="1631" y="2"/>
                  </a:moveTo>
                  <a:lnTo>
                    <a:pt x="1615" y="2"/>
                  </a:lnTo>
                  <a:lnTo>
                    <a:pt x="1615" y="0"/>
                  </a:lnTo>
                  <a:lnTo>
                    <a:pt x="1631" y="0"/>
                  </a:lnTo>
                  <a:lnTo>
                    <a:pt x="1631" y="2"/>
                  </a:lnTo>
                  <a:close/>
                  <a:moveTo>
                    <a:pt x="1607" y="2"/>
                  </a:moveTo>
                  <a:lnTo>
                    <a:pt x="1590" y="2"/>
                  </a:lnTo>
                  <a:lnTo>
                    <a:pt x="1590" y="0"/>
                  </a:lnTo>
                  <a:lnTo>
                    <a:pt x="1607" y="0"/>
                  </a:lnTo>
                  <a:lnTo>
                    <a:pt x="1607" y="2"/>
                  </a:lnTo>
                  <a:close/>
                  <a:moveTo>
                    <a:pt x="1582" y="2"/>
                  </a:moveTo>
                  <a:lnTo>
                    <a:pt x="1566" y="2"/>
                  </a:lnTo>
                  <a:lnTo>
                    <a:pt x="1566" y="0"/>
                  </a:lnTo>
                  <a:lnTo>
                    <a:pt x="1582" y="0"/>
                  </a:lnTo>
                  <a:lnTo>
                    <a:pt x="1582" y="2"/>
                  </a:lnTo>
                  <a:close/>
                  <a:moveTo>
                    <a:pt x="1558" y="2"/>
                  </a:moveTo>
                  <a:lnTo>
                    <a:pt x="1542" y="2"/>
                  </a:lnTo>
                  <a:lnTo>
                    <a:pt x="1542" y="0"/>
                  </a:lnTo>
                  <a:lnTo>
                    <a:pt x="1558" y="0"/>
                  </a:lnTo>
                  <a:lnTo>
                    <a:pt x="1558" y="2"/>
                  </a:lnTo>
                  <a:close/>
                  <a:moveTo>
                    <a:pt x="1534" y="2"/>
                  </a:moveTo>
                  <a:lnTo>
                    <a:pt x="1518" y="2"/>
                  </a:lnTo>
                  <a:lnTo>
                    <a:pt x="1518" y="0"/>
                  </a:lnTo>
                  <a:lnTo>
                    <a:pt x="1534" y="0"/>
                  </a:lnTo>
                  <a:lnTo>
                    <a:pt x="1534" y="2"/>
                  </a:lnTo>
                  <a:close/>
                  <a:moveTo>
                    <a:pt x="1510" y="2"/>
                  </a:moveTo>
                  <a:lnTo>
                    <a:pt x="1494" y="2"/>
                  </a:lnTo>
                  <a:lnTo>
                    <a:pt x="1494" y="0"/>
                  </a:lnTo>
                  <a:lnTo>
                    <a:pt x="1510" y="0"/>
                  </a:lnTo>
                  <a:lnTo>
                    <a:pt x="1510" y="2"/>
                  </a:lnTo>
                  <a:close/>
                  <a:moveTo>
                    <a:pt x="1486" y="2"/>
                  </a:moveTo>
                  <a:lnTo>
                    <a:pt x="1470" y="2"/>
                  </a:lnTo>
                  <a:lnTo>
                    <a:pt x="1470" y="0"/>
                  </a:lnTo>
                  <a:lnTo>
                    <a:pt x="1486" y="0"/>
                  </a:lnTo>
                  <a:lnTo>
                    <a:pt x="1486" y="2"/>
                  </a:lnTo>
                  <a:close/>
                  <a:moveTo>
                    <a:pt x="1462" y="2"/>
                  </a:moveTo>
                  <a:lnTo>
                    <a:pt x="1446" y="2"/>
                  </a:lnTo>
                  <a:lnTo>
                    <a:pt x="1446" y="0"/>
                  </a:lnTo>
                  <a:lnTo>
                    <a:pt x="1462" y="0"/>
                  </a:lnTo>
                  <a:lnTo>
                    <a:pt x="1462" y="2"/>
                  </a:lnTo>
                  <a:close/>
                  <a:moveTo>
                    <a:pt x="1438" y="2"/>
                  </a:moveTo>
                  <a:lnTo>
                    <a:pt x="1422" y="2"/>
                  </a:lnTo>
                  <a:lnTo>
                    <a:pt x="1422" y="0"/>
                  </a:lnTo>
                  <a:lnTo>
                    <a:pt x="1438" y="0"/>
                  </a:lnTo>
                  <a:lnTo>
                    <a:pt x="1438" y="2"/>
                  </a:lnTo>
                  <a:close/>
                  <a:moveTo>
                    <a:pt x="1414" y="2"/>
                  </a:moveTo>
                  <a:lnTo>
                    <a:pt x="1398" y="2"/>
                  </a:lnTo>
                  <a:lnTo>
                    <a:pt x="1398" y="0"/>
                  </a:lnTo>
                  <a:lnTo>
                    <a:pt x="1414" y="0"/>
                  </a:lnTo>
                  <a:lnTo>
                    <a:pt x="1414" y="2"/>
                  </a:lnTo>
                  <a:close/>
                  <a:moveTo>
                    <a:pt x="1390" y="2"/>
                  </a:moveTo>
                  <a:lnTo>
                    <a:pt x="1374" y="2"/>
                  </a:lnTo>
                  <a:lnTo>
                    <a:pt x="1374" y="0"/>
                  </a:lnTo>
                  <a:lnTo>
                    <a:pt x="1390" y="0"/>
                  </a:lnTo>
                  <a:lnTo>
                    <a:pt x="1390" y="2"/>
                  </a:lnTo>
                  <a:close/>
                  <a:moveTo>
                    <a:pt x="1366" y="2"/>
                  </a:moveTo>
                  <a:lnTo>
                    <a:pt x="1350" y="2"/>
                  </a:lnTo>
                  <a:lnTo>
                    <a:pt x="1350" y="0"/>
                  </a:lnTo>
                  <a:lnTo>
                    <a:pt x="1366" y="0"/>
                  </a:lnTo>
                  <a:lnTo>
                    <a:pt x="1366" y="2"/>
                  </a:lnTo>
                  <a:close/>
                  <a:moveTo>
                    <a:pt x="1342" y="2"/>
                  </a:moveTo>
                  <a:lnTo>
                    <a:pt x="1326" y="2"/>
                  </a:lnTo>
                  <a:lnTo>
                    <a:pt x="1326" y="0"/>
                  </a:lnTo>
                  <a:lnTo>
                    <a:pt x="1342" y="0"/>
                  </a:lnTo>
                  <a:lnTo>
                    <a:pt x="1342" y="2"/>
                  </a:lnTo>
                  <a:close/>
                  <a:moveTo>
                    <a:pt x="1318" y="2"/>
                  </a:moveTo>
                  <a:lnTo>
                    <a:pt x="1302" y="2"/>
                  </a:lnTo>
                  <a:lnTo>
                    <a:pt x="1302" y="0"/>
                  </a:lnTo>
                  <a:lnTo>
                    <a:pt x="1318" y="0"/>
                  </a:lnTo>
                  <a:lnTo>
                    <a:pt x="1318" y="2"/>
                  </a:lnTo>
                  <a:close/>
                  <a:moveTo>
                    <a:pt x="1294" y="2"/>
                  </a:moveTo>
                  <a:lnTo>
                    <a:pt x="1278" y="2"/>
                  </a:lnTo>
                  <a:lnTo>
                    <a:pt x="1278" y="0"/>
                  </a:lnTo>
                  <a:lnTo>
                    <a:pt x="1294" y="0"/>
                  </a:lnTo>
                  <a:lnTo>
                    <a:pt x="1294" y="2"/>
                  </a:lnTo>
                  <a:close/>
                  <a:moveTo>
                    <a:pt x="1270" y="2"/>
                  </a:moveTo>
                  <a:lnTo>
                    <a:pt x="1254" y="2"/>
                  </a:lnTo>
                  <a:lnTo>
                    <a:pt x="1254" y="0"/>
                  </a:lnTo>
                  <a:lnTo>
                    <a:pt x="1270" y="0"/>
                  </a:lnTo>
                  <a:lnTo>
                    <a:pt x="1270" y="2"/>
                  </a:lnTo>
                  <a:close/>
                  <a:moveTo>
                    <a:pt x="1246" y="2"/>
                  </a:moveTo>
                  <a:lnTo>
                    <a:pt x="1230" y="2"/>
                  </a:lnTo>
                  <a:lnTo>
                    <a:pt x="1230" y="0"/>
                  </a:lnTo>
                  <a:lnTo>
                    <a:pt x="1246" y="0"/>
                  </a:lnTo>
                  <a:lnTo>
                    <a:pt x="1246" y="2"/>
                  </a:lnTo>
                  <a:close/>
                  <a:moveTo>
                    <a:pt x="1222" y="2"/>
                  </a:moveTo>
                  <a:lnTo>
                    <a:pt x="1206" y="2"/>
                  </a:lnTo>
                  <a:lnTo>
                    <a:pt x="1206" y="0"/>
                  </a:lnTo>
                  <a:lnTo>
                    <a:pt x="1222" y="0"/>
                  </a:lnTo>
                  <a:lnTo>
                    <a:pt x="1222" y="2"/>
                  </a:lnTo>
                  <a:close/>
                  <a:moveTo>
                    <a:pt x="1198" y="2"/>
                  </a:moveTo>
                  <a:lnTo>
                    <a:pt x="1182" y="2"/>
                  </a:lnTo>
                  <a:lnTo>
                    <a:pt x="1182" y="0"/>
                  </a:lnTo>
                  <a:lnTo>
                    <a:pt x="1198" y="0"/>
                  </a:lnTo>
                  <a:lnTo>
                    <a:pt x="1198" y="2"/>
                  </a:lnTo>
                  <a:close/>
                  <a:moveTo>
                    <a:pt x="1174" y="2"/>
                  </a:moveTo>
                  <a:lnTo>
                    <a:pt x="1158" y="2"/>
                  </a:lnTo>
                  <a:lnTo>
                    <a:pt x="1158" y="0"/>
                  </a:lnTo>
                  <a:lnTo>
                    <a:pt x="1174" y="0"/>
                  </a:lnTo>
                  <a:lnTo>
                    <a:pt x="1174" y="2"/>
                  </a:lnTo>
                  <a:close/>
                  <a:moveTo>
                    <a:pt x="1150" y="2"/>
                  </a:moveTo>
                  <a:lnTo>
                    <a:pt x="1134" y="2"/>
                  </a:lnTo>
                  <a:lnTo>
                    <a:pt x="1134" y="0"/>
                  </a:lnTo>
                  <a:lnTo>
                    <a:pt x="1150" y="0"/>
                  </a:lnTo>
                  <a:lnTo>
                    <a:pt x="1150" y="2"/>
                  </a:lnTo>
                  <a:close/>
                  <a:moveTo>
                    <a:pt x="1126" y="2"/>
                  </a:moveTo>
                  <a:lnTo>
                    <a:pt x="1110" y="2"/>
                  </a:lnTo>
                  <a:lnTo>
                    <a:pt x="1110" y="0"/>
                  </a:lnTo>
                  <a:lnTo>
                    <a:pt x="1126" y="0"/>
                  </a:lnTo>
                  <a:lnTo>
                    <a:pt x="1126" y="2"/>
                  </a:lnTo>
                  <a:close/>
                  <a:moveTo>
                    <a:pt x="1102" y="2"/>
                  </a:moveTo>
                  <a:lnTo>
                    <a:pt x="1086" y="2"/>
                  </a:lnTo>
                  <a:lnTo>
                    <a:pt x="1086" y="0"/>
                  </a:lnTo>
                  <a:lnTo>
                    <a:pt x="1102" y="0"/>
                  </a:lnTo>
                  <a:lnTo>
                    <a:pt x="1102" y="2"/>
                  </a:lnTo>
                  <a:close/>
                  <a:moveTo>
                    <a:pt x="1078" y="2"/>
                  </a:moveTo>
                  <a:lnTo>
                    <a:pt x="1062" y="2"/>
                  </a:lnTo>
                  <a:lnTo>
                    <a:pt x="1062" y="0"/>
                  </a:lnTo>
                  <a:lnTo>
                    <a:pt x="1078" y="0"/>
                  </a:lnTo>
                  <a:lnTo>
                    <a:pt x="1078" y="2"/>
                  </a:lnTo>
                  <a:close/>
                  <a:moveTo>
                    <a:pt x="1054" y="2"/>
                  </a:moveTo>
                  <a:lnTo>
                    <a:pt x="1038" y="2"/>
                  </a:lnTo>
                  <a:lnTo>
                    <a:pt x="1038" y="0"/>
                  </a:lnTo>
                  <a:lnTo>
                    <a:pt x="1054" y="0"/>
                  </a:lnTo>
                  <a:lnTo>
                    <a:pt x="1054" y="2"/>
                  </a:lnTo>
                  <a:close/>
                  <a:moveTo>
                    <a:pt x="1030" y="2"/>
                  </a:moveTo>
                  <a:lnTo>
                    <a:pt x="1014" y="2"/>
                  </a:lnTo>
                  <a:lnTo>
                    <a:pt x="1014" y="0"/>
                  </a:lnTo>
                  <a:lnTo>
                    <a:pt x="1030" y="0"/>
                  </a:lnTo>
                  <a:lnTo>
                    <a:pt x="1030" y="2"/>
                  </a:lnTo>
                  <a:close/>
                  <a:moveTo>
                    <a:pt x="1006" y="2"/>
                  </a:moveTo>
                  <a:lnTo>
                    <a:pt x="990" y="2"/>
                  </a:lnTo>
                  <a:lnTo>
                    <a:pt x="990" y="0"/>
                  </a:lnTo>
                  <a:lnTo>
                    <a:pt x="1006" y="0"/>
                  </a:lnTo>
                  <a:lnTo>
                    <a:pt x="1006" y="2"/>
                  </a:lnTo>
                  <a:close/>
                  <a:moveTo>
                    <a:pt x="982" y="2"/>
                  </a:moveTo>
                  <a:lnTo>
                    <a:pt x="966" y="2"/>
                  </a:lnTo>
                  <a:lnTo>
                    <a:pt x="966" y="0"/>
                  </a:lnTo>
                  <a:lnTo>
                    <a:pt x="982" y="0"/>
                  </a:lnTo>
                  <a:lnTo>
                    <a:pt x="982" y="2"/>
                  </a:lnTo>
                  <a:close/>
                  <a:moveTo>
                    <a:pt x="958" y="2"/>
                  </a:moveTo>
                  <a:lnTo>
                    <a:pt x="942" y="2"/>
                  </a:lnTo>
                  <a:lnTo>
                    <a:pt x="942" y="0"/>
                  </a:lnTo>
                  <a:lnTo>
                    <a:pt x="958" y="0"/>
                  </a:lnTo>
                  <a:lnTo>
                    <a:pt x="958" y="2"/>
                  </a:lnTo>
                  <a:close/>
                  <a:moveTo>
                    <a:pt x="934" y="2"/>
                  </a:moveTo>
                  <a:lnTo>
                    <a:pt x="918" y="2"/>
                  </a:lnTo>
                  <a:lnTo>
                    <a:pt x="918" y="0"/>
                  </a:lnTo>
                  <a:lnTo>
                    <a:pt x="934" y="0"/>
                  </a:lnTo>
                  <a:lnTo>
                    <a:pt x="934" y="2"/>
                  </a:lnTo>
                  <a:close/>
                  <a:moveTo>
                    <a:pt x="910" y="2"/>
                  </a:moveTo>
                  <a:lnTo>
                    <a:pt x="894" y="2"/>
                  </a:lnTo>
                  <a:lnTo>
                    <a:pt x="894" y="0"/>
                  </a:lnTo>
                  <a:lnTo>
                    <a:pt x="910" y="0"/>
                  </a:lnTo>
                  <a:lnTo>
                    <a:pt x="910" y="2"/>
                  </a:lnTo>
                  <a:close/>
                  <a:moveTo>
                    <a:pt x="886" y="2"/>
                  </a:moveTo>
                  <a:lnTo>
                    <a:pt x="870" y="2"/>
                  </a:lnTo>
                  <a:lnTo>
                    <a:pt x="870" y="0"/>
                  </a:lnTo>
                  <a:lnTo>
                    <a:pt x="886" y="0"/>
                  </a:lnTo>
                  <a:lnTo>
                    <a:pt x="886" y="2"/>
                  </a:lnTo>
                  <a:close/>
                  <a:moveTo>
                    <a:pt x="862" y="2"/>
                  </a:moveTo>
                  <a:lnTo>
                    <a:pt x="846" y="2"/>
                  </a:lnTo>
                  <a:lnTo>
                    <a:pt x="846" y="0"/>
                  </a:lnTo>
                  <a:lnTo>
                    <a:pt x="862" y="0"/>
                  </a:lnTo>
                  <a:lnTo>
                    <a:pt x="862" y="2"/>
                  </a:lnTo>
                  <a:close/>
                  <a:moveTo>
                    <a:pt x="838" y="2"/>
                  </a:moveTo>
                  <a:lnTo>
                    <a:pt x="822" y="2"/>
                  </a:lnTo>
                  <a:lnTo>
                    <a:pt x="822" y="0"/>
                  </a:lnTo>
                  <a:lnTo>
                    <a:pt x="838" y="0"/>
                  </a:lnTo>
                  <a:lnTo>
                    <a:pt x="838" y="2"/>
                  </a:lnTo>
                  <a:close/>
                  <a:moveTo>
                    <a:pt x="814" y="2"/>
                  </a:moveTo>
                  <a:lnTo>
                    <a:pt x="798" y="2"/>
                  </a:lnTo>
                  <a:lnTo>
                    <a:pt x="798" y="0"/>
                  </a:lnTo>
                  <a:lnTo>
                    <a:pt x="814" y="0"/>
                  </a:lnTo>
                  <a:lnTo>
                    <a:pt x="814" y="2"/>
                  </a:lnTo>
                  <a:close/>
                  <a:moveTo>
                    <a:pt x="790" y="2"/>
                  </a:moveTo>
                  <a:lnTo>
                    <a:pt x="774" y="2"/>
                  </a:lnTo>
                  <a:lnTo>
                    <a:pt x="774" y="0"/>
                  </a:lnTo>
                  <a:lnTo>
                    <a:pt x="790" y="0"/>
                  </a:lnTo>
                  <a:lnTo>
                    <a:pt x="790" y="2"/>
                  </a:lnTo>
                  <a:close/>
                  <a:moveTo>
                    <a:pt x="766" y="2"/>
                  </a:moveTo>
                  <a:lnTo>
                    <a:pt x="750" y="2"/>
                  </a:lnTo>
                  <a:lnTo>
                    <a:pt x="750" y="0"/>
                  </a:lnTo>
                  <a:lnTo>
                    <a:pt x="766" y="0"/>
                  </a:lnTo>
                  <a:lnTo>
                    <a:pt x="766" y="2"/>
                  </a:lnTo>
                  <a:close/>
                  <a:moveTo>
                    <a:pt x="742" y="2"/>
                  </a:moveTo>
                  <a:lnTo>
                    <a:pt x="726" y="2"/>
                  </a:lnTo>
                  <a:lnTo>
                    <a:pt x="726" y="0"/>
                  </a:lnTo>
                  <a:lnTo>
                    <a:pt x="742" y="0"/>
                  </a:lnTo>
                  <a:lnTo>
                    <a:pt x="742" y="2"/>
                  </a:lnTo>
                  <a:close/>
                  <a:moveTo>
                    <a:pt x="718" y="2"/>
                  </a:moveTo>
                  <a:lnTo>
                    <a:pt x="702" y="2"/>
                  </a:lnTo>
                  <a:lnTo>
                    <a:pt x="702" y="0"/>
                  </a:lnTo>
                  <a:lnTo>
                    <a:pt x="718" y="0"/>
                  </a:lnTo>
                  <a:lnTo>
                    <a:pt x="718" y="2"/>
                  </a:lnTo>
                  <a:close/>
                  <a:moveTo>
                    <a:pt x="694" y="2"/>
                  </a:moveTo>
                  <a:lnTo>
                    <a:pt x="678" y="2"/>
                  </a:lnTo>
                  <a:lnTo>
                    <a:pt x="678" y="0"/>
                  </a:lnTo>
                  <a:lnTo>
                    <a:pt x="694" y="0"/>
                  </a:lnTo>
                  <a:lnTo>
                    <a:pt x="694" y="2"/>
                  </a:lnTo>
                  <a:close/>
                  <a:moveTo>
                    <a:pt x="670" y="2"/>
                  </a:moveTo>
                  <a:lnTo>
                    <a:pt x="654" y="2"/>
                  </a:lnTo>
                  <a:lnTo>
                    <a:pt x="654" y="0"/>
                  </a:lnTo>
                  <a:lnTo>
                    <a:pt x="670" y="0"/>
                  </a:lnTo>
                  <a:lnTo>
                    <a:pt x="670" y="2"/>
                  </a:lnTo>
                  <a:close/>
                  <a:moveTo>
                    <a:pt x="646" y="2"/>
                  </a:moveTo>
                  <a:lnTo>
                    <a:pt x="630" y="2"/>
                  </a:lnTo>
                  <a:lnTo>
                    <a:pt x="630" y="0"/>
                  </a:lnTo>
                  <a:lnTo>
                    <a:pt x="646" y="0"/>
                  </a:lnTo>
                  <a:lnTo>
                    <a:pt x="646" y="2"/>
                  </a:lnTo>
                  <a:close/>
                  <a:moveTo>
                    <a:pt x="622" y="2"/>
                  </a:moveTo>
                  <a:lnTo>
                    <a:pt x="606" y="2"/>
                  </a:lnTo>
                  <a:lnTo>
                    <a:pt x="606" y="0"/>
                  </a:lnTo>
                  <a:lnTo>
                    <a:pt x="622" y="0"/>
                  </a:lnTo>
                  <a:lnTo>
                    <a:pt x="622" y="2"/>
                  </a:lnTo>
                  <a:close/>
                  <a:moveTo>
                    <a:pt x="598" y="2"/>
                  </a:moveTo>
                  <a:lnTo>
                    <a:pt x="582" y="2"/>
                  </a:lnTo>
                  <a:lnTo>
                    <a:pt x="582" y="0"/>
                  </a:lnTo>
                  <a:lnTo>
                    <a:pt x="598" y="0"/>
                  </a:lnTo>
                  <a:lnTo>
                    <a:pt x="598" y="2"/>
                  </a:lnTo>
                  <a:close/>
                  <a:moveTo>
                    <a:pt x="574" y="2"/>
                  </a:moveTo>
                  <a:lnTo>
                    <a:pt x="558" y="2"/>
                  </a:lnTo>
                  <a:lnTo>
                    <a:pt x="558" y="0"/>
                  </a:lnTo>
                  <a:lnTo>
                    <a:pt x="574" y="0"/>
                  </a:lnTo>
                  <a:lnTo>
                    <a:pt x="574" y="2"/>
                  </a:lnTo>
                  <a:close/>
                  <a:moveTo>
                    <a:pt x="550" y="2"/>
                  </a:moveTo>
                  <a:lnTo>
                    <a:pt x="534" y="2"/>
                  </a:lnTo>
                  <a:lnTo>
                    <a:pt x="534" y="0"/>
                  </a:lnTo>
                  <a:lnTo>
                    <a:pt x="550" y="0"/>
                  </a:lnTo>
                  <a:lnTo>
                    <a:pt x="550" y="2"/>
                  </a:lnTo>
                  <a:close/>
                  <a:moveTo>
                    <a:pt x="526" y="2"/>
                  </a:moveTo>
                  <a:lnTo>
                    <a:pt x="510" y="2"/>
                  </a:lnTo>
                  <a:lnTo>
                    <a:pt x="510" y="0"/>
                  </a:lnTo>
                  <a:lnTo>
                    <a:pt x="526" y="0"/>
                  </a:lnTo>
                  <a:lnTo>
                    <a:pt x="526" y="2"/>
                  </a:lnTo>
                  <a:close/>
                  <a:moveTo>
                    <a:pt x="502" y="2"/>
                  </a:moveTo>
                  <a:lnTo>
                    <a:pt x="486" y="2"/>
                  </a:lnTo>
                  <a:lnTo>
                    <a:pt x="486" y="0"/>
                  </a:lnTo>
                  <a:lnTo>
                    <a:pt x="502" y="0"/>
                  </a:lnTo>
                  <a:lnTo>
                    <a:pt x="502" y="2"/>
                  </a:lnTo>
                  <a:close/>
                  <a:moveTo>
                    <a:pt x="478" y="2"/>
                  </a:moveTo>
                  <a:lnTo>
                    <a:pt x="462" y="2"/>
                  </a:lnTo>
                  <a:lnTo>
                    <a:pt x="462" y="0"/>
                  </a:lnTo>
                  <a:lnTo>
                    <a:pt x="478" y="0"/>
                  </a:lnTo>
                  <a:lnTo>
                    <a:pt x="478" y="2"/>
                  </a:lnTo>
                  <a:close/>
                  <a:moveTo>
                    <a:pt x="454" y="2"/>
                  </a:moveTo>
                  <a:lnTo>
                    <a:pt x="438" y="2"/>
                  </a:lnTo>
                  <a:lnTo>
                    <a:pt x="438" y="0"/>
                  </a:lnTo>
                  <a:lnTo>
                    <a:pt x="454" y="0"/>
                  </a:lnTo>
                  <a:lnTo>
                    <a:pt x="454" y="2"/>
                  </a:lnTo>
                  <a:close/>
                  <a:moveTo>
                    <a:pt x="430" y="2"/>
                  </a:moveTo>
                  <a:lnTo>
                    <a:pt x="414" y="2"/>
                  </a:lnTo>
                  <a:lnTo>
                    <a:pt x="414" y="0"/>
                  </a:lnTo>
                  <a:lnTo>
                    <a:pt x="430" y="0"/>
                  </a:lnTo>
                  <a:lnTo>
                    <a:pt x="430" y="2"/>
                  </a:lnTo>
                  <a:close/>
                  <a:moveTo>
                    <a:pt x="406" y="2"/>
                  </a:moveTo>
                  <a:lnTo>
                    <a:pt x="390" y="2"/>
                  </a:lnTo>
                  <a:lnTo>
                    <a:pt x="390" y="0"/>
                  </a:lnTo>
                  <a:lnTo>
                    <a:pt x="406" y="0"/>
                  </a:lnTo>
                  <a:lnTo>
                    <a:pt x="406" y="2"/>
                  </a:lnTo>
                  <a:close/>
                  <a:moveTo>
                    <a:pt x="382" y="2"/>
                  </a:moveTo>
                  <a:lnTo>
                    <a:pt x="366" y="2"/>
                  </a:lnTo>
                  <a:lnTo>
                    <a:pt x="366" y="0"/>
                  </a:lnTo>
                  <a:lnTo>
                    <a:pt x="382" y="0"/>
                  </a:lnTo>
                  <a:lnTo>
                    <a:pt x="382" y="2"/>
                  </a:lnTo>
                  <a:close/>
                  <a:moveTo>
                    <a:pt x="358" y="2"/>
                  </a:moveTo>
                  <a:lnTo>
                    <a:pt x="342" y="2"/>
                  </a:lnTo>
                  <a:lnTo>
                    <a:pt x="342" y="0"/>
                  </a:lnTo>
                  <a:lnTo>
                    <a:pt x="358" y="0"/>
                  </a:lnTo>
                  <a:lnTo>
                    <a:pt x="358" y="2"/>
                  </a:lnTo>
                  <a:close/>
                  <a:moveTo>
                    <a:pt x="334" y="2"/>
                  </a:moveTo>
                  <a:lnTo>
                    <a:pt x="318" y="2"/>
                  </a:lnTo>
                  <a:lnTo>
                    <a:pt x="318" y="0"/>
                  </a:lnTo>
                  <a:lnTo>
                    <a:pt x="334" y="0"/>
                  </a:lnTo>
                  <a:lnTo>
                    <a:pt x="334" y="2"/>
                  </a:lnTo>
                  <a:close/>
                  <a:moveTo>
                    <a:pt x="310" y="2"/>
                  </a:moveTo>
                  <a:lnTo>
                    <a:pt x="294" y="2"/>
                  </a:lnTo>
                  <a:lnTo>
                    <a:pt x="294" y="0"/>
                  </a:lnTo>
                  <a:lnTo>
                    <a:pt x="310" y="0"/>
                  </a:lnTo>
                  <a:lnTo>
                    <a:pt x="310" y="2"/>
                  </a:lnTo>
                  <a:close/>
                  <a:moveTo>
                    <a:pt x="286" y="2"/>
                  </a:moveTo>
                  <a:lnTo>
                    <a:pt x="270" y="2"/>
                  </a:lnTo>
                  <a:lnTo>
                    <a:pt x="270" y="0"/>
                  </a:lnTo>
                  <a:lnTo>
                    <a:pt x="286" y="0"/>
                  </a:lnTo>
                  <a:lnTo>
                    <a:pt x="286" y="2"/>
                  </a:lnTo>
                  <a:close/>
                  <a:moveTo>
                    <a:pt x="262" y="2"/>
                  </a:moveTo>
                  <a:lnTo>
                    <a:pt x="246" y="2"/>
                  </a:lnTo>
                  <a:lnTo>
                    <a:pt x="246" y="0"/>
                  </a:lnTo>
                  <a:lnTo>
                    <a:pt x="262" y="0"/>
                  </a:lnTo>
                  <a:lnTo>
                    <a:pt x="262" y="2"/>
                  </a:lnTo>
                  <a:close/>
                  <a:moveTo>
                    <a:pt x="238" y="2"/>
                  </a:moveTo>
                  <a:lnTo>
                    <a:pt x="222" y="2"/>
                  </a:lnTo>
                  <a:lnTo>
                    <a:pt x="222" y="0"/>
                  </a:lnTo>
                  <a:lnTo>
                    <a:pt x="238" y="0"/>
                  </a:lnTo>
                  <a:lnTo>
                    <a:pt x="238" y="2"/>
                  </a:lnTo>
                  <a:close/>
                  <a:moveTo>
                    <a:pt x="214" y="2"/>
                  </a:moveTo>
                  <a:lnTo>
                    <a:pt x="198" y="2"/>
                  </a:lnTo>
                  <a:lnTo>
                    <a:pt x="198" y="0"/>
                  </a:lnTo>
                  <a:lnTo>
                    <a:pt x="214" y="0"/>
                  </a:lnTo>
                  <a:lnTo>
                    <a:pt x="214" y="2"/>
                  </a:lnTo>
                  <a:close/>
                  <a:moveTo>
                    <a:pt x="190" y="2"/>
                  </a:moveTo>
                  <a:lnTo>
                    <a:pt x="174" y="2"/>
                  </a:lnTo>
                  <a:lnTo>
                    <a:pt x="174" y="0"/>
                  </a:lnTo>
                  <a:lnTo>
                    <a:pt x="190" y="0"/>
                  </a:lnTo>
                  <a:lnTo>
                    <a:pt x="190" y="2"/>
                  </a:lnTo>
                  <a:close/>
                  <a:moveTo>
                    <a:pt x="166" y="2"/>
                  </a:moveTo>
                  <a:lnTo>
                    <a:pt x="150" y="2"/>
                  </a:lnTo>
                  <a:lnTo>
                    <a:pt x="150" y="0"/>
                  </a:lnTo>
                  <a:lnTo>
                    <a:pt x="166" y="0"/>
                  </a:lnTo>
                  <a:lnTo>
                    <a:pt x="166" y="2"/>
                  </a:lnTo>
                  <a:close/>
                  <a:moveTo>
                    <a:pt x="142" y="2"/>
                  </a:moveTo>
                  <a:lnTo>
                    <a:pt x="126" y="2"/>
                  </a:lnTo>
                  <a:lnTo>
                    <a:pt x="126" y="0"/>
                  </a:lnTo>
                  <a:lnTo>
                    <a:pt x="142" y="0"/>
                  </a:lnTo>
                  <a:lnTo>
                    <a:pt x="142" y="2"/>
                  </a:lnTo>
                  <a:close/>
                  <a:moveTo>
                    <a:pt x="118" y="2"/>
                  </a:moveTo>
                  <a:lnTo>
                    <a:pt x="102" y="2"/>
                  </a:lnTo>
                  <a:lnTo>
                    <a:pt x="102" y="0"/>
                  </a:lnTo>
                  <a:lnTo>
                    <a:pt x="118" y="0"/>
                  </a:lnTo>
                  <a:lnTo>
                    <a:pt x="118" y="2"/>
                  </a:lnTo>
                  <a:close/>
                  <a:moveTo>
                    <a:pt x="94" y="2"/>
                  </a:moveTo>
                  <a:lnTo>
                    <a:pt x="78" y="2"/>
                  </a:lnTo>
                  <a:lnTo>
                    <a:pt x="78" y="0"/>
                  </a:lnTo>
                  <a:lnTo>
                    <a:pt x="94" y="0"/>
                  </a:lnTo>
                  <a:lnTo>
                    <a:pt x="94" y="2"/>
                  </a:lnTo>
                  <a:close/>
                  <a:moveTo>
                    <a:pt x="70" y="2"/>
                  </a:moveTo>
                  <a:lnTo>
                    <a:pt x="54" y="2"/>
                  </a:lnTo>
                  <a:lnTo>
                    <a:pt x="54" y="0"/>
                  </a:lnTo>
                  <a:lnTo>
                    <a:pt x="70" y="0"/>
                  </a:lnTo>
                  <a:lnTo>
                    <a:pt x="70" y="2"/>
                  </a:lnTo>
                  <a:close/>
                  <a:moveTo>
                    <a:pt x="46" y="2"/>
                  </a:moveTo>
                  <a:lnTo>
                    <a:pt x="30" y="2"/>
                  </a:lnTo>
                  <a:lnTo>
                    <a:pt x="30" y="0"/>
                  </a:lnTo>
                  <a:lnTo>
                    <a:pt x="46" y="0"/>
                  </a:lnTo>
                  <a:lnTo>
                    <a:pt x="46" y="2"/>
                  </a:lnTo>
                  <a:close/>
                  <a:moveTo>
                    <a:pt x="22" y="2"/>
                  </a:moveTo>
                  <a:lnTo>
                    <a:pt x="6" y="2"/>
                  </a:lnTo>
                  <a:lnTo>
                    <a:pt x="6" y="0"/>
                  </a:lnTo>
                  <a:lnTo>
                    <a:pt x="22" y="0"/>
                  </a:lnTo>
                  <a:lnTo>
                    <a:pt x="22" y="2"/>
                  </a:lnTo>
                  <a:close/>
                </a:path>
              </a:pathLst>
            </a:custGeom>
            <a:solidFill>
              <a:srgbClr val="4672C4"/>
            </a:solidFill>
            <a:ln w="1" cap="flat">
              <a:solidFill>
                <a:srgbClr val="4672C4"/>
              </a:solidFill>
              <a:prstDash val="solid"/>
              <a:round/>
            </a:ln>
          </p:spPr>
          <p:txBody>
            <a:bodyPr vert="horz" wrap="square" lIns="91440" tIns="45720" rIns="91440" bIns="45720" numCol="1" anchor="t" anchorCtr="0" compatLnSpc="1"/>
            <a:lstStyle/>
            <a:p>
              <a:endParaRPr lang="zh-CN" altLang="en-US"/>
            </a:p>
          </p:txBody>
        </p:sp>
        <p:sp>
          <p:nvSpPr>
            <p:cNvPr id="1033" name="Rectangle 9"/>
            <p:cNvSpPr>
              <a:spLocks noChangeArrowheads="1"/>
            </p:cNvSpPr>
            <p:nvPr/>
          </p:nvSpPr>
          <p:spPr bwMode="auto">
            <a:xfrm>
              <a:off x="2082" y="549"/>
              <a:ext cx="1167" cy="261"/>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34" name="Rectangle 10"/>
            <p:cNvSpPr>
              <a:spLocks noChangeArrowheads="1"/>
            </p:cNvSpPr>
            <p:nvPr/>
          </p:nvSpPr>
          <p:spPr bwMode="auto">
            <a:xfrm>
              <a:off x="2082" y="549"/>
              <a:ext cx="1167" cy="261"/>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35" name="Rectangle 11"/>
            <p:cNvSpPr>
              <a:spLocks noChangeArrowheads="1"/>
            </p:cNvSpPr>
            <p:nvPr/>
          </p:nvSpPr>
          <p:spPr bwMode="auto">
            <a:xfrm>
              <a:off x="2427" y="640"/>
              <a:ext cx="281"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中央直达资金</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36" name="Rectangle 12"/>
            <p:cNvSpPr>
              <a:spLocks noChangeArrowheads="1"/>
            </p:cNvSpPr>
            <p:nvPr/>
          </p:nvSpPr>
          <p:spPr bwMode="auto">
            <a:xfrm>
              <a:off x="2082" y="1992"/>
              <a:ext cx="1171" cy="255"/>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37" name="Rectangle 13"/>
            <p:cNvSpPr>
              <a:spLocks noChangeArrowheads="1"/>
            </p:cNvSpPr>
            <p:nvPr/>
          </p:nvSpPr>
          <p:spPr bwMode="auto">
            <a:xfrm>
              <a:off x="2082" y="1992"/>
              <a:ext cx="1171" cy="255"/>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38" name="Rectangle 14"/>
            <p:cNvSpPr>
              <a:spLocks noChangeArrowheads="1"/>
            </p:cNvSpPr>
            <p:nvPr/>
          </p:nvSpPr>
          <p:spPr bwMode="auto">
            <a:xfrm>
              <a:off x="2110" y="2024"/>
              <a:ext cx="60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导入直达资金和地方对应安排指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39" name="Rectangle 15"/>
            <p:cNvSpPr>
              <a:spLocks noChangeArrowheads="1"/>
            </p:cNvSpPr>
            <p:nvPr/>
          </p:nvSpPr>
          <p:spPr bwMode="auto">
            <a:xfrm>
              <a:off x="2630" y="2128"/>
              <a:ext cx="12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40" name="Line 16"/>
            <p:cNvSpPr>
              <a:spLocks noChangeShapeType="1"/>
            </p:cNvSpPr>
            <p:nvPr/>
          </p:nvSpPr>
          <p:spPr bwMode="auto">
            <a:xfrm>
              <a:off x="2666" y="810"/>
              <a:ext cx="1" cy="128"/>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41" name="Freeform 17"/>
            <p:cNvSpPr/>
            <p:nvPr/>
          </p:nvSpPr>
          <p:spPr bwMode="auto">
            <a:xfrm>
              <a:off x="2638" y="931"/>
              <a:ext cx="56" cy="56"/>
            </a:xfrm>
            <a:custGeom>
              <a:avLst/>
              <a:gdLst/>
              <a:ahLst/>
              <a:cxnLst>
                <a:cxn ang="0">
                  <a:pos x="56" y="0"/>
                </a:cxn>
                <a:cxn ang="0">
                  <a:pos x="28" y="56"/>
                </a:cxn>
                <a:cxn ang="0">
                  <a:pos x="0" y="0"/>
                </a:cxn>
                <a:cxn ang="0">
                  <a:pos x="56" y="0"/>
                </a:cxn>
              </a:cxnLst>
              <a:rect l="0" t="0" r="r" b="b"/>
              <a:pathLst>
                <a:path w="56" h="56">
                  <a:moveTo>
                    <a:pt x="56" y="0"/>
                  </a:moveTo>
                  <a:lnTo>
                    <a:pt x="28" y="56"/>
                  </a:lnTo>
                  <a:lnTo>
                    <a:pt x="0" y="0"/>
                  </a:lnTo>
                  <a:lnTo>
                    <a:pt x="56"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42" name="Rectangle 18"/>
            <p:cNvSpPr>
              <a:spLocks noChangeArrowheads="1"/>
            </p:cNvSpPr>
            <p:nvPr/>
          </p:nvSpPr>
          <p:spPr bwMode="auto">
            <a:xfrm>
              <a:off x="2082" y="987"/>
              <a:ext cx="1167" cy="273"/>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43" name="Rectangle 19"/>
            <p:cNvSpPr>
              <a:spLocks noChangeArrowheads="1"/>
            </p:cNvSpPr>
            <p:nvPr/>
          </p:nvSpPr>
          <p:spPr bwMode="auto">
            <a:xfrm>
              <a:off x="2082" y="987"/>
              <a:ext cx="1167" cy="273"/>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44" name="Rectangle 20"/>
            <p:cNvSpPr>
              <a:spLocks noChangeArrowheads="1"/>
            </p:cNvSpPr>
            <p:nvPr/>
          </p:nvSpPr>
          <p:spPr bwMode="auto">
            <a:xfrm>
              <a:off x="2347" y="1084"/>
              <a:ext cx="361"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下达直达资金到省</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45" name="Line 21"/>
            <p:cNvSpPr>
              <a:spLocks noChangeShapeType="1"/>
            </p:cNvSpPr>
            <p:nvPr/>
          </p:nvSpPr>
          <p:spPr bwMode="auto">
            <a:xfrm>
              <a:off x="2666" y="1260"/>
              <a:ext cx="1" cy="128"/>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46" name="Freeform 22"/>
            <p:cNvSpPr/>
            <p:nvPr/>
          </p:nvSpPr>
          <p:spPr bwMode="auto">
            <a:xfrm>
              <a:off x="2638" y="1381"/>
              <a:ext cx="56" cy="56"/>
            </a:xfrm>
            <a:custGeom>
              <a:avLst/>
              <a:gdLst/>
              <a:ahLst/>
              <a:cxnLst>
                <a:cxn ang="0">
                  <a:pos x="56" y="0"/>
                </a:cxn>
                <a:cxn ang="0">
                  <a:pos x="28" y="56"/>
                </a:cxn>
                <a:cxn ang="0">
                  <a:pos x="0" y="0"/>
                </a:cxn>
                <a:cxn ang="0">
                  <a:pos x="56" y="0"/>
                </a:cxn>
              </a:cxnLst>
              <a:rect l="0" t="0" r="r" b="b"/>
              <a:pathLst>
                <a:path w="56" h="56">
                  <a:moveTo>
                    <a:pt x="56" y="0"/>
                  </a:moveTo>
                  <a:lnTo>
                    <a:pt x="28" y="56"/>
                  </a:lnTo>
                  <a:lnTo>
                    <a:pt x="0" y="0"/>
                  </a:lnTo>
                  <a:lnTo>
                    <a:pt x="56"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47" name="Rectangle 23"/>
            <p:cNvSpPr>
              <a:spLocks noChangeArrowheads="1"/>
            </p:cNvSpPr>
            <p:nvPr/>
          </p:nvSpPr>
          <p:spPr bwMode="auto">
            <a:xfrm>
              <a:off x="2082" y="1437"/>
              <a:ext cx="1167" cy="272"/>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48" name="Rectangle 24"/>
            <p:cNvSpPr>
              <a:spLocks noChangeArrowheads="1"/>
            </p:cNvSpPr>
            <p:nvPr/>
          </p:nvSpPr>
          <p:spPr bwMode="auto">
            <a:xfrm>
              <a:off x="2082" y="1437"/>
              <a:ext cx="11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49" name="Rectangle 25"/>
            <p:cNvSpPr>
              <a:spLocks noChangeArrowheads="1"/>
            </p:cNvSpPr>
            <p:nvPr/>
          </p:nvSpPr>
          <p:spPr bwMode="auto">
            <a:xfrm>
              <a:off x="2427" y="1534"/>
              <a:ext cx="281"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省级接收对账</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50" name="Line 26"/>
            <p:cNvSpPr>
              <a:spLocks noChangeShapeType="1"/>
            </p:cNvSpPr>
            <p:nvPr/>
          </p:nvSpPr>
          <p:spPr bwMode="auto">
            <a:xfrm>
              <a:off x="2666" y="1709"/>
              <a:ext cx="2" cy="234"/>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51" name="Freeform 27"/>
            <p:cNvSpPr/>
            <p:nvPr/>
          </p:nvSpPr>
          <p:spPr bwMode="auto">
            <a:xfrm>
              <a:off x="2639" y="1935"/>
              <a:ext cx="57" cy="57"/>
            </a:xfrm>
            <a:custGeom>
              <a:avLst/>
              <a:gdLst/>
              <a:ahLst/>
              <a:cxnLst>
                <a:cxn ang="0">
                  <a:pos x="57" y="0"/>
                </a:cxn>
                <a:cxn ang="0">
                  <a:pos x="29" y="57"/>
                </a:cxn>
                <a:cxn ang="0">
                  <a:pos x="0" y="1"/>
                </a:cxn>
                <a:cxn ang="0">
                  <a:pos x="57" y="0"/>
                </a:cxn>
              </a:cxnLst>
              <a:rect l="0" t="0" r="r" b="b"/>
              <a:pathLst>
                <a:path w="57" h="57">
                  <a:moveTo>
                    <a:pt x="57" y="0"/>
                  </a:moveTo>
                  <a:lnTo>
                    <a:pt x="29" y="57"/>
                  </a:lnTo>
                  <a:lnTo>
                    <a:pt x="0" y="1"/>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52" name="Rectangle 28"/>
            <p:cNvSpPr>
              <a:spLocks noChangeArrowheads="1"/>
            </p:cNvSpPr>
            <p:nvPr/>
          </p:nvSpPr>
          <p:spPr bwMode="auto">
            <a:xfrm>
              <a:off x="5091" y="1128"/>
              <a:ext cx="885"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053" name="Rectangle 29"/>
            <p:cNvSpPr>
              <a:spLocks noChangeArrowheads="1"/>
            </p:cNvSpPr>
            <p:nvPr/>
          </p:nvSpPr>
          <p:spPr bwMode="auto">
            <a:xfrm>
              <a:off x="5091" y="1128"/>
              <a:ext cx="885"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54" name="Rectangle 30"/>
            <p:cNvSpPr>
              <a:spLocks noChangeArrowheads="1"/>
            </p:cNvSpPr>
            <p:nvPr/>
          </p:nvSpPr>
          <p:spPr bwMode="auto">
            <a:xfrm>
              <a:off x="5375" y="1231"/>
              <a:ext cx="193"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省级总指标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55" name="Rectangle 31"/>
            <p:cNvSpPr>
              <a:spLocks noChangeArrowheads="1"/>
            </p:cNvSpPr>
            <p:nvPr/>
          </p:nvSpPr>
          <p:spPr bwMode="auto">
            <a:xfrm>
              <a:off x="2087" y="2423"/>
              <a:ext cx="1166" cy="273"/>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56" name="Rectangle 32"/>
            <p:cNvSpPr>
              <a:spLocks noChangeArrowheads="1"/>
            </p:cNvSpPr>
            <p:nvPr/>
          </p:nvSpPr>
          <p:spPr bwMode="auto">
            <a:xfrm>
              <a:off x="2087" y="2423"/>
              <a:ext cx="1166" cy="273"/>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57" name="Rectangle 33"/>
            <p:cNvSpPr>
              <a:spLocks noChangeArrowheads="1"/>
            </p:cNvSpPr>
            <p:nvPr/>
          </p:nvSpPr>
          <p:spPr bwMode="auto">
            <a:xfrm>
              <a:off x="2432" y="2520"/>
              <a:ext cx="28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市级接收对账</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58" name="Rectangle 34"/>
            <p:cNvSpPr>
              <a:spLocks noChangeArrowheads="1"/>
            </p:cNvSpPr>
            <p:nvPr/>
          </p:nvSpPr>
          <p:spPr bwMode="auto">
            <a:xfrm>
              <a:off x="2087" y="2877"/>
              <a:ext cx="1166" cy="272"/>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59" name="Rectangle 35"/>
            <p:cNvSpPr>
              <a:spLocks noChangeArrowheads="1"/>
            </p:cNvSpPr>
            <p:nvPr/>
          </p:nvSpPr>
          <p:spPr bwMode="auto">
            <a:xfrm>
              <a:off x="2087" y="2877"/>
              <a:ext cx="1166"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60" name="Rectangle 36"/>
            <p:cNvSpPr>
              <a:spLocks noChangeArrowheads="1"/>
            </p:cNvSpPr>
            <p:nvPr/>
          </p:nvSpPr>
          <p:spPr bwMode="auto">
            <a:xfrm>
              <a:off x="2112" y="2918"/>
              <a:ext cx="60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导入直达资金和地方对应安排指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61" name="Rectangle 37"/>
            <p:cNvSpPr>
              <a:spLocks noChangeArrowheads="1"/>
            </p:cNvSpPr>
            <p:nvPr/>
          </p:nvSpPr>
          <p:spPr bwMode="auto">
            <a:xfrm>
              <a:off x="2632" y="3022"/>
              <a:ext cx="12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62" name="Line 38"/>
            <p:cNvSpPr>
              <a:spLocks noChangeShapeType="1"/>
            </p:cNvSpPr>
            <p:nvPr/>
          </p:nvSpPr>
          <p:spPr bwMode="auto">
            <a:xfrm>
              <a:off x="2668" y="2247"/>
              <a:ext cx="2" cy="127"/>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63" name="Freeform 39"/>
            <p:cNvSpPr/>
            <p:nvPr/>
          </p:nvSpPr>
          <p:spPr bwMode="auto">
            <a:xfrm>
              <a:off x="2641" y="2366"/>
              <a:ext cx="57" cy="57"/>
            </a:xfrm>
            <a:custGeom>
              <a:avLst/>
              <a:gdLst/>
              <a:ahLst/>
              <a:cxnLst>
                <a:cxn ang="0">
                  <a:pos x="57" y="0"/>
                </a:cxn>
                <a:cxn ang="0">
                  <a:pos x="29" y="57"/>
                </a:cxn>
                <a:cxn ang="0">
                  <a:pos x="0" y="1"/>
                </a:cxn>
                <a:cxn ang="0">
                  <a:pos x="57" y="0"/>
                </a:cxn>
              </a:cxnLst>
              <a:rect l="0" t="0" r="r" b="b"/>
              <a:pathLst>
                <a:path w="57" h="57">
                  <a:moveTo>
                    <a:pt x="57" y="0"/>
                  </a:moveTo>
                  <a:lnTo>
                    <a:pt x="29" y="57"/>
                  </a:lnTo>
                  <a:lnTo>
                    <a:pt x="0" y="1"/>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64" name="Line 40"/>
            <p:cNvSpPr>
              <a:spLocks noChangeShapeType="1"/>
            </p:cNvSpPr>
            <p:nvPr/>
          </p:nvSpPr>
          <p:spPr bwMode="auto">
            <a:xfrm>
              <a:off x="2670" y="2696"/>
              <a:ext cx="1" cy="132"/>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65" name="Freeform 41"/>
            <p:cNvSpPr/>
            <p:nvPr/>
          </p:nvSpPr>
          <p:spPr bwMode="auto">
            <a:xfrm>
              <a:off x="2642" y="2821"/>
              <a:ext cx="56" cy="56"/>
            </a:xfrm>
            <a:custGeom>
              <a:avLst/>
              <a:gdLst/>
              <a:ahLst/>
              <a:cxnLst>
                <a:cxn ang="0">
                  <a:pos x="56" y="0"/>
                </a:cxn>
                <a:cxn ang="0">
                  <a:pos x="28" y="56"/>
                </a:cxn>
                <a:cxn ang="0">
                  <a:pos x="0" y="0"/>
                </a:cxn>
                <a:cxn ang="0">
                  <a:pos x="56" y="0"/>
                </a:cxn>
              </a:cxnLst>
              <a:rect l="0" t="0" r="r" b="b"/>
              <a:pathLst>
                <a:path w="56" h="56">
                  <a:moveTo>
                    <a:pt x="56" y="0"/>
                  </a:moveTo>
                  <a:lnTo>
                    <a:pt x="28" y="56"/>
                  </a:lnTo>
                  <a:lnTo>
                    <a:pt x="0" y="0"/>
                  </a:lnTo>
                  <a:lnTo>
                    <a:pt x="56"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66" name="Freeform 42"/>
            <p:cNvSpPr/>
            <p:nvPr/>
          </p:nvSpPr>
          <p:spPr bwMode="auto">
            <a:xfrm>
              <a:off x="1835" y="1573"/>
              <a:ext cx="247" cy="1440"/>
            </a:xfrm>
            <a:custGeom>
              <a:avLst/>
              <a:gdLst/>
              <a:ahLst/>
              <a:cxnLst>
                <a:cxn ang="0">
                  <a:pos x="247" y="0"/>
                </a:cxn>
                <a:cxn ang="0">
                  <a:pos x="0" y="0"/>
                </a:cxn>
                <a:cxn ang="0">
                  <a:pos x="0" y="1440"/>
                </a:cxn>
                <a:cxn ang="0">
                  <a:pos x="203" y="1440"/>
                </a:cxn>
              </a:cxnLst>
              <a:rect l="0" t="0" r="r" b="b"/>
              <a:pathLst>
                <a:path w="247" h="1440">
                  <a:moveTo>
                    <a:pt x="247" y="0"/>
                  </a:moveTo>
                  <a:lnTo>
                    <a:pt x="0" y="0"/>
                  </a:lnTo>
                  <a:lnTo>
                    <a:pt x="0" y="1440"/>
                  </a:lnTo>
                  <a:lnTo>
                    <a:pt x="203" y="1440"/>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67" name="Freeform 43"/>
            <p:cNvSpPr/>
            <p:nvPr/>
          </p:nvSpPr>
          <p:spPr bwMode="auto">
            <a:xfrm>
              <a:off x="2031" y="2985"/>
              <a:ext cx="56" cy="56"/>
            </a:xfrm>
            <a:custGeom>
              <a:avLst/>
              <a:gdLst/>
              <a:ahLst/>
              <a:cxnLst>
                <a:cxn ang="0">
                  <a:pos x="0" y="0"/>
                </a:cxn>
                <a:cxn ang="0">
                  <a:pos x="56" y="28"/>
                </a:cxn>
                <a:cxn ang="0">
                  <a:pos x="0" y="56"/>
                </a:cxn>
                <a:cxn ang="0">
                  <a:pos x="0" y="0"/>
                </a:cxn>
              </a:cxnLst>
              <a:rect l="0" t="0" r="r" b="b"/>
              <a:pathLst>
                <a:path w="56" h="56">
                  <a:moveTo>
                    <a:pt x="0" y="0"/>
                  </a:moveTo>
                  <a:lnTo>
                    <a:pt x="56" y="28"/>
                  </a:lnTo>
                  <a:lnTo>
                    <a:pt x="0" y="56"/>
                  </a:lnTo>
                  <a:lnTo>
                    <a:pt x="0"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68" name="Rectangle 44"/>
            <p:cNvSpPr>
              <a:spLocks noChangeArrowheads="1"/>
            </p:cNvSpPr>
            <p:nvPr/>
          </p:nvSpPr>
          <p:spPr bwMode="auto">
            <a:xfrm>
              <a:off x="1739" y="2253"/>
              <a:ext cx="192" cy="85"/>
            </a:xfrm>
            <a:prstGeom prst="rect">
              <a:avLst/>
            </a:prstGeom>
            <a:solidFill>
              <a:srgbClr val="FFFFFF"/>
            </a:solidFill>
            <a:ln w="9525">
              <a:noFill/>
              <a:miter lim="800000"/>
            </a:ln>
          </p:spPr>
          <p:txBody>
            <a:bodyPr vert="horz" wrap="square" lIns="91440" tIns="45720" rIns="91440" bIns="45720" numCol="1" anchor="t" anchorCtr="0" compatLnSpc="1"/>
            <a:lstStyle/>
            <a:p>
              <a:endParaRPr lang="zh-CN" altLang="en-US"/>
            </a:p>
          </p:txBody>
        </p:sp>
        <p:sp>
          <p:nvSpPr>
            <p:cNvPr id="1069" name="Rectangle 45"/>
            <p:cNvSpPr>
              <a:spLocks noChangeArrowheads="1"/>
            </p:cNvSpPr>
            <p:nvPr/>
          </p:nvSpPr>
          <p:spPr bwMode="auto">
            <a:xfrm>
              <a:off x="1741" y="2263"/>
              <a:ext cx="128"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3D64AC"/>
                  </a:solidFill>
                  <a:effectLst/>
                  <a:latin typeface="黑体" panose="02010609060101010101" pitchFamily="49" charset="-122"/>
                  <a:ea typeface="黑体" panose="02010609060101010101" pitchFamily="49" charset="-122"/>
                  <a:cs typeface="宋体" panose="02010600030101010101" pitchFamily="2" charset="-122"/>
                </a:rPr>
                <a:t>省管县</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70" name="Rectangle 46"/>
            <p:cNvSpPr>
              <a:spLocks noChangeArrowheads="1"/>
            </p:cNvSpPr>
            <p:nvPr/>
          </p:nvSpPr>
          <p:spPr bwMode="auto">
            <a:xfrm>
              <a:off x="2087" y="3558"/>
              <a:ext cx="1166" cy="272"/>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071" name="Rectangle 47"/>
            <p:cNvSpPr>
              <a:spLocks noChangeArrowheads="1"/>
            </p:cNvSpPr>
            <p:nvPr/>
          </p:nvSpPr>
          <p:spPr bwMode="auto">
            <a:xfrm>
              <a:off x="2087" y="3558"/>
              <a:ext cx="1166"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72" name="Rectangle 48"/>
            <p:cNvSpPr>
              <a:spLocks noChangeArrowheads="1"/>
            </p:cNvSpPr>
            <p:nvPr/>
          </p:nvSpPr>
          <p:spPr bwMode="auto">
            <a:xfrm>
              <a:off x="2112" y="3599"/>
              <a:ext cx="60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县级导入直达资金和地方对应安</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73" name="Rectangle 49"/>
            <p:cNvSpPr>
              <a:spLocks noChangeArrowheads="1"/>
            </p:cNvSpPr>
            <p:nvPr/>
          </p:nvSpPr>
          <p:spPr bwMode="auto">
            <a:xfrm>
              <a:off x="2552" y="3703"/>
              <a:ext cx="16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排指标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74" name="Line 50"/>
            <p:cNvSpPr>
              <a:spLocks noChangeShapeType="1"/>
            </p:cNvSpPr>
            <p:nvPr/>
          </p:nvSpPr>
          <p:spPr bwMode="auto">
            <a:xfrm>
              <a:off x="2670" y="3149"/>
              <a:ext cx="1" cy="360"/>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75" name="Freeform 51"/>
            <p:cNvSpPr/>
            <p:nvPr/>
          </p:nvSpPr>
          <p:spPr bwMode="auto">
            <a:xfrm>
              <a:off x="2642" y="3502"/>
              <a:ext cx="56" cy="56"/>
            </a:xfrm>
            <a:custGeom>
              <a:avLst/>
              <a:gdLst/>
              <a:ahLst/>
              <a:cxnLst>
                <a:cxn ang="0">
                  <a:pos x="56" y="0"/>
                </a:cxn>
                <a:cxn ang="0">
                  <a:pos x="28" y="56"/>
                </a:cxn>
                <a:cxn ang="0">
                  <a:pos x="0" y="0"/>
                </a:cxn>
                <a:cxn ang="0">
                  <a:pos x="56" y="0"/>
                </a:cxn>
              </a:cxnLst>
              <a:rect l="0" t="0" r="r" b="b"/>
              <a:pathLst>
                <a:path w="56" h="56">
                  <a:moveTo>
                    <a:pt x="56" y="0"/>
                  </a:moveTo>
                  <a:lnTo>
                    <a:pt x="28" y="56"/>
                  </a:lnTo>
                  <a:lnTo>
                    <a:pt x="0" y="0"/>
                  </a:lnTo>
                  <a:lnTo>
                    <a:pt x="56"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76" name="Rectangle 52"/>
            <p:cNvSpPr>
              <a:spLocks noChangeArrowheads="1"/>
            </p:cNvSpPr>
            <p:nvPr/>
          </p:nvSpPr>
          <p:spPr bwMode="auto">
            <a:xfrm>
              <a:off x="5091" y="2173"/>
              <a:ext cx="885" cy="273"/>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077" name="Rectangle 53"/>
            <p:cNvSpPr>
              <a:spLocks noChangeArrowheads="1"/>
            </p:cNvSpPr>
            <p:nvPr/>
          </p:nvSpPr>
          <p:spPr bwMode="auto">
            <a:xfrm>
              <a:off x="5091" y="2173"/>
              <a:ext cx="885" cy="273"/>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78" name="Rectangle 54"/>
            <p:cNvSpPr>
              <a:spLocks noChangeArrowheads="1"/>
            </p:cNvSpPr>
            <p:nvPr/>
          </p:nvSpPr>
          <p:spPr bwMode="auto">
            <a:xfrm>
              <a:off x="5375" y="2277"/>
              <a:ext cx="193"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市级总指标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79" name="Rectangle 55"/>
            <p:cNvSpPr>
              <a:spLocks noChangeArrowheads="1"/>
            </p:cNvSpPr>
            <p:nvPr/>
          </p:nvSpPr>
          <p:spPr bwMode="auto">
            <a:xfrm>
              <a:off x="5091" y="3127"/>
              <a:ext cx="885"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080" name="Rectangle 56"/>
            <p:cNvSpPr>
              <a:spLocks noChangeArrowheads="1"/>
            </p:cNvSpPr>
            <p:nvPr/>
          </p:nvSpPr>
          <p:spPr bwMode="auto">
            <a:xfrm>
              <a:off x="5091" y="3127"/>
              <a:ext cx="885"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81" name="Rectangle 57"/>
            <p:cNvSpPr>
              <a:spLocks noChangeArrowheads="1"/>
            </p:cNvSpPr>
            <p:nvPr/>
          </p:nvSpPr>
          <p:spPr bwMode="auto">
            <a:xfrm>
              <a:off x="5375" y="3230"/>
              <a:ext cx="193"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县级总指标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82" name="Line 58"/>
            <p:cNvSpPr>
              <a:spLocks noChangeShapeType="1"/>
            </p:cNvSpPr>
            <p:nvPr/>
          </p:nvSpPr>
          <p:spPr bwMode="auto">
            <a:xfrm flipH="1">
              <a:off x="3303" y="2117"/>
              <a:ext cx="518" cy="2"/>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83" name="Freeform 59"/>
            <p:cNvSpPr/>
            <p:nvPr/>
          </p:nvSpPr>
          <p:spPr bwMode="auto">
            <a:xfrm>
              <a:off x="3253" y="2091"/>
              <a:ext cx="57" cy="56"/>
            </a:xfrm>
            <a:custGeom>
              <a:avLst/>
              <a:gdLst/>
              <a:ahLst/>
              <a:cxnLst>
                <a:cxn ang="0">
                  <a:pos x="57" y="56"/>
                </a:cxn>
                <a:cxn ang="0">
                  <a:pos x="0" y="28"/>
                </a:cxn>
                <a:cxn ang="0">
                  <a:pos x="57" y="0"/>
                </a:cxn>
                <a:cxn ang="0">
                  <a:pos x="57" y="56"/>
                </a:cxn>
              </a:cxnLst>
              <a:rect l="0" t="0" r="r" b="b"/>
              <a:pathLst>
                <a:path w="57" h="56">
                  <a:moveTo>
                    <a:pt x="57" y="56"/>
                  </a:moveTo>
                  <a:lnTo>
                    <a:pt x="0" y="28"/>
                  </a:lnTo>
                  <a:lnTo>
                    <a:pt x="57" y="0"/>
                  </a:lnTo>
                  <a:lnTo>
                    <a:pt x="57"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84" name="Line 60"/>
            <p:cNvSpPr>
              <a:spLocks noChangeShapeType="1"/>
            </p:cNvSpPr>
            <p:nvPr/>
          </p:nvSpPr>
          <p:spPr bwMode="auto">
            <a:xfrm flipH="1">
              <a:off x="3303" y="3694"/>
              <a:ext cx="518"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85" name="Freeform 61"/>
            <p:cNvSpPr/>
            <p:nvPr/>
          </p:nvSpPr>
          <p:spPr bwMode="auto">
            <a:xfrm>
              <a:off x="3253" y="3666"/>
              <a:ext cx="57" cy="56"/>
            </a:xfrm>
            <a:custGeom>
              <a:avLst/>
              <a:gdLst/>
              <a:ahLst/>
              <a:cxnLst>
                <a:cxn ang="0">
                  <a:pos x="57" y="56"/>
                </a:cxn>
                <a:cxn ang="0">
                  <a:pos x="0" y="28"/>
                </a:cxn>
                <a:cxn ang="0">
                  <a:pos x="57" y="0"/>
                </a:cxn>
                <a:cxn ang="0">
                  <a:pos x="57" y="56"/>
                </a:cxn>
              </a:cxnLst>
              <a:rect l="0" t="0" r="r" b="b"/>
              <a:pathLst>
                <a:path w="57" h="56">
                  <a:moveTo>
                    <a:pt x="57" y="56"/>
                  </a:moveTo>
                  <a:lnTo>
                    <a:pt x="0" y="28"/>
                  </a:lnTo>
                  <a:lnTo>
                    <a:pt x="57" y="0"/>
                  </a:lnTo>
                  <a:lnTo>
                    <a:pt x="57"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86" name="Rectangle 62"/>
            <p:cNvSpPr>
              <a:spLocks noChangeArrowheads="1"/>
            </p:cNvSpPr>
            <p:nvPr/>
          </p:nvSpPr>
          <p:spPr bwMode="auto">
            <a:xfrm>
              <a:off x="5803" y="275"/>
              <a:ext cx="336" cy="108"/>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2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地方生产系统</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87" name="Rectangle 63"/>
            <p:cNvSpPr>
              <a:spLocks noChangeArrowheads="1"/>
            </p:cNvSpPr>
            <p:nvPr/>
          </p:nvSpPr>
          <p:spPr bwMode="auto">
            <a:xfrm>
              <a:off x="2247" y="239"/>
              <a:ext cx="432" cy="108"/>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2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直达资金监控系统</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88" name="Line 64"/>
            <p:cNvSpPr>
              <a:spLocks noChangeShapeType="1"/>
            </p:cNvSpPr>
            <p:nvPr/>
          </p:nvSpPr>
          <p:spPr bwMode="auto">
            <a:xfrm>
              <a:off x="5976" y="1264"/>
              <a:ext cx="223"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89" name="Freeform 65"/>
            <p:cNvSpPr/>
            <p:nvPr/>
          </p:nvSpPr>
          <p:spPr bwMode="auto">
            <a:xfrm>
              <a:off x="6192" y="1236"/>
              <a:ext cx="56" cy="56"/>
            </a:xfrm>
            <a:custGeom>
              <a:avLst/>
              <a:gdLst/>
              <a:ahLst/>
              <a:cxnLst>
                <a:cxn ang="0">
                  <a:pos x="0" y="0"/>
                </a:cxn>
                <a:cxn ang="0">
                  <a:pos x="56" y="28"/>
                </a:cxn>
                <a:cxn ang="0">
                  <a:pos x="0" y="56"/>
                </a:cxn>
                <a:cxn ang="0">
                  <a:pos x="0" y="0"/>
                </a:cxn>
              </a:cxnLst>
              <a:rect l="0" t="0" r="r" b="b"/>
              <a:pathLst>
                <a:path w="56" h="56">
                  <a:moveTo>
                    <a:pt x="0" y="0"/>
                  </a:moveTo>
                  <a:lnTo>
                    <a:pt x="56" y="28"/>
                  </a:lnTo>
                  <a:lnTo>
                    <a:pt x="0" y="56"/>
                  </a:lnTo>
                  <a:lnTo>
                    <a:pt x="0"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90" name="Rectangle 66"/>
            <p:cNvSpPr>
              <a:spLocks noChangeArrowheads="1"/>
            </p:cNvSpPr>
            <p:nvPr/>
          </p:nvSpPr>
          <p:spPr bwMode="auto">
            <a:xfrm>
              <a:off x="6248" y="1128"/>
              <a:ext cx="567"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091" name="Rectangle 67"/>
            <p:cNvSpPr>
              <a:spLocks noChangeArrowheads="1"/>
            </p:cNvSpPr>
            <p:nvPr/>
          </p:nvSpPr>
          <p:spPr bwMode="auto">
            <a:xfrm>
              <a:off x="6248" y="1128"/>
              <a:ext cx="5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92" name="Rectangle 68"/>
            <p:cNvSpPr>
              <a:spLocks noChangeArrowheads="1"/>
            </p:cNvSpPr>
            <p:nvPr/>
          </p:nvSpPr>
          <p:spPr bwMode="auto">
            <a:xfrm>
              <a:off x="6342" y="1231"/>
              <a:ext cx="224"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分配处室指标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93" name="Line 69"/>
            <p:cNvSpPr>
              <a:spLocks noChangeShapeType="1"/>
            </p:cNvSpPr>
            <p:nvPr/>
          </p:nvSpPr>
          <p:spPr bwMode="auto">
            <a:xfrm>
              <a:off x="5976" y="2310"/>
              <a:ext cx="234"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94" name="Freeform 70"/>
            <p:cNvSpPr/>
            <p:nvPr/>
          </p:nvSpPr>
          <p:spPr bwMode="auto">
            <a:xfrm>
              <a:off x="6203" y="2281"/>
              <a:ext cx="57" cy="57"/>
            </a:xfrm>
            <a:custGeom>
              <a:avLst/>
              <a:gdLst/>
              <a:ahLst/>
              <a:cxnLst>
                <a:cxn ang="0">
                  <a:pos x="0" y="0"/>
                </a:cxn>
                <a:cxn ang="0">
                  <a:pos x="57" y="29"/>
                </a:cxn>
                <a:cxn ang="0">
                  <a:pos x="0" y="57"/>
                </a:cxn>
                <a:cxn ang="0">
                  <a:pos x="0" y="0"/>
                </a:cxn>
              </a:cxnLst>
              <a:rect l="0" t="0" r="r" b="b"/>
              <a:pathLst>
                <a:path w="57" h="57">
                  <a:moveTo>
                    <a:pt x="0" y="0"/>
                  </a:moveTo>
                  <a:lnTo>
                    <a:pt x="57" y="29"/>
                  </a:lnTo>
                  <a:lnTo>
                    <a:pt x="0" y="57"/>
                  </a:lnTo>
                  <a:lnTo>
                    <a:pt x="0"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095" name="Rectangle 71"/>
            <p:cNvSpPr>
              <a:spLocks noChangeArrowheads="1"/>
            </p:cNvSpPr>
            <p:nvPr/>
          </p:nvSpPr>
          <p:spPr bwMode="auto">
            <a:xfrm>
              <a:off x="6260" y="2173"/>
              <a:ext cx="567" cy="273"/>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096" name="Rectangle 72"/>
            <p:cNvSpPr>
              <a:spLocks noChangeArrowheads="1"/>
            </p:cNvSpPr>
            <p:nvPr/>
          </p:nvSpPr>
          <p:spPr bwMode="auto">
            <a:xfrm>
              <a:off x="6260" y="2173"/>
              <a:ext cx="567" cy="273"/>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097" name="Rectangle 73"/>
            <p:cNvSpPr>
              <a:spLocks noChangeArrowheads="1"/>
            </p:cNvSpPr>
            <p:nvPr/>
          </p:nvSpPr>
          <p:spPr bwMode="auto">
            <a:xfrm>
              <a:off x="6353" y="2277"/>
              <a:ext cx="224"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分配科室指标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098" name="Line 74"/>
            <p:cNvSpPr>
              <a:spLocks noChangeShapeType="1"/>
            </p:cNvSpPr>
            <p:nvPr/>
          </p:nvSpPr>
          <p:spPr bwMode="auto">
            <a:xfrm>
              <a:off x="5976" y="3263"/>
              <a:ext cx="205"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099" name="Freeform 75"/>
            <p:cNvSpPr/>
            <p:nvPr/>
          </p:nvSpPr>
          <p:spPr bwMode="auto">
            <a:xfrm>
              <a:off x="6174" y="3235"/>
              <a:ext cx="56" cy="56"/>
            </a:xfrm>
            <a:custGeom>
              <a:avLst/>
              <a:gdLst/>
              <a:ahLst/>
              <a:cxnLst>
                <a:cxn ang="0">
                  <a:pos x="0" y="0"/>
                </a:cxn>
                <a:cxn ang="0">
                  <a:pos x="56" y="28"/>
                </a:cxn>
                <a:cxn ang="0">
                  <a:pos x="0" y="56"/>
                </a:cxn>
                <a:cxn ang="0">
                  <a:pos x="0" y="0"/>
                </a:cxn>
              </a:cxnLst>
              <a:rect l="0" t="0" r="r" b="b"/>
              <a:pathLst>
                <a:path w="56" h="56">
                  <a:moveTo>
                    <a:pt x="0" y="0"/>
                  </a:moveTo>
                  <a:lnTo>
                    <a:pt x="56" y="28"/>
                  </a:lnTo>
                  <a:lnTo>
                    <a:pt x="0" y="56"/>
                  </a:lnTo>
                  <a:lnTo>
                    <a:pt x="0"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00" name="Rectangle 76"/>
            <p:cNvSpPr>
              <a:spLocks noChangeArrowheads="1"/>
            </p:cNvSpPr>
            <p:nvPr/>
          </p:nvSpPr>
          <p:spPr bwMode="auto">
            <a:xfrm>
              <a:off x="6230" y="3127"/>
              <a:ext cx="568"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01" name="Rectangle 77"/>
            <p:cNvSpPr>
              <a:spLocks noChangeArrowheads="1"/>
            </p:cNvSpPr>
            <p:nvPr/>
          </p:nvSpPr>
          <p:spPr bwMode="auto">
            <a:xfrm>
              <a:off x="6230" y="3127"/>
              <a:ext cx="568"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02" name="Rectangle 78"/>
            <p:cNvSpPr>
              <a:spLocks noChangeArrowheads="1"/>
            </p:cNvSpPr>
            <p:nvPr/>
          </p:nvSpPr>
          <p:spPr bwMode="auto">
            <a:xfrm>
              <a:off x="6324" y="3230"/>
              <a:ext cx="224"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分配股室指标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03" name="Rectangle 79"/>
            <p:cNvSpPr>
              <a:spLocks noChangeArrowheads="1"/>
            </p:cNvSpPr>
            <p:nvPr/>
          </p:nvSpPr>
          <p:spPr bwMode="auto">
            <a:xfrm>
              <a:off x="3821" y="743"/>
              <a:ext cx="567" cy="3292"/>
            </a:xfrm>
            <a:prstGeom prst="rect">
              <a:avLst/>
            </a:prstGeom>
            <a:solidFill>
              <a:srgbClr val="F4B183"/>
            </a:solidFill>
            <a:ln w="9525">
              <a:noFill/>
              <a:miter lim="800000"/>
            </a:ln>
          </p:spPr>
          <p:txBody>
            <a:bodyPr vert="horz" wrap="square" lIns="91440" tIns="45720" rIns="91440" bIns="45720" numCol="1" anchor="t" anchorCtr="0" compatLnSpc="1"/>
            <a:lstStyle/>
            <a:p>
              <a:endParaRPr lang="zh-CN" altLang="en-US"/>
            </a:p>
          </p:txBody>
        </p:sp>
        <p:sp>
          <p:nvSpPr>
            <p:cNvPr id="1104" name="Rectangle 80"/>
            <p:cNvSpPr>
              <a:spLocks noChangeArrowheads="1"/>
            </p:cNvSpPr>
            <p:nvPr/>
          </p:nvSpPr>
          <p:spPr bwMode="auto">
            <a:xfrm>
              <a:off x="3821" y="743"/>
              <a:ext cx="567" cy="329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05" name="Rectangle 81"/>
            <p:cNvSpPr>
              <a:spLocks noChangeArrowheads="1"/>
            </p:cNvSpPr>
            <p:nvPr/>
          </p:nvSpPr>
          <p:spPr bwMode="auto">
            <a:xfrm>
              <a:off x="4026" y="2296"/>
              <a:ext cx="12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对接</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06" name="Rectangle 82"/>
            <p:cNvSpPr>
              <a:spLocks noChangeArrowheads="1"/>
            </p:cNvSpPr>
            <p:nvPr/>
          </p:nvSpPr>
          <p:spPr bwMode="auto">
            <a:xfrm>
              <a:off x="4026" y="2403"/>
              <a:ext cx="120" cy="9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0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接口</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07" name="Rectangle 83"/>
            <p:cNvSpPr>
              <a:spLocks noChangeArrowheads="1"/>
            </p:cNvSpPr>
            <p:nvPr/>
          </p:nvSpPr>
          <p:spPr bwMode="auto">
            <a:xfrm>
              <a:off x="258" y="62"/>
              <a:ext cx="742" cy="1555"/>
            </a:xfrm>
            <a:prstGeom prst="rect">
              <a:avLst/>
            </a:prstGeom>
            <a:solidFill>
              <a:srgbClr val="F2F2F2"/>
            </a:solidFill>
            <a:ln w="9525">
              <a:noFill/>
              <a:miter lim="800000"/>
            </a:ln>
          </p:spPr>
          <p:txBody>
            <a:bodyPr vert="horz" wrap="square" lIns="91440" tIns="45720" rIns="91440" bIns="45720" numCol="1" anchor="t" anchorCtr="0" compatLnSpc="1"/>
            <a:lstStyle/>
            <a:p>
              <a:endParaRPr lang="zh-CN" altLang="en-US"/>
            </a:p>
          </p:txBody>
        </p:sp>
        <p:sp>
          <p:nvSpPr>
            <p:cNvPr id="1108" name="Rectangle 84"/>
            <p:cNvSpPr>
              <a:spLocks noChangeArrowheads="1"/>
            </p:cNvSpPr>
            <p:nvPr/>
          </p:nvSpPr>
          <p:spPr bwMode="auto">
            <a:xfrm>
              <a:off x="258" y="62"/>
              <a:ext cx="742" cy="1555"/>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09" name="Rectangle 85"/>
            <p:cNvSpPr>
              <a:spLocks noChangeArrowheads="1"/>
            </p:cNvSpPr>
            <p:nvPr/>
          </p:nvSpPr>
          <p:spPr bwMode="auto">
            <a:xfrm>
              <a:off x="343" y="665"/>
              <a:ext cx="360" cy="164"/>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8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中央预算</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10" name="Rectangle 86"/>
            <p:cNvSpPr>
              <a:spLocks noChangeArrowheads="1"/>
            </p:cNvSpPr>
            <p:nvPr/>
          </p:nvSpPr>
          <p:spPr bwMode="auto">
            <a:xfrm>
              <a:off x="343" y="852"/>
              <a:ext cx="360" cy="164"/>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1800" b="0" i="0" u="none" strike="noStrike" cap="none" normalizeH="0" baseline="0" smtClean="0">
                  <a:ln>
                    <a:noFill/>
                  </a:ln>
                  <a:solidFill>
                    <a:srgbClr val="4672C4"/>
                  </a:solidFill>
                  <a:effectLst/>
                  <a:latin typeface="黑体" panose="02010609060101010101" pitchFamily="49" charset="-122"/>
                  <a:ea typeface="黑体" panose="02010609060101010101" pitchFamily="49" charset="-122"/>
                  <a:cs typeface="宋体" panose="02010600030101010101" pitchFamily="2" charset="-122"/>
                </a:rPr>
                <a:t>指标系统</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11" name="Freeform 87"/>
            <p:cNvSpPr/>
            <p:nvPr/>
          </p:nvSpPr>
          <p:spPr bwMode="auto">
            <a:xfrm>
              <a:off x="1000" y="679"/>
              <a:ext cx="1033" cy="8"/>
            </a:xfrm>
            <a:custGeom>
              <a:avLst/>
              <a:gdLst/>
              <a:ahLst/>
              <a:cxnLst>
                <a:cxn ang="0">
                  <a:pos x="0" y="8"/>
                </a:cxn>
                <a:cxn ang="0">
                  <a:pos x="43" y="0"/>
                </a:cxn>
                <a:cxn ang="0">
                  <a:pos x="1033" y="0"/>
                </a:cxn>
              </a:cxnLst>
              <a:rect l="0" t="0" r="r" b="b"/>
              <a:pathLst>
                <a:path w="1033" h="8">
                  <a:moveTo>
                    <a:pt x="0" y="8"/>
                  </a:moveTo>
                  <a:lnTo>
                    <a:pt x="43" y="0"/>
                  </a:lnTo>
                  <a:lnTo>
                    <a:pt x="1033" y="0"/>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12" name="Freeform 88"/>
            <p:cNvSpPr/>
            <p:nvPr/>
          </p:nvSpPr>
          <p:spPr bwMode="auto">
            <a:xfrm>
              <a:off x="2026" y="651"/>
              <a:ext cx="56" cy="56"/>
            </a:xfrm>
            <a:custGeom>
              <a:avLst/>
              <a:gdLst/>
              <a:ahLst/>
              <a:cxnLst>
                <a:cxn ang="0">
                  <a:pos x="0" y="0"/>
                </a:cxn>
                <a:cxn ang="0">
                  <a:pos x="56" y="28"/>
                </a:cxn>
                <a:cxn ang="0">
                  <a:pos x="0" y="56"/>
                </a:cxn>
                <a:cxn ang="0">
                  <a:pos x="0" y="0"/>
                </a:cxn>
              </a:cxnLst>
              <a:rect l="0" t="0" r="r" b="b"/>
              <a:pathLst>
                <a:path w="56" h="56">
                  <a:moveTo>
                    <a:pt x="0" y="0"/>
                  </a:moveTo>
                  <a:lnTo>
                    <a:pt x="56" y="28"/>
                  </a:lnTo>
                  <a:lnTo>
                    <a:pt x="0" y="56"/>
                  </a:lnTo>
                  <a:lnTo>
                    <a:pt x="0"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13" name="Rectangle 89"/>
            <p:cNvSpPr>
              <a:spLocks noChangeArrowheads="1"/>
            </p:cNvSpPr>
            <p:nvPr/>
          </p:nvSpPr>
          <p:spPr bwMode="auto">
            <a:xfrm>
              <a:off x="1477" y="637"/>
              <a:ext cx="128" cy="85"/>
            </a:xfrm>
            <a:prstGeom prst="rect">
              <a:avLst/>
            </a:prstGeom>
            <a:solidFill>
              <a:srgbClr val="FFFFFF"/>
            </a:solidFill>
            <a:ln w="9525">
              <a:noFill/>
              <a:miter lim="800000"/>
            </a:ln>
          </p:spPr>
          <p:txBody>
            <a:bodyPr vert="horz" wrap="square" lIns="91440" tIns="45720" rIns="91440" bIns="45720" numCol="1" anchor="t" anchorCtr="0" compatLnSpc="1"/>
            <a:lstStyle/>
            <a:p>
              <a:endParaRPr lang="zh-CN" altLang="en-US"/>
            </a:p>
          </p:txBody>
        </p:sp>
        <p:sp>
          <p:nvSpPr>
            <p:cNvPr id="1114" name="Rectangle 90"/>
            <p:cNvSpPr>
              <a:spLocks noChangeArrowheads="1"/>
            </p:cNvSpPr>
            <p:nvPr/>
          </p:nvSpPr>
          <p:spPr bwMode="auto">
            <a:xfrm>
              <a:off x="1479" y="646"/>
              <a:ext cx="96" cy="73"/>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3D64AC"/>
                  </a:solidFill>
                  <a:effectLst/>
                  <a:latin typeface="黑体" panose="02010609060101010101" pitchFamily="49" charset="-122"/>
                  <a:ea typeface="黑体" panose="02010609060101010101" pitchFamily="49" charset="-122"/>
                  <a:cs typeface="宋体" panose="02010600030101010101" pitchFamily="2" charset="-122"/>
                </a:rPr>
                <a:t>导入</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15" name="Rectangle 91"/>
            <p:cNvSpPr>
              <a:spLocks noChangeArrowheads="1"/>
            </p:cNvSpPr>
            <p:nvPr/>
          </p:nvSpPr>
          <p:spPr bwMode="auto">
            <a:xfrm>
              <a:off x="5806" y="1538"/>
              <a:ext cx="567"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16" name="Rectangle 92"/>
            <p:cNvSpPr>
              <a:spLocks noChangeArrowheads="1"/>
            </p:cNvSpPr>
            <p:nvPr/>
          </p:nvSpPr>
          <p:spPr bwMode="auto">
            <a:xfrm>
              <a:off x="5806" y="1538"/>
              <a:ext cx="5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17" name="Rectangle 93"/>
            <p:cNvSpPr>
              <a:spLocks noChangeArrowheads="1"/>
            </p:cNvSpPr>
            <p:nvPr/>
          </p:nvSpPr>
          <p:spPr bwMode="auto">
            <a:xfrm>
              <a:off x="5963" y="1641"/>
              <a:ext cx="160"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本级指标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18" name="Rectangle 94"/>
            <p:cNvSpPr>
              <a:spLocks noChangeArrowheads="1"/>
            </p:cNvSpPr>
            <p:nvPr/>
          </p:nvSpPr>
          <p:spPr bwMode="auto">
            <a:xfrm>
              <a:off x="6657" y="1538"/>
              <a:ext cx="567"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19" name="Rectangle 95"/>
            <p:cNvSpPr>
              <a:spLocks noChangeArrowheads="1"/>
            </p:cNvSpPr>
            <p:nvPr/>
          </p:nvSpPr>
          <p:spPr bwMode="auto">
            <a:xfrm>
              <a:off x="6657" y="1538"/>
              <a:ext cx="5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20" name="Rectangle 96"/>
            <p:cNvSpPr>
              <a:spLocks noChangeArrowheads="1"/>
            </p:cNvSpPr>
            <p:nvPr/>
          </p:nvSpPr>
          <p:spPr bwMode="auto">
            <a:xfrm>
              <a:off x="6686" y="1641"/>
              <a:ext cx="288"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对下转移支付指标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21" name="Freeform 97"/>
            <p:cNvSpPr/>
            <p:nvPr/>
          </p:nvSpPr>
          <p:spPr bwMode="auto">
            <a:xfrm>
              <a:off x="6090" y="1400"/>
              <a:ext cx="442" cy="88"/>
            </a:xfrm>
            <a:custGeom>
              <a:avLst/>
              <a:gdLst/>
              <a:ahLst/>
              <a:cxnLst>
                <a:cxn ang="0">
                  <a:pos x="442" y="0"/>
                </a:cxn>
                <a:cxn ang="0">
                  <a:pos x="442" y="54"/>
                </a:cxn>
                <a:cxn ang="0">
                  <a:pos x="0" y="54"/>
                </a:cxn>
                <a:cxn ang="0">
                  <a:pos x="0" y="88"/>
                </a:cxn>
              </a:cxnLst>
              <a:rect l="0" t="0" r="r" b="b"/>
              <a:pathLst>
                <a:path w="442" h="88">
                  <a:moveTo>
                    <a:pt x="442" y="0"/>
                  </a:moveTo>
                  <a:lnTo>
                    <a:pt x="442" y="54"/>
                  </a:lnTo>
                  <a:lnTo>
                    <a:pt x="0" y="54"/>
                  </a:lnTo>
                  <a:lnTo>
                    <a:pt x="0" y="88"/>
                  </a:lnTo>
                </a:path>
              </a:pathLst>
            </a:custGeom>
            <a:noFill/>
            <a:ln w="8" cap="rnd">
              <a:solidFill>
                <a:srgbClr val="4672C4"/>
              </a:solidFill>
              <a:prstDash val="sysDash"/>
              <a:round/>
            </a:ln>
          </p:spPr>
          <p:txBody>
            <a:bodyPr vert="horz" wrap="square" lIns="91440" tIns="45720" rIns="91440" bIns="45720" numCol="1" anchor="t" anchorCtr="0" compatLnSpc="1"/>
            <a:lstStyle/>
            <a:p>
              <a:endParaRPr lang="zh-CN" altLang="en-US"/>
            </a:p>
          </p:txBody>
        </p:sp>
        <p:sp>
          <p:nvSpPr>
            <p:cNvPr id="1122" name="Freeform 98"/>
            <p:cNvSpPr/>
            <p:nvPr/>
          </p:nvSpPr>
          <p:spPr bwMode="auto">
            <a:xfrm>
              <a:off x="6061" y="1481"/>
              <a:ext cx="57" cy="57"/>
            </a:xfrm>
            <a:custGeom>
              <a:avLst/>
              <a:gdLst/>
              <a:ahLst/>
              <a:cxnLst>
                <a:cxn ang="0">
                  <a:pos x="57" y="0"/>
                </a:cxn>
                <a:cxn ang="0">
                  <a:pos x="29" y="57"/>
                </a:cxn>
                <a:cxn ang="0">
                  <a:pos x="0" y="0"/>
                </a:cxn>
                <a:cxn ang="0">
                  <a:pos x="57" y="0"/>
                </a:cxn>
              </a:cxnLst>
              <a:rect l="0" t="0" r="r" b="b"/>
              <a:pathLst>
                <a:path w="57" h="57">
                  <a:moveTo>
                    <a:pt x="57" y="0"/>
                  </a:moveTo>
                  <a:lnTo>
                    <a:pt x="29" y="57"/>
                  </a:lnTo>
                  <a:lnTo>
                    <a:pt x="0" y="0"/>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23" name="Freeform 99"/>
            <p:cNvSpPr/>
            <p:nvPr/>
          </p:nvSpPr>
          <p:spPr bwMode="auto">
            <a:xfrm>
              <a:off x="6532" y="1400"/>
              <a:ext cx="408" cy="88"/>
            </a:xfrm>
            <a:custGeom>
              <a:avLst/>
              <a:gdLst/>
              <a:ahLst/>
              <a:cxnLst>
                <a:cxn ang="0">
                  <a:pos x="0" y="0"/>
                </a:cxn>
                <a:cxn ang="0">
                  <a:pos x="0" y="54"/>
                </a:cxn>
                <a:cxn ang="0">
                  <a:pos x="408" y="54"/>
                </a:cxn>
                <a:cxn ang="0">
                  <a:pos x="408" y="88"/>
                </a:cxn>
              </a:cxnLst>
              <a:rect l="0" t="0" r="r" b="b"/>
              <a:pathLst>
                <a:path w="408" h="88">
                  <a:moveTo>
                    <a:pt x="0" y="0"/>
                  </a:moveTo>
                  <a:lnTo>
                    <a:pt x="0" y="54"/>
                  </a:lnTo>
                  <a:lnTo>
                    <a:pt x="408" y="54"/>
                  </a:lnTo>
                  <a:lnTo>
                    <a:pt x="408" y="88"/>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24" name="Freeform 100"/>
            <p:cNvSpPr/>
            <p:nvPr/>
          </p:nvSpPr>
          <p:spPr bwMode="auto">
            <a:xfrm>
              <a:off x="6912" y="1481"/>
              <a:ext cx="57" cy="57"/>
            </a:xfrm>
            <a:custGeom>
              <a:avLst/>
              <a:gdLst/>
              <a:ahLst/>
              <a:cxnLst>
                <a:cxn ang="0">
                  <a:pos x="57" y="0"/>
                </a:cxn>
                <a:cxn ang="0">
                  <a:pos x="28" y="57"/>
                </a:cxn>
                <a:cxn ang="0">
                  <a:pos x="0" y="0"/>
                </a:cxn>
                <a:cxn ang="0">
                  <a:pos x="57" y="0"/>
                </a:cxn>
              </a:cxnLst>
              <a:rect l="0" t="0" r="r" b="b"/>
              <a:pathLst>
                <a:path w="57" h="57">
                  <a:moveTo>
                    <a:pt x="57" y="0"/>
                  </a:moveTo>
                  <a:lnTo>
                    <a:pt x="28" y="57"/>
                  </a:lnTo>
                  <a:lnTo>
                    <a:pt x="0" y="0"/>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25" name="Freeform 101"/>
            <p:cNvSpPr/>
            <p:nvPr/>
          </p:nvSpPr>
          <p:spPr bwMode="auto">
            <a:xfrm>
              <a:off x="4437" y="1810"/>
              <a:ext cx="1653" cy="321"/>
            </a:xfrm>
            <a:custGeom>
              <a:avLst/>
              <a:gdLst/>
              <a:ahLst/>
              <a:cxnLst>
                <a:cxn ang="0">
                  <a:pos x="1653" y="0"/>
                </a:cxn>
                <a:cxn ang="0">
                  <a:pos x="1653" y="321"/>
                </a:cxn>
                <a:cxn ang="0">
                  <a:pos x="0" y="321"/>
                </a:cxn>
              </a:cxnLst>
              <a:rect l="0" t="0" r="r" b="b"/>
              <a:pathLst>
                <a:path w="1653" h="321">
                  <a:moveTo>
                    <a:pt x="1653" y="0"/>
                  </a:moveTo>
                  <a:lnTo>
                    <a:pt x="1653" y="321"/>
                  </a:lnTo>
                  <a:lnTo>
                    <a:pt x="0" y="321"/>
                  </a:lnTo>
                </a:path>
              </a:pathLst>
            </a:custGeom>
            <a:noFill/>
            <a:ln w="8" cap="rnd">
              <a:solidFill>
                <a:srgbClr val="4672C4"/>
              </a:solidFill>
              <a:prstDash val="sysDash"/>
              <a:round/>
            </a:ln>
          </p:spPr>
          <p:txBody>
            <a:bodyPr vert="horz" wrap="square" lIns="91440" tIns="45720" rIns="91440" bIns="45720" numCol="1" anchor="t" anchorCtr="0" compatLnSpc="1"/>
            <a:lstStyle/>
            <a:p>
              <a:endParaRPr lang="zh-CN" altLang="en-US"/>
            </a:p>
          </p:txBody>
        </p:sp>
        <p:sp>
          <p:nvSpPr>
            <p:cNvPr id="1126" name="Freeform 102"/>
            <p:cNvSpPr/>
            <p:nvPr/>
          </p:nvSpPr>
          <p:spPr bwMode="auto">
            <a:xfrm>
              <a:off x="4388" y="2103"/>
              <a:ext cx="56" cy="56"/>
            </a:xfrm>
            <a:custGeom>
              <a:avLst/>
              <a:gdLst/>
              <a:ahLst/>
              <a:cxnLst>
                <a:cxn ang="0">
                  <a:pos x="56" y="56"/>
                </a:cxn>
                <a:cxn ang="0">
                  <a:pos x="0" y="28"/>
                </a:cxn>
                <a:cxn ang="0">
                  <a:pos x="56" y="0"/>
                </a:cxn>
                <a:cxn ang="0">
                  <a:pos x="56" y="56"/>
                </a:cxn>
              </a:cxnLst>
              <a:rect l="0" t="0" r="r" b="b"/>
              <a:pathLst>
                <a:path w="56" h="56">
                  <a:moveTo>
                    <a:pt x="56" y="56"/>
                  </a:moveTo>
                  <a:lnTo>
                    <a:pt x="0" y="28"/>
                  </a:lnTo>
                  <a:lnTo>
                    <a:pt x="56" y="0"/>
                  </a:lnTo>
                  <a:lnTo>
                    <a:pt x="56"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27" name="Freeform 103"/>
            <p:cNvSpPr/>
            <p:nvPr/>
          </p:nvSpPr>
          <p:spPr bwMode="auto">
            <a:xfrm>
              <a:off x="4437" y="1810"/>
              <a:ext cx="2503" cy="321"/>
            </a:xfrm>
            <a:custGeom>
              <a:avLst/>
              <a:gdLst/>
              <a:ahLst/>
              <a:cxnLst>
                <a:cxn ang="0">
                  <a:pos x="2503" y="0"/>
                </a:cxn>
                <a:cxn ang="0">
                  <a:pos x="2503" y="321"/>
                </a:cxn>
                <a:cxn ang="0">
                  <a:pos x="0" y="321"/>
                </a:cxn>
              </a:cxnLst>
              <a:rect l="0" t="0" r="r" b="b"/>
              <a:pathLst>
                <a:path w="2503" h="321">
                  <a:moveTo>
                    <a:pt x="2503" y="0"/>
                  </a:moveTo>
                  <a:lnTo>
                    <a:pt x="2503" y="321"/>
                  </a:lnTo>
                  <a:lnTo>
                    <a:pt x="0" y="321"/>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28" name="Freeform 104"/>
            <p:cNvSpPr/>
            <p:nvPr/>
          </p:nvSpPr>
          <p:spPr bwMode="auto">
            <a:xfrm>
              <a:off x="4388" y="2103"/>
              <a:ext cx="56" cy="56"/>
            </a:xfrm>
            <a:custGeom>
              <a:avLst/>
              <a:gdLst/>
              <a:ahLst/>
              <a:cxnLst>
                <a:cxn ang="0">
                  <a:pos x="56" y="56"/>
                </a:cxn>
                <a:cxn ang="0">
                  <a:pos x="0" y="28"/>
                </a:cxn>
                <a:cxn ang="0">
                  <a:pos x="56" y="0"/>
                </a:cxn>
                <a:cxn ang="0">
                  <a:pos x="56" y="56"/>
                </a:cxn>
              </a:cxnLst>
              <a:rect l="0" t="0" r="r" b="b"/>
              <a:pathLst>
                <a:path w="56" h="56">
                  <a:moveTo>
                    <a:pt x="56" y="56"/>
                  </a:moveTo>
                  <a:lnTo>
                    <a:pt x="0" y="28"/>
                  </a:lnTo>
                  <a:lnTo>
                    <a:pt x="56" y="0"/>
                  </a:lnTo>
                  <a:lnTo>
                    <a:pt x="56"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29" name="Rectangle 105"/>
            <p:cNvSpPr>
              <a:spLocks noChangeArrowheads="1"/>
            </p:cNvSpPr>
            <p:nvPr/>
          </p:nvSpPr>
          <p:spPr bwMode="auto">
            <a:xfrm>
              <a:off x="5806" y="2650"/>
              <a:ext cx="567"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30" name="Rectangle 106"/>
            <p:cNvSpPr>
              <a:spLocks noChangeArrowheads="1"/>
            </p:cNvSpPr>
            <p:nvPr/>
          </p:nvSpPr>
          <p:spPr bwMode="auto">
            <a:xfrm>
              <a:off x="5806" y="2650"/>
              <a:ext cx="5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31" name="Rectangle 107"/>
            <p:cNvSpPr>
              <a:spLocks noChangeArrowheads="1"/>
            </p:cNvSpPr>
            <p:nvPr/>
          </p:nvSpPr>
          <p:spPr bwMode="auto">
            <a:xfrm>
              <a:off x="5963" y="2753"/>
              <a:ext cx="160" cy="73"/>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本级指标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32" name="Rectangle 108"/>
            <p:cNvSpPr>
              <a:spLocks noChangeArrowheads="1"/>
            </p:cNvSpPr>
            <p:nvPr/>
          </p:nvSpPr>
          <p:spPr bwMode="auto">
            <a:xfrm>
              <a:off x="6657" y="2627"/>
              <a:ext cx="567" cy="273"/>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33" name="Rectangle 109"/>
            <p:cNvSpPr>
              <a:spLocks noChangeArrowheads="1"/>
            </p:cNvSpPr>
            <p:nvPr/>
          </p:nvSpPr>
          <p:spPr bwMode="auto">
            <a:xfrm>
              <a:off x="6657" y="2627"/>
              <a:ext cx="567" cy="273"/>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34" name="Rectangle 110"/>
            <p:cNvSpPr>
              <a:spLocks noChangeArrowheads="1"/>
            </p:cNvSpPr>
            <p:nvPr/>
          </p:nvSpPr>
          <p:spPr bwMode="auto">
            <a:xfrm>
              <a:off x="6686" y="2731"/>
              <a:ext cx="288"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对下转移支付指标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35" name="Freeform 111"/>
            <p:cNvSpPr/>
            <p:nvPr/>
          </p:nvSpPr>
          <p:spPr bwMode="auto">
            <a:xfrm>
              <a:off x="6090" y="2446"/>
              <a:ext cx="453" cy="155"/>
            </a:xfrm>
            <a:custGeom>
              <a:avLst/>
              <a:gdLst/>
              <a:ahLst/>
              <a:cxnLst>
                <a:cxn ang="0">
                  <a:pos x="453" y="0"/>
                </a:cxn>
                <a:cxn ang="0">
                  <a:pos x="453" y="85"/>
                </a:cxn>
                <a:cxn ang="0">
                  <a:pos x="0" y="85"/>
                </a:cxn>
                <a:cxn ang="0">
                  <a:pos x="0" y="155"/>
                </a:cxn>
              </a:cxnLst>
              <a:rect l="0" t="0" r="r" b="b"/>
              <a:pathLst>
                <a:path w="453" h="155">
                  <a:moveTo>
                    <a:pt x="453" y="0"/>
                  </a:moveTo>
                  <a:lnTo>
                    <a:pt x="453" y="85"/>
                  </a:lnTo>
                  <a:lnTo>
                    <a:pt x="0" y="85"/>
                  </a:lnTo>
                  <a:lnTo>
                    <a:pt x="0" y="155"/>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36" name="Freeform 112"/>
            <p:cNvSpPr/>
            <p:nvPr/>
          </p:nvSpPr>
          <p:spPr bwMode="auto">
            <a:xfrm>
              <a:off x="6061" y="2594"/>
              <a:ext cx="57" cy="56"/>
            </a:xfrm>
            <a:custGeom>
              <a:avLst/>
              <a:gdLst/>
              <a:ahLst/>
              <a:cxnLst>
                <a:cxn ang="0">
                  <a:pos x="57" y="0"/>
                </a:cxn>
                <a:cxn ang="0">
                  <a:pos x="29" y="56"/>
                </a:cxn>
                <a:cxn ang="0">
                  <a:pos x="0" y="0"/>
                </a:cxn>
                <a:cxn ang="0">
                  <a:pos x="57" y="0"/>
                </a:cxn>
              </a:cxnLst>
              <a:rect l="0" t="0" r="r" b="b"/>
              <a:pathLst>
                <a:path w="57" h="56">
                  <a:moveTo>
                    <a:pt x="57" y="0"/>
                  </a:moveTo>
                  <a:lnTo>
                    <a:pt x="29" y="56"/>
                  </a:lnTo>
                  <a:lnTo>
                    <a:pt x="0" y="0"/>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37" name="Freeform 113"/>
            <p:cNvSpPr/>
            <p:nvPr/>
          </p:nvSpPr>
          <p:spPr bwMode="auto">
            <a:xfrm>
              <a:off x="6543" y="2446"/>
              <a:ext cx="397" cy="132"/>
            </a:xfrm>
            <a:custGeom>
              <a:avLst/>
              <a:gdLst/>
              <a:ahLst/>
              <a:cxnLst>
                <a:cxn ang="0">
                  <a:pos x="0" y="0"/>
                </a:cxn>
                <a:cxn ang="0">
                  <a:pos x="0" y="73"/>
                </a:cxn>
                <a:cxn ang="0">
                  <a:pos x="397" y="73"/>
                </a:cxn>
                <a:cxn ang="0">
                  <a:pos x="397" y="132"/>
                </a:cxn>
              </a:cxnLst>
              <a:rect l="0" t="0" r="r" b="b"/>
              <a:pathLst>
                <a:path w="397" h="132">
                  <a:moveTo>
                    <a:pt x="0" y="0"/>
                  </a:moveTo>
                  <a:lnTo>
                    <a:pt x="0" y="73"/>
                  </a:lnTo>
                  <a:lnTo>
                    <a:pt x="397" y="73"/>
                  </a:lnTo>
                  <a:lnTo>
                    <a:pt x="397" y="132"/>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38" name="Freeform 114"/>
            <p:cNvSpPr/>
            <p:nvPr/>
          </p:nvSpPr>
          <p:spPr bwMode="auto">
            <a:xfrm>
              <a:off x="6912" y="2571"/>
              <a:ext cx="57" cy="56"/>
            </a:xfrm>
            <a:custGeom>
              <a:avLst/>
              <a:gdLst/>
              <a:ahLst/>
              <a:cxnLst>
                <a:cxn ang="0">
                  <a:pos x="57" y="0"/>
                </a:cxn>
                <a:cxn ang="0">
                  <a:pos x="28" y="56"/>
                </a:cxn>
                <a:cxn ang="0">
                  <a:pos x="0" y="0"/>
                </a:cxn>
                <a:cxn ang="0">
                  <a:pos x="57" y="0"/>
                </a:cxn>
              </a:cxnLst>
              <a:rect l="0" t="0" r="r" b="b"/>
              <a:pathLst>
                <a:path w="57" h="56">
                  <a:moveTo>
                    <a:pt x="57" y="0"/>
                  </a:moveTo>
                  <a:lnTo>
                    <a:pt x="28" y="56"/>
                  </a:lnTo>
                  <a:lnTo>
                    <a:pt x="0" y="0"/>
                  </a:lnTo>
                  <a:lnTo>
                    <a:pt x="57"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39" name="Freeform 115"/>
            <p:cNvSpPr/>
            <p:nvPr/>
          </p:nvSpPr>
          <p:spPr bwMode="auto">
            <a:xfrm>
              <a:off x="4437" y="2922"/>
              <a:ext cx="1653" cy="91"/>
            </a:xfrm>
            <a:custGeom>
              <a:avLst/>
              <a:gdLst/>
              <a:ahLst/>
              <a:cxnLst>
                <a:cxn ang="0">
                  <a:pos x="1653" y="0"/>
                </a:cxn>
                <a:cxn ang="0">
                  <a:pos x="1653" y="91"/>
                </a:cxn>
                <a:cxn ang="0">
                  <a:pos x="0" y="91"/>
                </a:cxn>
              </a:cxnLst>
              <a:rect l="0" t="0" r="r" b="b"/>
              <a:pathLst>
                <a:path w="1653" h="91">
                  <a:moveTo>
                    <a:pt x="1653" y="0"/>
                  </a:moveTo>
                  <a:lnTo>
                    <a:pt x="1653" y="91"/>
                  </a:lnTo>
                  <a:lnTo>
                    <a:pt x="0" y="91"/>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40" name="Freeform 116"/>
            <p:cNvSpPr/>
            <p:nvPr/>
          </p:nvSpPr>
          <p:spPr bwMode="auto">
            <a:xfrm>
              <a:off x="4388" y="2985"/>
              <a:ext cx="56" cy="56"/>
            </a:xfrm>
            <a:custGeom>
              <a:avLst/>
              <a:gdLst/>
              <a:ahLst/>
              <a:cxnLst>
                <a:cxn ang="0">
                  <a:pos x="56" y="56"/>
                </a:cxn>
                <a:cxn ang="0">
                  <a:pos x="0" y="28"/>
                </a:cxn>
                <a:cxn ang="0">
                  <a:pos x="56" y="0"/>
                </a:cxn>
                <a:cxn ang="0">
                  <a:pos x="56" y="56"/>
                </a:cxn>
              </a:cxnLst>
              <a:rect l="0" t="0" r="r" b="b"/>
              <a:pathLst>
                <a:path w="56" h="56">
                  <a:moveTo>
                    <a:pt x="56" y="56"/>
                  </a:moveTo>
                  <a:lnTo>
                    <a:pt x="0" y="28"/>
                  </a:lnTo>
                  <a:lnTo>
                    <a:pt x="56" y="0"/>
                  </a:lnTo>
                  <a:lnTo>
                    <a:pt x="56"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41" name="Freeform 117"/>
            <p:cNvSpPr/>
            <p:nvPr/>
          </p:nvSpPr>
          <p:spPr bwMode="auto">
            <a:xfrm>
              <a:off x="4437" y="2900"/>
              <a:ext cx="2503" cy="113"/>
            </a:xfrm>
            <a:custGeom>
              <a:avLst/>
              <a:gdLst/>
              <a:ahLst/>
              <a:cxnLst>
                <a:cxn ang="0">
                  <a:pos x="2503" y="0"/>
                </a:cxn>
                <a:cxn ang="0">
                  <a:pos x="2503" y="113"/>
                </a:cxn>
                <a:cxn ang="0">
                  <a:pos x="0" y="113"/>
                </a:cxn>
              </a:cxnLst>
              <a:rect l="0" t="0" r="r" b="b"/>
              <a:pathLst>
                <a:path w="2503" h="113">
                  <a:moveTo>
                    <a:pt x="2503" y="0"/>
                  </a:moveTo>
                  <a:lnTo>
                    <a:pt x="2503" y="113"/>
                  </a:lnTo>
                  <a:lnTo>
                    <a:pt x="0" y="113"/>
                  </a:lnTo>
                </a:path>
              </a:pathLst>
            </a:cu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42" name="Freeform 118"/>
            <p:cNvSpPr/>
            <p:nvPr/>
          </p:nvSpPr>
          <p:spPr bwMode="auto">
            <a:xfrm>
              <a:off x="4388" y="2985"/>
              <a:ext cx="56" cy="56"/>
            </a:xfrm>
            <a:custGeom>
              <a:avLst/>
              <a:gdLst/>
              <a:ahLst/>
              <a:cxnLst>
                <a:cxn ang="0">
                  <a:pos x="56" y="56"/>
                </a:cxn>
                <a:cxn ang="0">
                  <a:pos x="0" y="28"/>
                </a:cxn>
                <a:cxn ang="0">
                  <a:pos x="56" y="0"/>
                </a:cxn>
                <a:cxn ang="0">
                  <a:pos x="56" y="56"/>
                </a:cxn>
              </a:cxnLst>
              <a:rect l="0" t="0" r="r" b="b"/>
              <a:pathLst>
                <a:path w="56" h="56">
                  <a:moveTo>
                    <a:pt x="56" y="56"/>
                  </a:moveTo>
                  <a:lnTo>
                    <a:pt x="0" y="28"/>
                  </a:lnTo>
                  <a:lnTo>
                    <a:pt x="56" y="0"/>
                  </a:lnTo>
                  <a:lnTo>
                    <a:pt x="56"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43" name="Rectangle 119"/>
            <p:cNvSpPr>
              <a:spLocks noChangeArrowheads="1"/>
            </p:cNvSpPr>
            <p:nvPr/>
          </p:nvSpPr>
          <p:spPr bwMode="auto">
            <a:xfrm>
              <a:off x="6231" y="3558"/>
              <a:ext cx="567" cy="272"/>
            </a:xfrm>
            <a:prstGeom prst="rect">
              <a:avLst/>
            </a:prstGeom>
            <a:solidFill>
              <a:srgbClr val="4672C4"/>
            </a:solidFill>
            <a:ln w="9525">
              <a:noFill/>
              <a:miter lim="800000"/>
            </a:ln>
          </p:spPr>
          <p:txBody>
            <a:bodyPr vert="horz" wrap="square" lIns="91440" tIns="45720" rIns="91440" bIns="45720" numCol="1" anchor="t" anchorCtr="0" compatLnSpc="1"/>
            <a:lstStyle/>
            <a:p>
              <a:endParaRPr lang="zh-CN" altLang="en-US"/>
            </a:p>
          </p:txBody>
        </p:sp>
        <p:sp>
          <p:nvSpPr>
            <p:cNvPr id="1144" name="Rectangle 120"/>
            <p:cNvSpPr>
              <a:spLocks noChangeArrowheads="1"/>
            </p:cNvSpPr>
            <p:nvPr/>
          </p:nvSpPr>
          <p:spPr bwMode="auto">
            <a:xfrm>
              <a:off x="6231" y="3558"/>
              <a:ext cx="567" cy="272"/>
            </a:xfrm>
            <a:prstGeom prst="rect">
              <a:avLst/>
            </a:prstGeom>
            <a:noFill/>
            <a:ln w="2" cap="sq">
              <a:solidFill>
                <a:srgbClr val="C8C8C8"/>
              </a:solidFill>
              <a:prstDash val="solid"/>
              <a:miter lim="800000"/>
            </a:ln>
          </p:spPr>
          <p:txBody>
            <a:bodyPr vert="horz" wrap="square" lIns="91440" tIns="45720" rIns="91440" bIns="45720" numCol="1" anchor="t" anchorCtr="0" compatLnSpc="1"/>
            <a:lstStyle/>
            <a:p>
              <a:endParaRPr lang="zh-CN" altLang="en-US"/>
            </a:p>
          </p:txBody>
        </p:sp>
        <p:sp>
          <p:nvSpPr>
            <p:cNvPr id="1145" name="Rectangle 121"/>
            <p:cNvSpPr>
              <a:spLocks noChangeArrowheads="1"/>
            </p:cNvSpPr>
            <p:nvPr/>
          </p:nvSpPr>
          <p:spPr bwMode="auto">
            <a:xfrm>
              <a:off x="6389" y="3661"/>
              <a:ext cx="160" cy="72"/>
            </a:xfrm>
            <a:prstGeom prst="rect">
              <a:avLst/>
            </a:prstGeom>
            <a:noFill/>
            <a:ln w="9525">
              <a:noFill/>
              <a:miter lim="800000"/>
            </a:ln>
          </p:spPr>
          <p:txBody>
            <a:bodyPr vert="horz" wrap="none" lIns="0" tIns="0" rIns="0" bIns="0" numCol="1" anchor="t"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sz="800" b="0" i="0" u="none" strike="noStrike" cap="none" normalizeH="0" baseline="0" smtClean="0">
                  <a:ln>
                    <a:noFill/>
                  </a:ln>
                  <a:solidFill>
                    <a:srgbClr val="FEFFFF"/>
                  </a:solidFill>
                  <a:effectLst/>
                  <a:latin typeface="黑体" panose="02010609060101010101" pitchFamily="49" charset="-122"/>
                  <a:ea typeface="黑体" panose="02010609060101010101" pitchFamily="49" charset="-122"/>
                  <a:cs typeface="宋体" panose="02010600030101010101" pitchFamily="2" charset="-122"/>
                </a:rPr>
                <a:t>本级指标</a:t>
              </a:r>
              <a:endPara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1146" name="Line 122"/>
            <p:cNvSpPr>
              <a:spLocks noChangeShapeType="1"/>
            </p:cNvSpPr>
            <p:nvPr/>
          </p:nvSpPr>
          <p:spPr bwMode="auto">
            <a:xfrm>
              <a:off x="6514" y="3399"/>
              <a:ext cx="1" cy="110"/>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47" name="Freeform 123"/>
            <p:cNvSpPr/>
            <p:nvPr/>
          </p:nvSpPr>
          <p:spPr bwMode="auto">
            <a:xfrm>
              <a:off x="6487" y="3502"/>
              <a:ext cx="56" cy="56"/>
            </a:xfrm>
            <a:custGeom>
              <a:avLst/>
              <a:gdLst/>
              <a:ahLst/>
              <a:cxnLst>
                <a:cxn ang="0">
                  <a:pos x="56" y="0"/>
                </a:cxn>
                <a:cxn ang="0">
                  <a:pos x="28" y="56"/>
                </a:cxn>
                <a:cxn ang="0">
                  <a:pos x="0" y="0"/>
                </a:cxn>
                <a:cxn ang="0">
                  <a:pos x="56" y="0"/>
                </a:cxn>
              </a:cxnLst>
              <a:rect l="0" t="0" r="r" b="b"/>
              <a:pathLst>
                <a:path w="56" h="56">
                  <a:moveTo>
                    <a:pt x="56" y="0"/>
                  </a:moveTo>
                  <a:lnTo>
                    <a:pt x="28" y="56"/>
                  </a:lnTo>
                  <a:lnTo>
                    <a:pt x="0" y="0"/>
                  </a:lnTo>
                  <a:lnTo>
                    <a:pt x="56" y="0"/>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48" name="Line 124"/>
            <p:cNvSpPr>
              <a:spLocks noChangeShapeType="1"/>
            </p:cNvSpPr>
            <p:nvPr/>
          </p:nvSpPr>
          <p:spPr bwMode="auto">
            <a:xfrm flipH="1">
              <a:off x="4464" y="3694"/>
              <a:ext cx="1767"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49" name="Freeform 125"/>
            <p:cNvSpPr/>
            <p:nvPr/>
          </p:nvSpPr>
          <p:spPr bwMode="auto">
            <a:xfrm>
              <a:off x="4415" y="3666"/>
              <a:ext cx="56" cy="56"/>
            </a:xfrm>
            <a:custGeom>
              <a:avLst/>
              <a:gdLst/>
              <a:ahLst/>
              <a:cxnLst>
                <a:cxn ang="0">
                  <a:pos x="56" y="56"/>
                </a:cxn>
                <a:cxn ang="0">
                  <a:pos x="0" y="28"/>
                </a:cxn>
                <a:cxn ang="0">
                  <a:pos x="56" y="0"/>
                </a:cxn>
                <a:cxn ang="0">
                  <a:pos x="56" y="56"/>
                </a:cxn>
              </a:cxnLst>
              <a:rect l="0" t="0" r="r" b="b"/>
              <a:pathLst>
                <a:path w="56" h="56">
                  <a:moveTo>
                    <a:pt x="56" y="56"/>
                  </a:moveTo>
                  <a:lnTo>
                    <a:pt x="0" y="28"/>
                  </a:lnTo>
                  <a:lnTo>
                    <a:pt x="56" y="0"/>
                  </a:lnTo>
                  <a:lnTo>
                    <a:pt x="56"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sp>
          <p:nvSpPr>
            <p:cNvPr id="1150" name="Line 126"/>
            <p:cNvSpPr>
              <a:spLocks noChangeShapeType="1"/>
            </p:cNvSpPr>
            <p:nvPr/>
          </p:nvSpPr>
          <p:spPr bwMode="auto">
            <a:xfrm flipH="1">
              <a:off x="3303" y="3013"/>
              <a:ext cx="518" cy="1"/>
            </a:xfrm>
            <a:prstGeom prst="line">
              <a:avLst/>
            </a:prstGeom>
            <a:noFill/>
            <a:ln w="8" cap="rnd">
              <a:solidFill>
                <a:srgbClr val="4672C4"/>
              </a:solidFill>
              <a:prstDash val="solid"/>
              <a:round/>
            </a:ln>
          </p:spPr>
          <p:txBody>
            <a:bodyPr vert="horz" wrap="square" lIns="91440" tIns="45720" rIns="91440" bIns="45720" numCol="1" anchor="t" anchorCtr="0" compatLnSpc="1"/>
            <a:lstStyle/>
            <a:p>
              <a:endParaRPr lang="zh-CN" altLang="en-US"/>
            </a:p>
          </p:txBody>
        </p:sp>
        <p:sp>
          <p:nvSpPr>
            <p:cNvPr id="1151" name="Freeform 127"/>
            <p:cNvSpPr/>
            <p:nvPr/>
          </p:nvSpPr>
          <p:spPr bwMode="auto">
            <a:xfrm>
              <a:off x="3253" y="2985"/>
              <a:ext cx="57" cy="56"/>
            </a:xfrm>
            <a:custGeom>
              <a:avLst/>
              <a:gdLst/>
              <a:ahLst/>
              <a:cxnLst>
                <a:cxn ang="0">
                  <a:pos x="57" y="56"/>
                </a:cxn>
                <a:cxn ang="0">
                  <a:pos x="0" y="28"/>
                </a:cxn>
                <a:cxn ang="0">
                  <a:pos x="57" y="0"/>
                </a:cxn>
                <a:cxn ang="0">
                  <a:pos x="57" y="56"/>
                </a:cxn>
              </a:cxnLst>
              <a:rect l="0" t="0" r="r" b="b"/>
              <a:pathLst>
                <a:path w="57" h="56">
                  <a:moveTo>
                    <a:pt x="57" y="56"/>
                  </a:moveTo>
                  <a:lnTo>
                    <a:pt x="0" y="28"/>
                  </a:lnTo>
                  <a:lnTo>
                    <a:pt x="57" y="0"/>
                  </a:lnTo>
                  <a:lnTo>
                    <a:pt x="57" y="56"/>
                  </a:lnTo>
                  <a:close/>
                </a:path>
              </a:pathLst>
            </a:custGeom>
            <a:solidFill>
              <a:srgbClr val="4672C4"/>
            </a:solidFill>
            <a:ln w="9525">
              <a:noFill/>
              <a:round/>
            </a:ln>
          </p:spPr>
          <p:txBody>
            <a:bodyPr vert="horz" wrap="square" lIns="91440" tIns="45720" rIns="91440" bIns="45720" numCol="1" anchor="t" anchorCtr="0" compatLnSpc="1"/>
            <a:lstStyle/>
            <a:p>
              <a:endParaRPr lang="zh-CN" altLang="en-US"/>
            </a:p>
          </p:txBody>
        </p:sp>
      </p:grpSp>
      <p:sp>
        <p:nvSpPr>
          <p:cNvPr id="128" name="灯片编号占位符 127"/>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图片 60" descr="19533051_162740939000_2.jpg"/>
          <p:cNvPicPr>
            <a:picLocks noChangeAspect="1"/>
          </p:cNvPicPr>
          <p:nvPr/>
        </p:nvPicPr>
        <p:blipFill>
          <a:blip r:embed="rId1"/>
          <a:srcRect b="35361"/>
          <a:stretch>
            <a:fillRect/>
          </a:stretch>
        </p:blipFill>
        <p:spPr bwMode="auto">
          <a:xfrm>
            <a:off x="0" y="2451100"/>
            <a:ext cx="12192000" cy="4433888"/>
          </a:xfrm>
          <a:prstGeom prst="rect">
            <a:avLst/>
          </a:prstGeom>
          <a:noFill/>
          <a:ln w="9525">
            <a:noFill/>
            <a:miter lim="800000"/>
            <a:headEnd/>
            <a:tailEnd/>
          </a:ln>
        </p:spPr>
      </p:pic>
      <p:pic>
        <p:nvPicPr>
          <p:cNvPr id="20483" name="图片 58" descr="BNA3.jpg"/>
          <p:cNvPicPr>
            <a:picLocks noChangeAspect="1"/>
          </p:cNvPicPr>
          <p:nvPr/>
        </p:nvPicPr>
        <p:blipFill>
          <a:blip r:embed="rId2"/>
          <a:srcRect/>
          <a:stretch>
            <a:fillRect/>
          </a:stretch>
        </p:blipFill>
        <p:spPr bwMode="auto">
          <a:xfrm>
            <a:off x="-1588" y="68263"/>
            <a:ext cx="10058401" cy="1047750"/>
          </a:xfrm>
          <a:prstGeom prst="rect">
            <a:avLst/>
          </a:prstGeom>
          <a:noFill/>
          <a:ln w="9525">
            <a:noFill/>
            <a:miter lim="800000"/>
            <a:headEnd/>
            <a:tailEnd/>
          </a:ln>
        </p:spPr>
      </p:pic>
      <p:sp>
        <p:nvSpPr>
          <p:cNvPr id="60" name="矩形 59"/>
          <p:cNvSpPr/>
          <p:nvPr/>
        </p:nvSpPr>
        <p:spPr>
          <a:xfrm>
            <a:off x="4881554" y="2643182"/>
            <a:ext cx="3267241" cy="1323439"/>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zh-CN" altLang="en-US"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华文中宋" panose="02010600040101010101" pitchFamily="2" charset="-122"/>
                <a:ea typeface="华文中宋" panose="02010600040101010101" pitchFamily="2" charset="-122"/>
              </a:rPr>
              <a:t>谢谢</a:t>
            </a:r>
            <a:r>
              <a:rPr lang="zh-CN" altLang="en-US" sz="8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华文中宋" panose="02010600040101010101" pitchFamily="2" charset="-122"/>
                <a:ea typeface="华文中宋" panose="02010600040101010101" pitchFamily="2" charset="-122"/>
              </a:rPr>
              <a:t>！</a:t>
            </a:r>
            <a:endParaRPr lang="zh-CN" altLang="en-US" sz="8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华文中宋" panose="02010600040101010101" pitchFamily="2" charset="-122"/>
              <a:ea typeface="华文中宋" panose="02010600040101010101" pitchFamily="2" charset="-122"/>
            </a:endParaRPr>
          </a:p>
        </p:txBody>
      </p:sp>
      <p:sp>
        <p:nvSpPr>
          <p:cNvPr id="5" name="灯片编号占位符 4"/>
          <p:cNvSpPr>
            <a:spLocks noGrp="1"/>
          </p:cNvSpPr>
          <p:nvPr>
            <p:ph type="sldNum" sz="quarter" idx="12"/>
          </p:nvPr>
        </p:nvSpPr>
        <p:spPr/>
        <p:txBody>
          <a:bodyPr/>
          <a:lstStyle/>
          <a:p>
            <a:pPr>
              <a:defRPr/>
            </a:pPr>
            <a:fld id="{E002E865-A861-4698-A412-D5C601C49402}"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1.</a:t>
            </a:r>
            <a:r>
              <a:rPr lang="zh-CN" altLang="en-US" dirty="0" smtClean="0"/>
              <a:t>相关制度</a:t>
            </a:r>
            <a:endParaRPr lang="zh-CN" altLang="en-US" dirty="0"/>
          </a:p>
        </p:txBody>
      </p:sp>
      <p:sp>
        <p:nvSpPr>
          <p:cNvPr id="3" name="内容占位符 2"/>
          <p:cNvSpPr>
            <a:spLocks noGrp="1"/>
          </p:cNvSpPr>
          <p:nvPr>
            <p:ph idx="1"/>
          </p:nvPr>
        </p:nvSpPr>
        <p:spPr/>
        <p:txBody>
          <a:bodyPr/>
          <a:lstStyle/>
          <a:p>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特殊转移支付资金管理办法</a:t>
            </a:r>
            <a:r>
              <a:rPr lang="en-US" altLang="zh-CN"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抗疫特别国债资金管理办法</a:t>
            </a:r>
            <a:r>
              <a:rPr lang="en-US" altLang="zh-CN"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中央财政实行特殊转移支付机制资金监督管理办法</a:t>
            </a:r>
            <a:r>
              <a:rPr lang="en-US" altLang="zh-CN" sz="3000" dirty="0" smtClean="0">
                <a:latin typeface="黑体" panose="02010609060101010101" pitchFamily="49" charset="-122"/>
                <a:ea typeface="黑体" panose="02010609060101010101" pitchFamily="49" charset="-122"/>
              </a:rPr>
              <a:t>》</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财政部关于实行特殊转移支付机制资金有关预算管理的通知</a:t>
            </a:r>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（近期下发）</a:t>
            </a:r>
            <a:endParaRPr lang="en-US" altLang="zh-CN" sz="3000" dirty="0" smtClean="0">
              <a:latin typeface="黑体" panose="02010609060101010101" pitchFamily="49" charset="-122"/>
              <a:ea typeface="黑体" panose="02010609060101010101" pitchFamily="49" charset="-122"/>
            </a:endParaRPr>
          </a:p>
          <a:p>
            <a:r>
              <a:rPr lang="en-US" altLang="zh-CN" sz="3000" dirty="0" smtClean="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关于修订</a:t>
            </a:r>
            <a:r>
              <a:rPr lang="en-US" altLang="zh-CN" sz="3000" dirty="0" smtClean="0">
                <a:latin typeface="黑体" panose="02010609060101010101" pitchFamily="49" charset="-122"/>
                <a:ea typeface="黑体" panose="02010609060101010101" pitchFamily="49" charset="-122"/>
              </a:rPr>
              <a:t>2020</a:t>
            </a:r>
            <a:r>
              <a:rPr lang="zh-CN" altLang="en-US" sz="3000" dirty="0" smtClean="0">
                <a:latin typeface="黑体" panose="02010609060101010101" pitchFamily="49" charset="-122"/>
                <a:ea typeface="黑体" panose="02010609060101010101" pitchFamily="49" charset="-122"/>
              </a:rPr>
              <a:t>年政府收支分类科目的通知</a:t>
            </a:r>
            <a:r>
              <a:rPr lang="en-US" altLang="zh-CN" sz="3000" dirty="0" smtClean="0">
                <a:latin typeface="黑体" panose="02010609060101010101" pitchFamily="49" charset="-122"/>
                <a:ea typeface="黑体" panose="02010609060101010101" pitchFamily="49" charset="-122"/>
              </a:rPr>
              <a:t>》</a:t>
            </a:r>
            <a:endParaRPr lang="zh-CN" altLang="en-US" sz="3000" dirty="0" smtClean="0">
              <a:latin typeface="黑体" panose="02010609060101010101" pitchFamily="49" charset="-122"/>
              <a:ea typeface="黑体" panose="02010609060101010101" pitchFamily="49" charset="-122"/>
            </a:endParaRPr>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图片 2" descr="BNA3.jpg"/>
          <p:cNvPicPr>
            <a:picLocks noChangeAspect="1"/>
          </p:cNvPicPr>
          <p:nvPr/>
        </p:nvPicPr>
        <p:blipFill>
          <a:blip r:embed="rId1"/>
          <a:srcRect/>
          <a:stretch>
            <a:fillRect/>
          </a:stretch>
        </p:blipFill>
        <p:spPr bwMode="auto">
          <a:xfrm>
            <a:off x="12700" y="188913"/>
            <a:ext cx="6227763" cy="649287"/>
          </a:xfrm>
          <a:prstGeom prst="rect">
            <a:avLst/>
          </a:prstGeom>
          <a:noFill/>
          <a:ln w="9525">
            <a:noFill/>
            <a:miter lim="800000"/>
            <a:headEnd/>
            <a:tailEnd/>
          </a:ln>
        </p:spPr>
      </p:pic>
      <p:sp>
        <p:nvSpPr>
          <p:cNvPr id="17" name="标题 11"/>
          <p:cNvSpPr>
            <a:spLocks noGrp="1"/>
          </p:cNvSpPr>
          <p:nvPr>
            <p:ph type="title"/>
          </p:nvPr>
        </p:nvSpPr>
        <p:spPr>
          <a:xfrm>
            <a:off x="4368800" y="836613"/>
            <a:ext cx="2087563" cy="549275"/>
          </a:xfrm>
        </p:spPr>
        <p:txBody>
          <a:bodyPr rtlCol="0">
            <a:noAutofit/>
          </a:bodyPr>
          <a:lstStyle/>
          <a:p>
            <a:pPr eaLnBrk="1" fontAlgn="auto" hangingPunct="1">
              <a:spcAft>
                <a:spcPts val="0"/>
              </a:spcAft>
              <a:defRPr/>
            </a:pPr>
            <a:r>
              <a:rPr lang="zh-CN" altLang="en-US" sz="3600" b="1" dirty="0">
                <a:solidFill>
                  <a:schemeClr val="accent2">
                    <a:lumMod val="75000"/>
                  </a:schemeClr>
                </a:solidFill>
                <a:latin typeface="黑体" panose="02010609060101010101" pitchFamily="49" charset="-122"/>
                <a:ea typeface="黑体" panose="02010609060101010101" pitchFamily="49" charset="-122"/>
              </a:rPr>
              <a:t>主要内容</a:t>
            </a:r>
            <a:endParaRPr lang="zh-CN" altLang="en-US" sz="3600" b="1" dirty="0">
              <a:solidFill>
                <a:schemeClr val="accent2">
                  <a:lumMod val="75000"/>
                </a:schemeClr>
              </a:solidFill>
              <a:latin typeface="黑体" panose="02010609060101010101" pitchFamily="49" charset="-122"/>
              <a:ea typeface="黑体" panose="02010609060101010101" pitchFamily="49" charset="-122"/>
            </a:endParaRPr>
          </a:p>
        </p:txBody>
      </p:sp>
      <p:cxnSp>
        <p:nvCxnSpPr>
          <p:cNvPr id="7" name="直接连接符 6"/>
          <p:cNvCxnSpPr/>
          <p:nvPr/>
        </p:nvCxnSpPr>
        <p:spPr>
          <a:xfrm>
            <a:off x="0" y="1484313"/>
            <a:ext cx="12168188" cy="0"/>
          </a:xfrm>
          <a:prstGeom prst="line">
            <a:avLst/>
          </a:prstGeom>
        </p:spPr>
        <p:style>
          <a:lnRef idx="2">
            <a:schemeClr val="accent2"/>
          </a:lnRef>
          <a:fillRef idx="0">
            <a:schemeClr val="accent2"/>
          </a:fillRef>
          <a:effectRef idx="1">
            <a:schemeClr val="accent2"/>
          </a:effectRef>
          <a:fontRef idx="minor">
            <a:schemeClr val="tx1"/>
          </a:fontRef>
        </p:style>
      </p:cxnSp>
      <p:grpSp>
        <p:nvGrpSpPr>
          <p:cNvPr id="2" name="组合 1"/>
          <p:cNvGrpSpPr/>
          <p:nvPr/>
        </p:nvGrpSpPr>
        <p:grpSpPr bwMode="auto">
          <a:xfrm>
            <a:off x="3575050" y="2571744"/>
            <a:ext cx="720725" cy="646112"/>
            <a:chOff x="3548069" y="956388"/>
            <a:chExt cx="720000" cy="922047"/>
          </a:xfrm>
        </p:grpSpPr>
        <p:pic>
          <p:nvPicPr>
            <p:cNvPr id="8211" name="图片 13"/>
            <p:cNvPicPr>
              <a:picLocks noChangeAspect="1"/>
            </p:cNvPicPr>
            <p:nvPr/>
          </p:nvPicPr>
          <p:blipFill>
            <a:blip r:embed="rId2"/>
            <a:srcRect/>
            <a:stretch>
              <a:fillRect/>
            </a:stretch>
          </p:blipFill>
          <p:spPr bwMode="auto">
            <a:xfrm>
              <a:off x="3548069" y="1089089"/>
              <a:ext cx="720000" cy="720000"/>
            </a:xfrm>
            <a:prstGeom prst="rect">
              <a:avLst/>
            </a:prstGeom>
            <a:noFill/>
            <a:ln w="9525">
              <a:noFill/>
              <a:miter lim="800000"/>
              <a:headEnd/>
              <a:tailEnd/>
            </a:ln>
          </p:spPr>
        </p:pic>
        <p:sp>
          <p:nvSpPr>
            <p:cNvPr id="8212" name="TextBox 14"/>
            <p:cNvSpPr txBox="1">
              <a:spLocks noChangeArrowheads="1"/>
            </p:cNvSpPr>
            <p:nvPr/>
          </p:nvSpPr>
          <p:spPr bwMode="auto">
            <a:xfrm>
              <a:off x="3680282" y="956388"/>
              <a:ext cx="441112" cy="922047"/>
            </a:xfrm>
            <a:prstGeom prst="rect">
              <a:avLst/>
            </a:prstGeom>
            <a:noFill/>
            <a:ln w="9525">
              <a:noFill/>
              <a:miter lim="800000"/>
            </a:ln>
          </p:spPr>
          <p:txBody>
            <a:bodyPr wrap="none">
              <a:spAutoFit/>
            </a:bodyPr>
            <a:lstStyle/>
            <a:p>
              <a:pPr eaLnBrk="1" hangingPunct="1"/>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1</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 name="组合 26"/>
          <p:cNvGrpSpPr/>
          <p:nvPr/>
        </p:nvGrpSpPr>
        <p:grpSpPr bwMode="auto">
          <a:xfrm>
            <a:off x="3575050" y="3452806"/>
            <a:ext cx="720725" cy="646113"/>
            <a:chOff x="4562438" y="2271921"/>
            <a:chExt cx="720000" cy="923794"/>
          </a:xfrm>
        </p:grpSpPr>
        <p:pic>
          <p:nvPicPr>
            <p:cNvPr id="8209" name="图片 15"/>
            <p:cNvPicPr>
              <a:picLocks noChangeAspect="1"/>
            </p:cNvPicPr>
            <p:nvPr/>
          </p:nvPicPr>
          <p:blipFill>
            <a:blip r:embed="rId2"/>
            <a:srcRect/>
            <a:stretch>
              <a:fillRect/>
            </a:stretch>
          </p:blipFill>
          <p:spPr bwMode="auto">
            <a:xfrm>
              <a:off x="4562438" y="2352878"/>
              <a:ext cx="720000" cy="720000"/>
            </a:xfrm>
            <a:prstGeom prst="rect">
              <a:avLst/>
            </a:prstGeom>
            <a:noFill/>
            <a:ln w="9525">
              <a:noFill/>
              <a:miter lim="800000"/>
              <a:headEnd/>
              <a:tailEnd/>
            </a:ln>
          </p:spPr>
        </p:pic>
        <p:sp>
          <p:nvSpPr>
            <p:cNvPr id="8210" name="TextBox 16"/>
            <p:cNvSpPr txBox="1">
              <a:spLocks noChangeArrowheads="1"/>
            </p:cNvSpPr>
            <p:nvPr/>
          </p:nvSpPr>
          <p:spPr bwMode="auto">
            <a:xfrm>
              <a:off x="4694651" y="2271921"/>
              <a:ext cx="440702" cy="923794"/>
            </a:xfrm>
            <a:prstGeom prst="rect">
              <a:avLst/>
            </a:prstGeom>
            <a:noFill/>
            <a:ln w="9525">
              <a:noFill/>
              <a:miter lim="800000"/>
            </a:ln>
          </p:spPr>
          <p:txBody>
            <a:bodyPr wrap="none">
              <a:spAutoFit/>
            </a:bodyPr>
            <a:lstStyle/>
            <a:p>
              <a:pPr eaLnBrk="1" hangingPunct="1"/>
              <a:r>
                <a:rPr lang="en-US" altLang="zh-CN" sz="3600" b="1" i="1">
                  <a:solidFill>
                    <a:srgbClr val="00B0F0"/>
                  </a:solidFill>
                  <a:latin typeface="Arial" panose="020B0604020202020204" pitchFamily="34" charset="0"/>
                  <a:ea typeface="微软雅黑" panose="020B0503020204020204" pitchFamily="34" charset="-122"/>
                  <a:cs typeface="Arial" panose="020B0604020202020204" pitchFamily="34" charset="0"/>
                </a:rPr>
                <a:t>2</a:t>
              </a:r>
              <a:endParaRPr lang="zh-CN" altLang="en-US" sz="3600" b="1" i="1">
                <a:solidFill>
                  <a:srgbClr val="00B0F0"/>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 name="组合 27"/>
          <p:cNvGrpSpPr/>
          <p:nvPr/>
        </p:nvGrpSpPr>
        <p:grpSpPr bwMode="auto">
          <a:xfrm>
            <a:off x="3575050" y="4335456"/>
            <a:ext cx="720725" cy="646113"/>
            <a:chOff x="4569141" y="3568090"/>
            <a:chExt cx="720000" cy="925428"/>
          </a:xfrm>
        </p:grpSpPr>
        <p:pic>
          <p:nvPicPr>
            <p:cNvPr id="8207" name="图片 17"/>
            <p:cNvPicPr>
              <a:picLocks noChangeAspect="1"/>
            </p:cNvPicPr>
            <p:nvPr/>
          </p:nvPicPr>
          <p:blipFill>
            <a:blip r:embed="rId2"/>
            <a:srcRect/>
            <a:stretch>
              <a:fillRect/>
            </a:stretch>
          </p:blipFill>
          <p:spPr bwMode="auto">
            <a:xfrm>
              <a:off x="4569141" y="3627733"/>
              <a:ext cx="720000" cy="720000"/>
            </a:xfrm>
            <a:prstGeom prst="rect">
              <a:avLst/>
            </a:prstGeom>
            <a:noFill/>
            <a:ln w="9525">
              <a:noFill/>
              <a:miter lim="800000"/>
              <a:headEnd/>
              <a:tailEnd/>
            </a:ln>
          </p:spPr>
        </p:pic>
        <p:sp>
          <p:nvSpPr>
            <p:cNvPr id="8208" name="TextBox 18"/>
            <p:cNvSpPr txBox="1">
              <a:spLocks noChangeArrowheads="1"/>
            </p:cNvSpPr>
            <p:nvPr/>
          </p:nvSpPr>
          <p:spPr bwMode="auto">
            <a:xfrm>
              <a:off x="4701354" y="3568090"/>
              <a:ext cx="440702" cy="925428"/>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3</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8201" name="TextBox 34"/>
          <p:cNvSpPr txBox="1">
            <a:spLocks noChangeArrowheads="1"/>
          </p:cNvSpPr>
          <p:nvPr/>
        </p:nvSpPr>
        <p:spPr bwMode="auto">
          <a:xfrm>
            <a:off x="4708525" y="2733669"/>
            <a:ext cx="3979863" cy="461962"/>
          </a:xfrm>
          <a:prstGeom prst="rect">
            <a:avLst/>
          </a:prstGeom>
          <a:noFill/>
          <a:ln w="9525">
            <a:noFill/>
            <a:miter lim="800000"/>
          </a:ln>
        </p:spPr>
        <p:txBody>
          <a:bodyPr>
            <a:spAutoFit/>
          </a:bodyPr>
          <a:lstStyle/>
          <a:p>
            <a:pPr eaLnBrk="1" hangingPunct="1"/>
            <a:r>
              <a:rPr lang="zh-CN" altLang="en-US" sz="2400" dirty="0" smtClean="0">
                <a:solidFill>
                  <a:srgbClr val="595959"/>
                </a:solidFill>
                <a:latin typeface="微软雅黑" panose="020B0503020204020204" pitchFamily="34" charset="-122"/>
                <a:ea typeface="微软雅黑" panose="020B0503020204020204" pitchFamily="34" charset="-122"/>
              </a:rPr>
              <a:t>相关制度</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8202" name="TextBox 35"/>
          <p:cNvSpPr txBox="1">
            <a:spLocks noChangeArrowheads="1"/>
          </p:cNvSpPr>
          <p:nvPr/>
        </p:nvSpPr>
        <p:spPr bwMode="auto">
          <a:xfrm>
            <a:off x="4708525" y="3570281"/>
            <a:ext cx="3979863" cy="461963"/>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400" dirty="0" smtClean="0">
                <a:solidFill>
                  <a:srgbClr val="00B0F0"/>
                </a:solidFill>
                <a:latin typeface="微软雅黑" panose="020B0503020204020204" pitchFamily="34" charset="-122"/>
                <a:ea typeface="微软雅黑" panose="020B0503020204020204" pitchFamily="34" charset="-122"/>
              </a:rPr>
              <a:t>资金范围</a:t>
            </a:r>
            <a:endParaRPr lang="zh-CN" altLang="en-US" sz="2400" dirty="0">
              <a:solidFill>
                <a:srgbClr val="00B0F0"/>
              </a:solidFill>
              <a:latin typeface="微软雅黑" panose="020B0503020204020204" pitchFamily="34" charset="-122"/>
              <a:ea typeface="微软雅黑" panose="020B0503020204020204" pitchFamily="34" charset="-122"/>
            </a:endParaRPr>
          </a:p>
        </p:txBody>
      </p:sp>
      <p:sp>
        <p:nvSpPr>
          <p:cNvPr id="8203" name="TextBox 36"/>
          <p:cNvSpPr txBox="1">
            <a:spLocks noChangeArrowheads="1"/>
          </p:cNvSpPr>
          <p:nvPr/>
        </p:nvSpPr>
        <p:spPr bwMode="auto">
          <a:xfrm>
            <a:off x="4708525" y="4435469"/>
            <a:ext cx="3979863" cy="461962"/>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400" dirty="0" smtClean="0">
                <a:solidFill>
                  <a:srgbClr val="595959"/>
                </a:solidFill>
                <a:latin typeface="微软雅黑" panose="020B0503020204020204" pitchFamily="34" charset="-122"/>
                <a:ea typeface="微软雅黑" panose="020B0503020204020204" pitchFamily="34" charset="-122"/>
              </a:rPr>
              <a:t>预算管理要求</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18" name="灯片编号占位符 17"/>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2.</a:t>
            </a:r>
            <a:r>
              <a:rPr lang="zh-CN" altLang="en-US" dirty="0" smtClean="0"/>
              <a:t>资金范围</a:t>
            </a:r>
            <a:endParaRPr lang="zh-CN" altLang="en-US" dirty="0"/>
          </a:p>
        </p:txBody>
      </p:sp>
      <p:sp>
        <p:nvSpPr>
          <p:cNvPr id="3" name="内容占位符 2"/>
          <p:cNvSpPr>
            <a:spLocks noGrp="1"/>
          </p:cNvSpPr>
          <p:nvPr>
            <p:ph idx="1"/>
          </p:nvPr>
        </p:nvSpPr>
        <p:spPr/>
        <p:txBody>
          <a:bodyPr/>
          <a:lstStyle/>
          <a:p>
            <a:pPr>
              <a:buNone/>
            </a:pPr>
            <a:r>
              <a:rPr lang="zh-CN" altLang="en-US" dirty="0" smtClean="0">
                <a:latin typeface="黑体" panose="02010609060101010101" pitchFamily="49" charset="-122"/>
                <a:ea typeface="黑体" panose="02010609060101010101" pitchFamily="49" charset="-122"/>
              </a:rPr>
              <a:t>一、中央财政实行特殊转移支付机制直达市县基层、直接惠企利民的资金（</a:t>
            </a:r>
            <a:r>
              <a:rPr lang="zh-CN" altLang="en-US" dirty="0" smtClean="0">
                <a:latin typeface="黑体" panose="02010609060101010101" pitchFamily="49" charset="-122"/>
                <a:ea typeface="黑体" panose="02010609060101010101" pitchFamily="49" charset="-122"/>
              </a:rPr>
              <a:t>简称中央直达</a:t>
            </a:r>
            <a:r>
              <a:rPr lang="zh-CN" altLang="en-US" dirty="0" smtClean="0">
                <a:latin typeface="黑体" panose="02010609060101010101" pitchFamily="49" charset="-122"/>
                <a:ea typeface="黑体" panose="02010609060101010101" pitchFamily="49" charset="-122"/>
              </a:rPr>
              <a:t>资金）</a:t>
            </a:r>
            <a:endParaRPr lang="en-US" altLang="zh-CN"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一般公共预算中的特殊转移支付。</a:t>
            </a:r>
            <a:endParaRPr lang="zh-CN" altLang="en-US"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政府性基金预算中的抗疫特别国债支出。</a:t>
            </a:r>
            <a:endParaRPr lang="zh-CN" altLang="en-US"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地方政府一般债券（</a:t>
            </a:r>
            <a:r>
              <a:rPr lang="en-US" dirty="0" smtClean="0">
                <a:latin typeface="黑体" panose="02010609060101010101" pitchFamily="49" charset="-122"/>
                <a:ea typeface="黑体" panose="02010609060101010101" pitchFamily="49" charset="-122"/>
              </a:rPr>
              <a:t>2020</a:t>
            </a:r>
            <a:r>
              <a:rPr lang="zh-CN" altLang="en-US" dirty="0" smtClean="0">
                <a:latin typeface="黑体" panose="02010609060101010101" pitchFamily="49" charset="-122"/>
                <a:ea typeface="黑体" panose="02010609060101010101" pitchFamily="49" charset="-122"/>
              </a:rPr>
              <a:t>年新增部分）。</a:t>
            </a:r>
            <a:endParaRPr lang="zh-CN" altLang="en-US"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一般公共预算中的正常转移支付部分资金。</a:t>
            </a:r>
            <a:endParaRPr lang="en-US" altLang="zh-CN" dirty="0" smtClean="0">
              <a:latin typeface="黑体" panose="02010609060101010101" pitchFamily="49" charset="-122"/>
              <a:ea typeface="黑体" panose="02010609060101010101" pitchFamily="49" charset="-122"/>
            </a:endParaRPr>
          </a:p>
          <a:p>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2.</a:t>
            </a:r>
            <a:r>
              <a:rPr lang="zh-CN" altLang="en-US" dirty="0" smtClean="0"/>
              <a:t>资金范围</a:t>
            </a:r>
            <a:endParaRPr lang="zh-CN" altLang="en-US" dirty="0"/>
          </a:p>
        </p:txBody>
      </p:sp>
      <p:sp>
        <p:nvSpPr>
          <p:cNvPr id="3" name="内容占位符 2"/>
          <p:cNvSpPr>
            <a:spLocks noGrp="1"/>
          </p:cNvSpPr>
          <p:nvPr>
            <p:ph idx="1"/>
          </p:nvPr>
        </p:nvSpPr>
        <p:spPr/>
        <p:txBody>
          <a:bodyPr/>
          <a:lstStyle/>
          <a:p>
            <a:pPr>
              <a:buNone/>
            </a:pPr>
            <a:r>
              <a:rPr lang="zh-CN" altLang="en-US" dirty="0" smtClean="0"/>
              <a:t>二、其他惠企利民</a:t>
            </a:r>
            <a:r>
              <a:rPr lang="zh-CN" altLang="en-US" dirty="0" smtClean="0"/>
              <a:t>资金（参照直达资金）</a:t>
            </a:r>
            <a:endParaRPr lang="zh-CN" altLang="en-US" dirty="0" smtClean="0"/>
          </a:p>
          <a:p>
            <a:r>
              <a:rPr lang="zh-CN" altLang="en-US" dirty="0" smtClean="0"/>
              <a:t>养老保险中央调剂基金</a:t>
            </a:r>
            <a:endParaRPr lang="en-US" altLang="zh-CN" dirty="0" smtClean="0"/>
          </a:p>
          <a:p>
            <a:r>
              <a:rPr lang="zh-CN" altLang="en-US" dirty="0" smtClean="0"/>
              <a:t>困难群众救助补助资金</a:t>
            </a:r>
            <a:endParaRPr lang="en-US" altLang="zh-CN" dirty="0" smtClean="0"/>
          </a:p>
          <a:p>
            <a:r>
              <a:rPr lang="zh-CN" altLang="en-US" dirty="0" smtClean="0"/>
              <a:t>就业补助资金</a:t>
            </a:r>
            <a:endParaRPr lang="en-US" altLang="zh-CN" dirty="0" smtClean="0"/>
          </a:p>
          <a:p>
            <a:r>
              <a:rPr lang="zh-CN" altLang="en-US" dirty="0" smtClean="0"/>
              <a:t>企业职工养老保险补助经费</a:t>
            </a:r>
            <a:endParaRPr lang="en-US" altLang="zh-CN" dirty="0" smtClean="0"/>
          </a:p>
          <a:p>
            <a:r>
              <a:rPr lang="zh-CN" altLang="en-US" dirty="0" smtClean="0"/>
              <a:t>城乡居民基本养老保险补助经费</a:t>
            </a:r>
            <a:endParaRPr lang="en-US" altLang="zh-CN" dirty="0" smtClean="0"/>
          </a:p>
          <a:p>
            <a:r>
              <a:rPr lang="zh-CN" altLang="en-US" dirty="0" smtClean="0"/>
              <a:t>机关事业单位养老保险制度改革补助经费</a:t>
            </a:r>
            <a:endParaRPr lang="en-US" altLang="zh-CN" dirty="0" smtClean="0"/>
          </a:p>
          <a:p>
            <a:r>
              <a:rPr lang="zh-CN" altLang="en-US" dirty="0" smtClean="0"/>
              <a:t>由地方统筹使用失业保险基金</a:t>
            </a:r>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图片 2" descr="BNA3.jpg"/>
          <p:cNvPicPr>
            <a:picLocks noChangeAspect="1"/>
          </p:cNvPicPr>
          <p:nvPr/>
        </p:nvPicPr>
        <p:blipFill>
          <a:blip r:embed="rId1"/>
          <a:srcRect/>
          <a:stretch>
            <a:fillRect/>
          </a:stretch>
        </p:blipFill>
        <p:spPr bwMode="auto">
          <a:xfrm>
            <a:off x="12700" y="188913"/>
            <a:ext cx="6227763" cy="649287"/>
          </a:xfrm>
          <a:prstGeom prst="rect">
            <a:avLst/>
          </a:prstGeom>
          <a:noFill/>
          <a:ln w="9525">
            <a:noFill/>
            <a:miter lim="800000"/>
            <a:headEnd/>
            <a:tailEnd/>
          </a:ln>
        </p:spPr>
      </p:pic>
      <p:sp>
        <p:nvSpPr>
          <p:cNvPr id="17" name="标题 11"/>
          <p:cNvSpPr>
            <a:spLocks noGrp="1"/>
          </p:cNvSpPr>
          <p:nvPr>
            <p:ph type="title"/>
          </p:nvPr>
        </p:nvSpPr>
        <p:spPr>
          <a:xfrm>
            <a:off x="4368800" y="836613"/>
            <a:ext cx="2087563" cy="549275"/>
          </a:xfrm>
        </p:spPr>
        <p:txBody>
          <a:bodyPr rtlCol="0">
            <a:noAutofit/>
          </a:bodyPr>
          <a:lstStyle/>
          <a:p>
            <a:pPr eaLnBrk="1" fontAlgn="auto" hangingPunct="1">
              <a:spcAft>
                <a:spcPts val="0"/>
              </a:spcAft>
              <a:defRPr/>
            </a:pPr>
            <a:r>
              <a:rPr lang="zh-CN" altLang="en-US" sz="3600" b="1" dirty="0">
                <a:solidFill>
                  <a:schemeClr val="accent2">
                    <a:lumMod val="75000"/>
                  </a:schemeClr>
                </a:solidFill>
                <a:latin typeface="黑体" panose="02010609060101010101" pitchFamily="49" charset="-122"/>
                <a:ea typeface="黑体" panose="02010609060101010101" pitchFamily="49" charset="-122"/>
              </a:rPr>
              <a:t>主要内容</a:t>
            </a:r>
            <a:endParaRPr lang="zh-CN" altLang="en-US" sz="3600" b="1" dirty="0">
              <a:solidFill>
                <a:schemeClr val="accent2">
                  <a:lumMod val="75000"/>
                </a:schemeClr>
              </a:solidFill>
              <a:latin typeface="黑体" panose="02010609060101010101" pitchFamily="49" charset="-122"/>
              <a:ea typeface="黑体" panose="02010609060101010101" pitchFamily="49" charset="-122"/>
            </a:endParaRPr>
          </a:p>
        </p:txBody>
      </p:sp>
      <p:cxnSp>
        <p:nvCxnSpPr>
          <p:cNvPr id="7" name="直接连接符 6"/>
          <p:cNvCxnSpPr/>
          <p:nvPr/>
        </p:nvCxnSpPr>
        <p:spPr>
          <a:xfrm>
            <a:off x="0" y="1484313"/>
            <a:ext cx="12168188" cy="0"/>
          </a:xfrm>
          <a:prstGeom prst="line">
            <a:avLst/>
          </a:prstGeom>
        </p:spPr>
        <p:style>
          <a:lnRef idx="2">
            <a:schemeClr val="accent2"/>
          </a:lnRef>
          <a:fillRef idx="0">
            <a:schemeClr val="accent2"/>
          </a:fillRef>
          <a:effectRef idx="1">
            <a:schemeClr val="accent2"/>
          </a:effectRef>
          <a:fontRef idx="minor">
            <a:schemeClr val="tx1"/>
          </a:fontRef>
        </p:style>
      </p:cxnSp>
      <p:grpSp>
        <p:nvGrpSpPr>
          <p:cNvPr id="2" name="组合 1"/>
          <p:cNvGrpSpPr/>
          <p:nvPr/>
        </p:nvGrpSpPr>
        <p:grpSpPr bwMode="auto">
          <a:xfrm>
            <a:off x="3575050" y="2285992"/>
            <a:ext cx="720725" cy="646112"/>
            <a:chOff x="3548069" y="956388"/>
            <a:chExt cx="720000" cy="922047"/>
          </a:xfrm>
        </p:grpSpPr>
        <p:pic>
          <p:nvPicPr>
            <p:cNvPr id="14355" name="图片 13"/>
            <p:cNvPicPr>
              <a:picLocks noChangeAspect="1"/>
            </p:cNvPicPr>
            <p:nvPr/>
          </p:nvPicPr>
          <p:blipFill>
            <a:blip r:embed="rId2"/>
            <a:srcRect/>
            <a:stretch>
              <a:fillRect/>
            </a:stretch>
          </p:blipFill>
          <p:spPr bwMode="auto">
            <a:xfrm>
              <a:off x="3548069" y="1089089"/>
              <a:ext cx="720000" cy="720000"/>
            </a:xfrm>
            <a:prstGeom prst="rect">
              <a:avLst/>
            </a:prstGeom>
            <a:noFill/>
            <a:ln w="9525">
              <a:noFill/>
              <a:miter lim="800000"/>
              <a:headEnd/>
              <a:tailEnd/>
            </a:ln>
          </p:spPr>
        </p:pic>
        <p:sp>
          <p:nvSpPr>
            <p:cNvPr id="14356" name="TextBox 14"/>
            <p:cNvSpPr txBox="1">
              <a:spLocks noChangeArrowheads="1"/>
            </p:cNvSpPr>
            <p:nvPr/>
          </p:nvSpPr>
          <p:spPr bwMode="auto">
            <a:xfrm>
              <a:off x="3680282" y="956388"/>
              <a:ext cx="441112" cy="922047"/>
            </a:xfrm>
            <a:prstGeom prst="rect">
              <a:avLst/>
            </a:prstGeom>
            <a:noFill/>
            <a:ln w="9525">
              <a:noFill/>
              <a:miter lim="800000"/>
            </a:ln>
          </p:spPr>
          <p:txBody>
            <a:bodyPr wrap="none">
              <a:spAutoFit/>
            </a:bodyPr>
            <a:lstStyle/>
            <a:p>
              <a:pPr eaLnBrk="1" hangingPunct="1"/>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1</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3" name="组合 26"/>
          <p:cNvGrpSpPr/>
          <p:nvPr/>
        </p:nvGrpSpPr>
        <p:grpSpPr bwMode="auto">
          <a:xfrm>
            <a:off x="3575050" y="3144829"/>
            <a:ext cx="720725" cy="646113"/>
            <a:chOff x="4562438" y="2271921"/>
            <a:chExt cx="720000" cy="923794"/>
          </a:xfrm>
        </p:grpSpPr>
        <p:pic>
          <p:nvPicPr>
            <p:cNvPr id="14353" name="图片 15"/>
            <p:cNvPicPr>
              <a:picLocks noChangeAspect="1"/>
            </p:cNvPicPr>
            <p:nvPr/>
          </p:nvPicPr>
          <p:blipFill>
            <a:blip r:embed="rId2"/>
            <a:srcRect/>
            <a:stretch>
              <a:fillRect/>
            </a:stretch>
          </p:blipFill>
          <p:spPr bwMode="auto">
            <a:xfrm>
              <a:off x="4562438" y="2352878"/>
              <a:ext cx="720000" cy="720000"/>
            </a:xfrm>
            <a:prstGeom prst="rect">
              <a:avLst/>
            </a:prstGeom>
            <a:noFill/>
            <a:ln w="9525">
              <a:noFill/>
              <a:miter lim="800000"/>
              <a:headEnd/>
              <a:tailEnd/>
            </a:ln>
          </p:spPr>
        </p:pic>
        <p:sp>
          <p:nvSpPr>
            <p:cNvPr id="14354" name="TextBox 16"/>
            <p:cNvSpPr txBox="1">
              <a:spLocks noChangeArrowheads="1"/>
            </p:cNvSpPr>
            <p:nvPr/>
          </p:nvSpPr>
          <p:spPr bwMode="auto">
            <a:xfrm>
              <a:off x="4694651" y="2271921"/>
              <a:ext cx="440702" cy="923794"/>
            </a:xfrm>
            <a:prstGeom prst="rect">
              <a:avLst/>
            </a:prstGeom>
            <a:noFill/>
            <a:ln w="9525">
              <a:noFill/>
              <a:miter lim="800000"/>
            </a:ln>
          </p:spPr>
          <p:txBody>
            <a:bodyPr wrap="none">
              <a:spAutoFit/>
            </a:bodyPr>
            <a:lstStyle/>
            <a:p>
              <a:pPr eaLnBrk="1" hangingPunct="1">
                <a:buFont typeface="Arial" panose="020B0604020202020204" pitchFamily="34" charset="0"/>
                <a:buNone/>
              </a:pPr>
              <a:r>
                <a:rPr lang="en-US" altLang="zh-CN" sz="3600" b="1" i="1">
                  <a:solidFill>
                    <a:schemeClr val="bg1"/>
                  </a:solidFill>
                  <a:latin typeface="Arial" panose="020B0604020202020204" pitchFamily="34" charset="0"/>
                  <a:ea typeface="微软雅黑" panose="020B0503020204020204" pitchFamily="34" charset="-122"/>
                  <a:cs typeface="Arial" panose="020B0604020202020204" pitchFamily="34" charset="0"/>
                </a:rPr>
                <a:t>2</a:t>
              </a:r>
              <a:endParaRPr lang="zh-CN" altLang="en-US" sz="3600" b="1" i="1">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4" name="组合 27"/>
          <p:cNvGrpSpPr/>
          <p:nvPr/>
        </p:nvGrpSpPr>
        <p:grpSpPr bwMode="auto">
          <a:xfrm>
            <a:off x="3575050" y="4027479"/>
            <a:ext cx="720725" cy="646113"/>
            <a:chOff x="4569141" y="3568090"/>
            <a:chExt cx="720000" cy="925428"/>
          </a:xfrm>
        </p:grpSpPr>
        <p:pic>
          <p:nvPicPr>
            <p:cNvPr id="14351" name="图片 17"/>
            <p:cNvPicPr>
              <a:picLocks noChangeAspect="1"/>
            </p:cNvPicPr>
            <p:nvPr/>
          </p:nvPicPr>
          <p:blipFill>
            <a:blip r:embed="rId2"/>
            <a:srcRect/>
            <a:stretch>
              <a:fillRect/>
            </a:stretch>
          </p:blipFill>
          <p:spPr bwMode="auto">
            <a:xfrm>
              <a:off x="4569141" y="3627733"/>
              <a:ext cx="720000" cy="720000"/>
            </a:xfrm>
            <a:prstGeom prst="rect">
              <a:avLst/>
            </a:prstGeom>
            <a:noFill/>
            <a:ln w="9525">
              <a:noFill/>
              <a:miter lim="800000"/>
              <a:headEnd/>
              <a:tailEnd/>
            </a:ln>
          </p:spPr>
        </p:pic>
        <p:sp>
          <p:nvSpPr>
            <p:cNvPr id="14352" name="TextBox 18"/>
            <p:cNvSpPr txBox="1">
              <a:spLocks noChangeArrowheads="1"/>
            </p:cNvSpPr>
            <p:nvPr/>
          </p:nvSpPr>
          <p:spPr bwMode="auto">
            <a:xfrm>
              <a:off x="4701354" y="3568090"/>
              <a:ext cx="440702" cy="925428"/>
            </a:xfrm>
            <a:prstGeom prst="rect">
              <a:avLst/>
            </a:prstGeom>
            <a:noFill/>
            <a:ln w="9525">
              <a:noFill/>
              <a:miter lim="800000"/>
            </a:ln>
          </p:spPr>
          <p:txBody>
            <a:bodyPr wrap="none">
              <a:spAutoFit/>
            </a:bodyPr>
            <a:lstStyle/>
            <a:p>
              <a:pPr eaLnBrk="1" hangingPunct="1"/>
              <a:r>
                <a:rPr lang="en-US" altLang="zh-CN" sz="3600" b="1" i="1">
                  <a:solidFill>
                    <a:srgbClr val="00B0F0"/>
                  </a:solidFill>
                  <a:latin typeface="Arial" panose="020B0604020202020204" pitchFamily="34" charset="0"/>
                  <a:ea typeface="微软雅黑" panose="020B0503020204020204" pitchFamily="34" charset="-122"/>
                  <a:cs typeface="Arial" panose="020B0604020202020204" pitchFamily="34" charset="0"/>
                </a:rPr>
                <a:t>3</a:t>
              </a:r>
              <a:endParaRPr lang="zh-CN" altLang="en-US" sz="3600" b="1" i="1">
                <a:solidFill>
                  <a:srgbClr val="00B0F0"/>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14345" name="TextBox 34"/>
          <p:cNvSpPr txBox="1">
            <a:spLocks noChangeArrowheads="1"/>
          </p:cNvSpPr>
          <p:nvPr/>
        </p:nvSpPr>
        <p:spPr bwMode="auto">
          <a:xfrm>
            <a:off x="4708525" y="2425692"/>
            <a:ext cx="3979863" cy="461962"/>
          </a:xfrm>
          <a:prstGeom prst="rect">
            <a:avLst/>
          </a:prstGeom>
          <a:noFill/>
          <a:ln w="9525">
            <a:noFill/>
            <a:miter lim="800000"/>
          </a:ln>
        </p:spPr>
        <p:txBody>
          <a:bodyPr>
            <a:spAutoFit/>
          </a:bodyPr>
          <a:lstStyle/>
          <a:p>
            <a:pPr eaLnBrk="1" hangingPunct="1"/>
            <a:r>
              <a:rPr lang="zh-CN" altLang="en-US" sz="2400" dirty="0" smtClean="0">
                <a:solidFill>
                  <a:srgbClr val="595959"/>
                </a:solidFill>
                <a:latin typeface="微软雅黑" panose="020B0503020204020204" pitchFamily="34" charset="-122"/>
                <a:ea typeface="微软雅黑" panose="020B0503020204020204" pitchFamily="34" charset="-122"/>
              </a:rPr>
              <a:t>相关制度</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14346" name="TextBox 35"/>
          <p:cNvSpPr txBox="1">
            <a:spLocks noChangeArrowheads="1"/>
          </p:cNvSpPr>
          <p:nvPr/>
        </p:nvSpPr>
        <p:spPr bwMode="auto">
          <a:xfrm>
            <a:off x="4708525" y="3262304"/>
            <a:ext cx="3979863" cy="461963"/>
          </a:xfrm>
          <a:prstGeom prst="rect">
            <a:avLst/>
          </a:prstGeom>
          <a:noFill/>
          <a:ln w="9525">
            <a:noFill/>
            <a:miter lim="800000"/>
          </a:ln>
        </p:spPr>
        <p:txBody>
          <a:bodyPr>
            <a:spAutoFit/>
          </a:bodyPr>
          <a:lstStyle/>
          <a:p>
            <a:pPr eaLnBrk="1" hangingPunct="1">
              <a:buFont typeface="Arial" panose="020B0604020202020204" pitchFamily="34" charset="0"/>
              <a:buNone/>
            </a:pPr>
            <a:r>
              <a:rPr lang="zh-CN" altLang="en-US" sz="2400" dirty="0" smtClean="0">
                <a:solidFill>
                  <a:srgbClr val="595959"/>
                </a:solidFill>
                <a:latin typeface="微软雅黑" panose="020B0503020204020204" pitchFamily="34" charset="-122"/>
                <a:ea typeface="微软雅黑" panose="020B0503020204020204" pitchFamily="34" charset="-122"/>
              </a:rPr>
              <a:t>资金范围</a:t>
            </a:r>
            <a:endParaRPr lang="zh-CN" altLang="en-US" sz="2400" dirty="0">
              <a:solidFill>
                <a:srgbClr val="595959"/>
              </a:solidFill>
              <a:latin typeface="微软雅黑" panose="020B0503020204020204" pitchFamily="34" charset="-122"/>
              <a:ea typeface="微软雅黑" panose="020B0503020204020204" pitchFamily="34" charset="-122"/>
            </a:endParaRPr>
          </a:p>
        </p:txBody>
      </p:sp>
      <p:sp>
        <p:nvSpPr>
          <p:cNvPr id="14347" name="TextBox 36"/>
          <p:cNvSpPr txBox="1">
            <a:spLocks noChangeArrowheads="1"/>
          </p:cNvSpPr>
          <p:nvPr/>
        </p:nvSpPr>
        <p:spPr bwMode="auto">
          <a:xfrm>
            <a:off x="4708525" y="4127492"/>
            <a:ext cx="3979863" cy="461962"/>
          </a:xfrm>
          <a:prstGeom prst="rect">
            <a:avLst/>
          </a:prstGeom>
          <a:noFill/>
          <a:ln w="9525">
            <a:noFill/>
            <a:miter lim="800000"/>
          </a:ln>
        </p:spPr>
        <p:txBody>
          <a:bodyPr>
            <a:spAutoFit/>
          </a:bodyPr>
          <a:lstStyle/>
          <a:p>
            <a:pPr eaLnBrk="1" hangingPunct="1"/>
            <a:r>
              <a:rPr lang="zh-CN" altLang="en-US" sz="2400" dirty="0" smtClean="0">
                <a:solidFill>
                  <a:srgbClr val="00B0F0"/>
                </a:solidFill>
                <a:latin typeface="微软雅黑" panose="020B0503020204020204" pitchFamily="34" charset="-122"/>
                <a:ea typeface="微软雅黑" panose="020B0503020204020204" pitchFamily="34" charset="-122"/>
              </a:rPr>
              <a:t>预算管理要求</a:t>
            </a:r>
            <a:endParaRPr lang="zh-CN" altLang="en-US" sz="2400" dirty="0">
              <a:solidFill>
                <a:srgbClr val="00B0F0"/>
              </a:solidFill>
              <a:latin typeface="微软雅黑" panose="020B0503020204020204" pitchFamily="34" charset="-122"/>
              <a:ea typeface="微软雅黑" panose="020B0503020204020204" pitchFamily="34" charset="-122"/>
            </a:endParaRPr>
          </a:p>
        </p:txBody>
      </p:sp>
      <p:sp>
        <p:nvSpPr>
          <p:cNvPr id="18" name="灯片编号占位符 17"/>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2900" dirty="0" smtClean="0">
                <a:latin typeface="黑体" panose="02010609060101010101" pitchFamily="49" charset="-122"/>
                <a:ea typeface="黑体" panose="02010609060101010101" pitchFamily="49" charset="-122"/>
              </a:rPr>
              <a:t>1</a:t>
            </a:r>
            <a:r>
              <a:rPr lang="zh-CN" altLang="en-US" sz="2900" dirty="0" smtClean="0">
                <a:latin typeface="黑体" panose="02010609060101010101" pitchFamily="49" charset="-122"/>
                <a:ea typeface="黑体" panose="02010609060101010101" pitchFamily="49" charset="-122"/>
              </a:rPr>
              <a:t>、中央</a:t>
            </a:r>
            <a:r>
              <a:rPr lang="zh-CN" altLang="en-US" sz="2900" dirty="0" smtClean="0">
                <a:latin typeface="黑体" panose="02010609060101010101" pitchFamily="49" charset="-122"/>
                <a:ea typeface="黑体" panose="02010609060101010101" pitchFamily="49" charset="-122"/>
              </a:rPr>
              <a:t>直达资金按照“中央切块、省级细化、备案同意、快速直达”的原则下达。中央财政将资金切块分配到省级财政部门，省级财政部门提出分配到基层的方案报送财政部，财政部按照党中央、国务院决策部署审核提出意见，省级财政部门根据财政部意见相应处理后将资金直接下达到市县，由基层统筹用于惠企利民。</a:t>
            </a:r>
            <a:endParaRPr lang="zh-CN" altLang="en-US" sz="2900" dirty="0" smtClean="0">
              <a:latin typeface="黑体" panose="02010609060101010101" pitchFamily="49" charset="-122"/>
              <a:ea typeface="黑体" panose="02010609060101010101" pitchFamily="49" charset="-122"/>
            </a:endParaRPr>
          </a:p>
          <a:p>
            <a:r>
              <a:rPr lang="en-US" altLang="zh-CN" sz="2900" dirty="0" smtClean="0">
                <a:latin typeface="黑体" panose="02010609060101010101" pitchFamily="49" charset="-122"/>
                <a:ea typeface="黑体" panose="02010609060101010101" pitchFamily="49" charset="-122"/>
              </a:rPr>
              <a:t>2</a:t>
            </a:r>
            <a:r>
              <a:rPr lang="zh-CN" altLang="en-US" sz="2900" dirty="0" smtClean="0">
                <a:latin typeface="黑体" panose="02010609060101010101" pitchFamily="49" charset="-122"/>
                <a:ea typeface="黑体" panose="02010609060101010101" pitchFamily="49" charset="-122"/>
              </a:rPr>
              <a:t>、养老</a:t>
            </a:r>
            <a:r>
              <a:rPr lang="zh-CN" altLang="en-US" sz="2900" dirty="0" smtClean="0">
                <a:latin typeface="黑体" panose="02010609060101010101" pitchFamily="49" charset="-122"/>
                <a:ea typeface="黑体" panose="02010609060101010101" pitchFamily="49" charset="-122"/>
              </a:rPr>
              <a:t>保险中央调剂基金、困难群众救助补助资金等比照实行特殊转移支付机制管理资金，原则上要直达基层，确因实际管理需要由省级统筹安排使用的，应由省级直接细化到单位、项目和受益对象。</a:t>
            </a:r>
            <a:endParaRPr lang="zh-CN" altLang="en-US" sz="2900" dirty="0">
              <a:latin typeface="黑体" panose="02010609060101010101" pitchFamily="49" charset="-122"/>
              <a:ea typeface="黑体" panose="02010609060101010101" pitchFamily="49" charset="-122"/>
            </a:endParaRPr>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effectLst>
            <a:outerShdw blurRad="50800" dist="38100" dir="2700000" algn="tl" rotWithShape="0">
              <a:prstClr val="black">
                <a:alpha val="40000"/>
              </a:prstClr>
            </a:outerShdw>
          </a:effectLst>
        </p:spPr>
        <p:txBody>
          <a:bodyPr/>
          <a:lstStyle/>
          <a:p>
            <a:r>
              <a:rPr lang="en-US" altLang="zh-CN" dirty="0" smtClean="0"/>
              <a:t>3.</a:t>
            </a:r>
            <a:r>
              <a:rPr lang="zh-CN" altLang="en-US" dirty="0" smtClean="0"/>
              <a:t>预算管理要求</a:t>
            </a:r>
            <a:endParaRPr lang="zh-CN" altLang="en-US" dirty="0"/>
          </a:p>
        </p:txBody>
      </p:sp>
      <p:sp>
        <p:nvSpPr>
          <p:cNvPr id="3" name="内容占位符 2"/>
          <p:cNvSpPr>
            <a:spLocks noGrp="1"/>
          </p:cNvSpPr>
          <p:nvPr>
            <p:ph idx="1"/>
          </p:nvPr>
        </p:nvSpPr>
        <p:spPr/>
        <p:txBody>
          <a:bodyPr/>
          <a:lstStyle/>
          <a:p>
            <a:r>
              <a:rPr lang="en-US" altLang="zh-CN" sz="2900" dirty="0" smtClean="0">
                <a:latin typeface="黑体" panose="02010609060101010101" pitchFamily="49" charset="-122"/>
                <a:ea typeface="黑体" panose="02010609060101010101" pitchFamily="49" charset="-122"/>
              </a:rPr>
              <a:t>3</a:t>
            </a:r>
            <a:r>
              <a:rPr lang="zh-CN" altLang="en-US" sz="2900" dirty="0" smtClean="0">
                <a:latin typeface="黑体" panose="02010609060101010101" pitchFamily="49" charset="-122"/>
                <a:ea typeface="黑体" panose="02010609060101010101" pitchFamily="49" charset="-122"/>
              </a:rPr>
              <a:t>、省级财政部</a:t>
            </a:r>
            <a:r>
              <a:rPr lang="zh-CN" altLang="en-US" sz="2900" dirty="0" smtClean="0">
                <a:latin typeface="黑体" panose="02010609060101010101" pitchFamily="49" charset="-122"/>
                <a:ea typeface="黑体" panose="02010609060101010101" pitchFamily="49" charset="-122"/>
              </a:rPr>
              <a:t>门要根据各市县财力状况和工作需要，统筹做好中央直达资金分配工作，全部分解落实到市县基层，不得截留挪用，支持市县落实“六保”任务。同时，加大支出结构调整力度，进一步将财力下沉到基层，提高基层财政保障能力。</a:t>
            </a:r>
            <a:endParaRPr lang="zh-CN" altLang="en-US" sz="2900" dirty="0" smtClean="0">
              <a:latin typeface="黑体" panose="02010609060101010101" pitchFamily="49" charset="-122"/>
              <a:ea typeface="黑体" panose="02010609060101010101" pitchFamily="49" charset="-122"/>
            </a:endParaRPr>
          </a:p>
          <a:p>
            <a:r>
              <a:rPr lang="en-US" altLang="zh-CN" sz="2900" dirty="0" smtClean="0">
                <a:latin typeface="黑体" panose="02010609060101010101" pitchFamily="49" charset="-122"/>
                <a:ea typeface="黑体" panose="02010609060101010101" pitchFamily="49" charset="-122"/>
              </a:rPr>
              <a:t>4</a:t>
            </a:r>
            <a:r>
              <a:rPr lang="zh-CN" altLang="en-US" sz="2900" dirty="0" smtClean="0">
                <a:latin typeface="黑体" panose="02010609060101010101" pitchFamily="49" charset="-122"/>
                <a:ea typeface="黑体" panose="02010609060101010101" pitchFamily="49" charset="-122"/>
              </a:rPr>
              <a:t>、市县</a:t>
            </a:r>
            <a:r>
              <a:rPr lang="zh-CN" altLang="en-US" sz="2900" dirty="0" smtClean="0">
                <a:latin typeface="黑体" panose="02010609060101010101" pitchFamily="49" charset="-122"/>
                <a:ea typeface="黑体" panose="02010609060101010101" pitchFamily="49" charset="-122"/>
              </a:rPr>
              <a:t>财政部门要科学合理分配中央财政直达资金，强化资金公共属性，主要用于保居民就业、保基本民生和保市场主体。</a:t>
            </a:r>
            <a:endParaRPr lang="zh-CN" altLang="en-US" sz="2900" dirty="0" smtClean="0">
              <a:latin typeface="黑体" panose="02010609060101010101" pitchFamily="49" charset="-122"/>
              <a:ea typeface="黑体" panose="02010609060101010101" pitchFamily="49" charset="-122"/>
            </a:endParaRPr>
          </a:p>
          <a:p>
            <a:endParaRPr lang="zh-CN" altLang="en-US" dirty="0"/>
          </a:p>
        </p:txBody>
      </p:sp>
      <p:sp>
        <p:nvSpPr>
          <p:cNvPr id="4" name="灯片编号占位符 3"/>
          <p:cNvSpPr>
            <a:spLocks noGrp="1"/>
          </p:cNvSpPr>
          <p:nvPr>
            <p:ph type="sldNum" sz="quarter" idx="12"/>
          </p:nvPr>
        </p:nvSpPr>
        <p:spPr/>
        <p:txBody>
          <a:bodyPr/>
          <a:lstStyle/>
          <a:p>
            <a:pPr>
              <a:defRPr/>
            </a:pPr>
            <a:fld id="{3678CA73-E6E5-4D08-AD17-44C5F64350E9}" type="slidenum">
              <a:rPr lang="zh-CN" altLang="en-US" smtClean="0"/>
            </a:fld>
            <a:endParaRPr lang="zh-CN"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000" dirty="0" smtClean="0"/>
        </a:defPPr>
      </a:lstStyle>
      <a:style>
        <a:lnRef idx="2">
          <a:schemeClr val="dk1"/>
        </a:lnRef>
        <a:fillRef idx="1">
          <a:schemeClr val="lt1"/>
        </a:fillRef>
        <a:effectRef idx="0">
          <a:schemeClr val="dk1"/>
        </a:effectRef>
        <a:fontRef idx="minor">
          <a:schemeClr val="dk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2811</Words>
  <Application>WPS 演示</Application>
  <PresentationFormat>自定义</PresentationFormat>
  <Paragraphs>308</Paragraphs>
  <Slides>23</Slides>
  <Notes>23</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23</vt:i4>
      </vt:variant>
    </vt:vector>
  </HeadingPairs>
  <TitlesOfParts>
    <vt:vector size="36" baseType="lpstr">
      <vt:lpstr>Arial</vt:lpstr>
      <vt:lpstr>宋体</vt:lpstr>
      <vt:lpstr>Wingdings</vt:lpstr>
      <vt:lpstr>Calibri</vt:lpstr>
      <vt:lpstr>Calibri Light</vt:lpstr>
      <vt:lpstr>华文细黑</vt:lpstr>
      <vt:lpstr>微软雅黑</vt:lpstr>
      <vt:lpstr>黑体</vt:lpstr>
      <vt:lpstr>Arial Unicode MS</vt:lpstr>
      <vt:lpstr>等线 Light</vt:lpstr>
      <vt:lpstr>等线</vt:lpstr>
      <vt:lpstr>华文中宋</vt:lpstr>
      <vt:lpstr>Office 主题</vt:lpstr>
      <vt:lpstr>PowerPoint 演示文稿</vt:lpstr>
      <vt:lpstr>主要内容</vt:lpstr>
      <vt:lpstr>1.相关制度</vt:lpstr>
      <vt:lpstr>主要内容</vt:lpstr>
      <vt:lpstr>2.资金范围</vt:lpstr>
      <vt:lpstr>2.资金范围</vt:lpstr>
      <vt:lpstr>主要内容</vt:lpstr>
      <vt:lpstr>3.预算管理要求</vt:lpstr>
      <vt:lpstr>3.预算管理要求</vt:lpstr>
      <vt:lpstr>3.预算管理要求</vt:lpstr>
      <vt:lpstr>3.预算管理要求</vt:lpstr>
      <vt:lpstr>3.预算管理要求</vt:lpstr>
      <vt:lpstr>3.预算管理要求</vt:lpstr>
      <vt:lpstr>3.预算管理要求</vt:lpstr>
      <vt:lpstr>3.预算管理要求</vt:lpstr>
      <vt:lpstr>3.预算管理要求</vt:lpstr>
      <vt:lpstr>3.预算管理要求</vt:lpstr>
      <vt:lpstr>3.预算管理要求</vt:lpstr>
      <vt:lpstr>3.预算管理要求</vt:lpstr>
      <vt:lpstr>直达资金下达示意图</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BING</dc:creator>
  <cp:lastModifiedBy>不变学霸不改名</cp:lastModifiedBy>
  <cp:revision>938</cp:revision>
  <dcterms:created xsi:type="dcterms:W3CDTF">2016-09-03T02:28:00Z</dcterms:created>
  <dcterms:modified xsi:type="dcterms:W3CDTF">2020-06-23T05:51:13Z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