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7" r:id="rId2"/>
    <p:sldId id="764" r:id="rId3"/>
    <p:sldId id="735" r:id="rId4"/>
    <p:sldId id="780" r:id="rId5"/>
    <p:sldId id="778" r:id="rId6"/>
    <p:sldId id="763" r:id="rId7"/>
    <p:sldId id="681" r:id="rId8"/>
    <p:sldId id="786" r:id="rId9"/>
    <p:sldId id="739" r:id="rId10"/>
    <p:sldId id="740" r:id="rId11"/>
    <p:sldId id="777" r:id="rId12"/>
    <p:sldId id="743" r:id="rId13"/>
    <p:sldId id="768" r:id="rId14"/>
    <p:sldId id="761" r:id="rId15"/>
    <p:sldId id="751" r:id="rId16"/>
    <p:sldId id="758" r:id="rId17"/>
    <p:sldId id="760" r:id="rId18"/>
    <p:sldId id="762" r:id="rId19"/>
    <p:sldId id="755" r:id="rId20"/>
    <p:sldId id="782" r:id="rId21"/>
    <p:sldId id="773" r:id="rId22"/>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037">
          <p15:clr>
            <a:srgbClr val="A4A3A4"/>
          </p15:clr>
        </p15:guide>
        <p15:guide id="2" pos="3816">
          <p15:clr>
            <a:srgbClr val="A4A3A4"/>
          </p15:clr>
        </p15:guide>
      </p15:sldGuideLst>
    </p:ext>
    <p:ext uri="{2D200454-40CA-4A62-9FC3-DE9A4176ACB9}">
      <p15:notesGuideLst xmlns:p15="http://schemas.microsoft.com/office/powerpoint/2012/main">
        <p15:guide id="1" orient="horz" pos="2716">
          <p15:clr>
            <a:srgbClr val="A4A3A4"/>
          </p15:clr>
        </p15:guide>
        <p15:guide id="2" pos="214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A5A5A5"/>
    <a:srgbClr val="FFC000"/>
    <a:srgbClr val="0070C0"/>
    <a:srgbClr val="FF0000"/>
    <a:srgbClr val="70AD47"/>
    <a:srgbClr val="ECAA2D"/>
    <a:srgbClr val="EDB43D"/>
    <a:srgbClr val="F0B8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06" autoAdjust="0"/>
    <p:restoredTop sz="65789" autoAdjust="0"/>
  </p:normalViewPr>
  <p:slideViewPr>
    <p:cSldViewPr>
      <p:cViewPr varScale="1">
        <p:scale>
          <a:sx n="56" d="100"/>
          <a:sy n="56" d="100"/>
        </p:scale>
        <p:origin x="1613" y="53"/>
      </p:cViewPr>
      <p:guideLst>
        <p:guide orient="horz" pos="2037"/>
        <p:guide pos="3816"/>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7" d="100"/>
          <a:sy n="57" d="100"/>
        </p:scale>
        <p:origin x="-1788" y="-90"/>
      </p:cViewPr>
      <p:guideLst>
        <p:guide orient="horz" pos="2716"/>
        <p:guide pos="214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1FF0C7D9-5CA6-42CA-A8D4-A068E361C104}" type="datetimeFigureOut">
              <a:rPr lang="zh-CN" altLang="en-US"/>
              <a:t>2020/6/23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fld id="{7BBB68A8-664A-4DDB-B630-79A9B78A01AC}" type="slidenum">
              <a:rPr lang="zh-CN" altLang="en-US"/>
              <a:t>‹#›</a:t>
            </a:fld>
            <a:endParaRPr lang="zh-CN" altLang="en-US"/>
          </a:p>
        </p:txBody>
      </p:sp>
    </p:spTree>
    <p:extLst>
      <p:ext uri="{BB962C8B-B14F-4D97-AF65-F5344CB8AC3E}">
        <p14:creationId xmlns:p14="http://schemas.microsoft.com/office/powerpoint/2010/main" val="21558582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zh-CN" altLang="en-US" dirty="0"/>
              <a:t>各位领导，大家好。</a:t>
            </a:r>
            <a:endParaRPr lang="en-US" altLang="zh-CN" dirty="0"/>
          </a:p>
          <a:p>
            <a:r>
              <a:rPr lang="zh-CN" altLang="en-US" dirty="0"/>
              <a:t>今天由我给大家汇报一下直达资金监控平台与地方预算管理及国库支付系统的接口操作。</a:t>
            </a:r>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905B559-AA29-43CC-94EF-A5F8ED02F838}" type="slidenum">
              <a:rPr lang="zh-CN" altLang="en-US"/>
              <a:t>1</a:t>
            </a:fld>
            <a:endParaRPr lang="zh-CN" altLang="en-US"/>
          </a:p>
        </p:txBody>
      </p:sp>
    </p:spTree>
    <p:extLst>
      <p:ext uri="{BB962C8B-B14F-4D97-AF65-F5344CB8AC3E}">
        <p14:creationId xmlns:p14="http://schemas.microsoft.com/office/powerpoint/2010/main" val="217547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a:t>在支付接口中，强调字段是：</a:t>
            </a: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1</a:t>
            </a:r>
            <a:r>
              <a:rPr lang="zh-CN" altLang="en-US" dirty="0"/>
              <a:t>、</a:t>
            </a:r>
            <a:r>
              <a:rPr lang="zh-CN" altLang="en-US" sz="1200" kern="1200" dirty="0">
                <a:solidFill>
                  <a:schemeClr val="tx1"/>
                </a:solidFill>
                <a:effectLst/>
                <a:latin typeface="+mn-lt"/>
                <a:ea typeface="+mn-ea"/>
                <a:cs typeface="+mn-cs"/>
              </a:rPr>
              <a:t>原指标系统唯一标识，</a:t>
            </a:r>
            <a:r>
              <a:rPr lang="zh-CN" altLang="en-US" dirty="0"/>
              <a:t>是生产系统贯穿指标支付环节的关联值，为了实现在直达资金监控平台中可以自动挂接，该字段必须与指标接口中保持一致。</a:t>
            </a: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2</a:t>
            </a:r>
            <a:r>
              <a:rPr lang="zh-CN" altLang="en-US" dirty="0"/>
              <a:t>、</a:t>
            </a:r>
            <a:r>
              <a:rPr lang="zh-CN" altLang="en-US" sz="1200" kern="0" dirty="0">
                <a:effectLst/>
              </a:rPr>
              <a:t>收款方银行名称，账号和账户名称</a:t>
            </a:r>
            <a:r>
              <a:rPr lang="zh-CN" altLang="en-US" dirty="0"/>
              <a:t>，这三个字段是根据“结算方式”控制的，当为</a:t>
            </a:r>
            <a:r>
              <a:rPr lang="zh-CN" altLang="zh-CN" sz="1200" kern="1200" dirty="0">
                <a:solidFill>
                  <a:schemeClr val="tx1"/>
                </a:solidFill>
                <a:effectLst/>
                <a:latin typeface="+mn-lt"/>
                <a:ea typeface="+mn-ea"/>
                <a:cs typeface="+mn-cs"/>
              </a:rPr>
              <a:t>现金支票时，</a:t>
            </a:r>
            <a:r>
              <a:rPr lang="zh-CN" altLang="en-US" sz="1200" kern="1200" dirty="0">
                <a:solidFill>
                  <a:schemeClr val="tx1"/>
                </a:solidFill>
                <a:effectLst/>
                <a:latin typeface="+mn-lt"/>
                <a:ea typeface="+mn-ea"/>
                <a:cs typeface="+mn-cs"/>
              </a:rPr>
              <a:t>收款方信息</a:t>
            </a:r>
            <a:r>
              <a:rPr lang="zh-CN" altLang="zh-CN" sz="1200" kern="1200" dirty="0">
                <a:solidFill>
                  <a:schemeClr val="tx1"/>
                </a:solidFill>
                <a:effectLst/>
                <a:latin typeface="+mn-lt"/>
                <a:ea typeface="+mn-ea"/>
                <a:cs typeface="+mn-cs"/>
              </a:rPr>
              <a:t>可为空，否则必填。</a:t>
            </a:r>
            <a:endParaRPr lang="zh-CN" altLang="en-US" dirty="0"/>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E02D45F-45F5-46F7-90E1-C91F9DD20E96}" type="slidenum">
              <a:rPr lang="zh-CN" altLang="en-US"/>
              <a:t>10</a:t>
            </a:fld>
            <a:endParaRPr lang="zh-CN" altLang="en-US"/>
          </a:p>
        </p:txBody>
      </p:sp>
    </p:spTree>
    <p:extLst>
      <p:ext uri="{BB962C8B-B14F-4D97-AF65-F5344CB8AC3E}">
        <p14:creationId xmlns:p14="http://schemas.microsoft.com/office/powerpoint/2010/main" val="269224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下面我们将接口流程描述一下：</a:t>
            </a:r>
            <a:endParaRPr lang="en-US" altLang="zh-CN" dirty="0"/>
          </a:p>
          <a:p>
            <a:r>
              <a:rPr lang="zh-CN" altLang="en-US" dirty="0"/>
              <a:t>在我们从地方预算管理系统中把业务指标数据导入进来，通过接口的清洗和质量控制，把结果数据反馈到直达资金监控平台，同步到支付接口中，把地方国库支付系统中的业务支付数据接入进来，进行挂接确认，最终得到资金运行的结果数据。</a:t>
            </a:r>
          </a:p>
          <a:p>
            <a:endParaRPr lang="zh-CN" altLang="en-US" dirty="0"/>
          </a:p>
        </p:txBody>
      </p:sp>
    </p:spTree>
    <p:extLst>
      <p:ext uri="{BB962C8B-B14F-4D97-AF65-F5344CB8AC3E}">
        <p14:creationId xmlns:p14="http://schemas.microsoft.com/office/powerpoint/2010/main" val="185121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zh-CN" altLang="en-US" dirty="0"/>
              <a:t>最后，我们针对一些注意事项重要说明一下。</a:t>
            </a:r>
          </a:p>
          <a:p>
            <a:r>
              <a:rPr lang="zh-CN" altLang="en-US" dirty="0"/>
              <a:t>使用接口前提条件是对基础数据进行对照，否则指标数据无法标识，支付数据无法导入。并且直达资金基础数据与业务基础数据对照关系是</a:t>
            </a:r>
            <a:r>
              <a:rPr lang="en-US" altLang="zh-CN" dirty="0"/>
              <a:t>1</a:t>
            </a:r>
            <a:r>
              <a:rPr lang="zh-CN" altLang="en-US" dirty="0"/>
              <a:t>：</a:t>
            </a:r>
            <a:r>
              <a:rPr lang="en-US" altLang="zh-CN" dirty="0"/>
              <a:t>N</a:t>
            </a:r>
            <a:r>
              <a:rPr lang="zh-CN" altLang="en-US" dirty="0"/>
              <a:t>。</a:t>
            </a:r>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E02D45F-45F5-46F7-90E1-C91F9DD20E96}" type="slidenum">
              <a:rPr lang="zh-CN" altLang="en-US"/>
              <a:t>12</a:t>
            </a:fld>
            <a:endParaRPr lang="zh-CN" altLang="en-US"/>
          </a:p>
        </p:txBody>
      </p:sp>
    </p:spTree>
    <p:extLst>
      <p:ext uri="{BB962C8B-B14F-4D97-AF65-F5344CB8AC3E}">
        <p14:creationId xmlns:p14="http://schemas.microsoft.com/office/powerpoint/2010/main" val="770506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zh-CN" altLang="en-US" dirty="0"/>
              <a:t>假如在生产系统中无必填数据项时，可在直达资金监控平台系统中去完善。</a:t>
            </a:r>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E02D45F-45F5-46F7-90E1-C91F9DD20E96}" type="slidenum">
              <a:rPr lang="zh-CN" altLang="en-US"/>
              <a:t>13</a:t>
            </a:fld>
            <a:endParaRPr lang="zh-CN" altLang="en-US"/>
          </a:p>
        </p:txBody>
      </p:sp>
    </p:spTree>
    <p:extLst>
      <p:ext uri="{BB962C8B-B14F-4D97-AF65-F5344CB8AC3E}">
        <p14:creationId xmlns:p14="http://schemas.microsoft.com/office/powerpoint/2010/main" val="1082063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53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zh-CN" altLang="en-US" dirty="0"/>
              <a:t>近期根据各地提出的需求和建议，我们将接口进行了优化和调整，系统方面的修改，我们来详细讲解一下。</a:t>
            </a:r>
          </a:p>
        </p:txBody>
      </p:sp>
      <p:sp>
        <p:nvSpPr>
          <p:cNvPr id="153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D813E0D-3E01-4CE6-8678-47ACF13A78A7}" type="slidenum">
              <a:rPr lang="zh-CN" altLang="en-US"/>
              <a:t>14</a:t>
            </a:fld>
            <a:endParaRPr lang="zh-CN" altLang="en-US"/>
          </a:p>
        </p:txBody>
      </p:sp>
    </p:spTree>
    <p:extLst>
      <p:ext uri="{BB962C8B-B14F-4D97-AF65-F5344CB8AC3E}">
        <p14:creationId xmlns:p14="http://schemas.microsoft.com/office/powerpoint/2010/main" val="1561750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90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r>
              <a:rPr lang="zh-CN" altLang="en-US" dirty="0">
                <a:solidFill>
                  <a:srgbClr val="595959"/>
                </a:solidFill>
                <a:latin typeface="宋体" panose="02010600030101010101" pitchFamily="2" charset="-122"/>
              </a:rPr>
              <a:t>为了让各地区用户根据自己的业务需求使用软件，我们做了很多的配置，搜索框，过滤条件，规则和定时任务。使系统可以灵活配置。</a:t>
            </a:r>
            <a:endParaRPr lang="en-US" altLang="zh-CN" dirty="0">
              <a:solidFill>
                <a:srgbClr val="595959"/>
              </a:solidFill>
              <a:latin typeface="宋体" panose="02010600030101010101" pitchFamily="2" charset="-122"/>
            </a:endParaRPr>
          </a:p>
          <a:p>
            <a:pPr eaLnBrk="1" hangingPunct="1"/>
            <a:endParaRPr lang="en-US" altLang="zh-CN" sz="1200" kern="1200" dirty="0">
              <a:solidFill>
                <a:srgbClr val="595959"/>
              </a:solidFill>
              <a:latin typeface="宋体" panose="02010600030101010101" pitchFamily="2" charset="-122"/>
              <a:ea typeface="+mn-ea"/>
              <a:cs typeface="+mn-cs"/>
            </a:endParaRPr>
          </a:p>
          <a:p>
            <a:r>
              <a:rPr lang="en-US" altLang="zh-CN" sz="1200" kern="1200" dirty="0">
                <a:solidFill>
                  <a:srgbClr val="595959"/>
                </a:solidFill>
                <a:latin typeface="宋体" panose="02010600030101010101" pitchFamily="2" charset="-122"/>
                <a:ea typeface="+mn-ea"/>
                <a:cs typeface="+mn-cs"/>
              </a:rPr>
              <a:t>1</a:t>
            </a:r>
            <a:r>
              <a:rPr lang="zh-CN" altLang="zh-CN" sz="1200" kern="1200" dirty="0">
                <a:solidFill>
                  <a:srgbClr val="595959"/>
                </a:solidFill>
                <a:latin typeface="宋体" panose="02010600030101010101" pitchFamily="2" charset="-122"/>
                <a:ea typeface="+mn-ea"/>
                <a:cs typeface="+mn-cs"/>
              </a:rPr>
              <a:t>：在原单位权限控制的基础上，</a:t>
            </a:r>
            <a:r>
              <a:rPr lang="zh-CN" altLang="en-US" sz="1200" kern="1200" dirty="0">
                <a:solidFill>
                  <a:srgbClr val="595959"/>
                </a:solidFill>
                <a:latin typeface="宋体" panose="02010600030101010101" pitchFamily="2" charset="-122"/>
                <a:ea typeface="+mn-ea"/>
                <a:cs typeface="+mn-cs"/>
              </a:rPr>
              <a:t>通过</a:t>
            </a:r>
            <a:r>
              <a:rPr lang="zh-CN" altLang="zh-CN" sz="1200" kern="1200" dirty="0">
                <a:solidFill>
                  <a:srgbClr val="595959"/>
                </a:solidFill>
                <a:latin typeface="宋体" panose="02010600030101010101" pitchFamily="2" charset="-122"/>
                <a:ea typeface="+mn-ea"/>
                <a:cs typeface="+mn-cs"/>
              </a:rPr>
              <a:t>处室权限，使用户可以根据本级处室查看对应的指标数据和支付数据。方便业务人员操作。</a:t>
            </a:r>
          </a:p>
          <a:p>
            <a:r>
              <a:rPr lang="en-US" altLang="zh-CN" sz="1200" kern="1200" dirty="0">
                <a:solidFill>
                  <a:srgbClr val="595959"/>
                </a:solidFill>
                <a:latin typeface="宋体" panose="02010600030101010101" pitchFamily="2" charset="-122"/>
                <a:ea typeface="+mn-ea"/>
                <a:cs typeface="+mn-cs"/>
              </a:rPr>
              <a:t>2</a:t>
            </a:r>
            <a:r>
              <a:rPr lang="zh-CN" altLang="zh-CN" sz="1200" kern="1200" dirty="0">
                <a:solidFill>
                  <a:srgbClr val="595959"/>
                </a:solidFill>
                <a:latin typeface="宋体" panose="02010600030101010101" pitchFamily="2" charset="-122"/>
                <a:ea typeface="+mn-ea"/>
                <a:cs typeface="+mn-cs"/>
              </a:rPr>
              <a:t>：所有界面的搜索条件均可配置。各地用户</a:t>
            </a:r>
            <a:r>
              <a:rPr lang="zh-CN" altLang="en-US" sz="1200" kern="1200" dirty="0">
                <a:solidFill>
                  <a:srgbClr val="595959"/>
                </a:solidFill>
                <a:latin typeface="宋体" panose="02010600030101010101" pitchFamily="2" charset="-122"/>
                <a:ea typeface="+mn-ea"/>
                <a:cs typeface="+mn-cs"/>
              </a:rPr>
              <a:t>可</a:t>
            </a:r>
            <a:r>
              <a:rPr lang="zh-CN" altLang="zh-CN" sz="1200" kern="1200" dirty="0">
                <a:solidFill>
                  <a:srgbClr val="595959"/>
                </a:solidFill>
                <a:latin typeface="宋体" panose="02010600030101010101" pitchFamily="2" charset="-122"/>
                <a:ea typeface="+mn-ea"/>
                <a:cs typeface="+mn-cs"/>
              </a:rPr>
              <a:t>根据自己的业务情况配置。</a:t>
            </a:r>
          </a:p>
          <a:p>
            <a:r>
              <a:rPr lang="en-US" altLang="zh-CN" sz="1200" kern="1200" dirty="0">
                <a:solidFill>
                  <a:srgbClr val="595959"/>
                </a:solidFill>
                <a:latin typeface="宋体" panose="02010600030101010101" pitchFamily="2" charset="-122"/>
                <a:ea typeface="+mn-ea"/>
                <a:cs typeface="+mn-cs"/>
              </a:rPr>
              <a:t>3</a:t>
            </a:r>
            <a:r>
              <a:rPr lang="zh-CN" altLang="zh-CN" sz="1200" kern="1200" dirty="0">
                <a:solidFill>
                  <a:srgbClr val="595959"/>
                </a:solidFill>
                <a:latin typeface="宋体" panose="02010600030101010101" pitchFamily="2" charset="-122"/>
                <a:ea typeface="+mn-ea"/>
                <a:cs typeface="+mn-cs"/>
              </a:rPr>
              <a:t>：在支付数据关联界面，中间的过滤条件也是可配置的，并且可以初始默认是否勾选，方便用户针对匹配数据进行过滤。</a:t>
            </a:r>
          </a:p>
          <a:p>
            <a:r>
              <a:rPr lang="en-US" altLang="zh-CN" sz="1200" kern="1200" dirty="0">
                <a:solidFill>
                  <a:srgbClr val="595959"/>
                </a:solidFill>
                <a:latin typeface="宋体" panose="02010600030101010101" pitchFamily="2" charset="-122"/>
                <a:ea typeface="+mn-ea"/>
                <a:cs typeface="+mn-cs"/>
              </a:rPr>
              <a:t>4</a:t>
            </a:r>
            <a:r>
              <a:rPr lang="zh-CN" altLang="zh-CN" sz="1200" kern="1200" dirty="0">
                <a:solidFill>
                  <a:srgbClr val="595959"/>
                </a:solidFill>
                <a:latin typeface="宋体" panose="02010600030101010101" pitchFamily="2" charset="-122"/>
                <a:ea typeface="+mn-ea"/>
                <a:cs typeface="+mn-cs"/>
              </a:rPr>
              <a:t>：指标接口的标识规则，确认规则，支付接口的关联规则等均可进行配置，通过业务梳理配置对应业务规则，减轻用户的操作压力。</a:t>
            </a:r>
          </a:p>
          <a:p>
            <a:r>
              <a:rPr lang="en-US" altLang="zh-CN" sz="1200" kern="1200" dirty="0">
                <a:solidFill>
                  <a:srgbClr val="595959"/>
                </a:solidFill>
                <a:latin typeface="宋体" panose="02010600030101010101" pitchFamily="2" charset="-122"/>
                <a:ea typeface="+mn-ea"/>
                <a:cs typeface="+mn-cs"/>
              </a:rPr>
              <a:t>5</a:t>
            </a:r>
            <a:r>
              <a:rPr lang="zh-CN" altLang="zh-CN" sz="1200" kern="1200" dirty="0">
                <a:solidFill>
                  <a:srgbClr val="595959"/>
                </a:solidFill>
                <a:latin typeface="宋体" panose="02010600030101010101" pitchFamily="2" charset="-122"/>
                <a:ea typeface="+mn-ea"/>
                <a:cs typeface="+mn-cs"/>
              </a:rPr>
              <a:t>：我们又增加了很多定时任务，可以自动抽取数据，自动关联指标支付数据。</a:t>
            </a:r>
          </a:p>
          <a:p>
            <a:pPr eaLnBrk="1" hangingPunct="1"/>
            <a:endParaRPr lang="en-US" altLang="zh-CN" sz="1200" kern="1200" dirty="0">
              <a:solidFill>
                <a:srgbClr val="595959"/>
              </a:solidFill>
              <a:latin typeface="宋体" panose="02010600030101010101" pitchFamily="2" charset="-122"/>
              <a:ea typeface="+mn-ea"/>
              <a:cs typeface="+mn-cs"/>
            </a:endParaRPr>
          </a:p>
          <a:p>
            <a:pPr eaLnBrk="1" hangingPunct="1"/>
            <a:endParaRPr lang="zh-CN" altLang="en-US" dirty="0"/>
          </a:p>
        </p:txBody>
      </p:sp>
      <p:sp>
        <p:nvSpPr>
          <p:cNvPr id="890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307CDEA-514A-4FC9-B7CB-6E5E4FE29AE0}" type="slidenum">
              <a:rPr lang="zh-CN" altLang="en-US" smtClean="0"/>
              <a:t>15</a:t>
            </a:fld>
            <a:endParaRPr lang="zh-CN" altLang="en-US"/>
          </a:p>
        </p:txBody>
      </p:sp>
    </p:spTree>
    <p:extLst>
      <p:ext uri="{BB962C8B-B14F-4D97-AF65-F5344CB8AC3E}">
        <p14:creationId xmlns:p14="http://schemas.microsoft.com/office/powerpoint/2010/main" val="1319591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53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zh-CN" altLang="en-US" dirty="0"/>
              <a:t>下面我们讲解一下操作详细</a:t>
            </a:r>
          </a:p>
        </p:txBody>
      </p:sp>
      <p:sp>
        <p:nvSpPr>
          <p:cNvPr id="153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D813E0D-3E01-4CE6-8678-47ACF13A78A7}" type="slidenum">
              <a:rPr lang="zh-CN" altLang="en-US"/>
              <a:t>16</a:t>
            </a:fld>
            <a:endParaRPr lang="zh-CN" altLang="en-US"/>
          </a:p>
        </p:txBody>
      </p:sp>
    </p:spTree>
    <p:extLst>
      <p:ext uri="{BB962C8B-B14F-4D97-AF65-F5344CB8AC3E}">
        <p14:creationId xmlns:p14="http://schemas.microsoft.com/office/powerpoint/2010/main" val="1988065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70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en-US" altLang="zh-CN" dirty="0"/>
          </a:p>
        </p:txBody>
      </p:sp>
      <p:sp>
        <p:nvSpPr>
          <p:cNvPr id="870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B5EE9DD-1970-4101-98BF-3B85A84775D0}" type="slidenum">
              <a:rPr lang="zh-CN" altLang="en-US" smtClean="0"/>
              <a:t>17</a:t>
            </a:fld>
            <a:endParaRPr lang="zh-CN" altLang="en-US"/>
          </a:p>
        </p:txBody>
      </p:sp>
    </p:spTree>
    <p:extLst>
      <p:ext uri="{BB962C8B-B14F-4D97-AF65-F5344CB8AC3E}">
        <p14:creationId xmlns:p14="http://schemas.microsoft.com/office/powerpoint/2010/main" val="4170869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53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zh-CN" altLang="en-US" dirty="0"/>
              <a:t>咱们接口系统已经使用了一段时间，在这段时间现场反馈的常见问题我们来解答一下，为大家解决类似问题提供一定参考。</a:t>
            </a:r>
          </a:p>
        </p:txBody>
      </p:sp>
      <p:sp>
        <p:nvSpPr>
          <p:cNvPr id="153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D813E0D-3E01-4CE6-8678-47ACF13A78A7}" type="slidenum">
              <a:rPr lang="zh-CN" altLang="en-US"/>
              <a:t>18</a:t>
            </a:fld>
            <a:endParaRPr lang="zh-CN" altLang="en-US"/>
          </a:p>
        </p:txBody>
      </p:sp>
    </p:spTree>
    <p:extLst>
      <p:ext uri="{BB962C8B-B14F-4D97-AF65-F5344CB8AC3E}">
        <p14:creationId xmlns:p14="http://schemas.microsoft.com/office/powerpoint/2010/main" val="3957114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93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a:p>
        </p:txBody>
      </p:sp>
      <p:sp>
        <p:nvSpPr>
          <p:cNvPr id="993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65CF71D-761C-458E-BB3A-30A930751272}" type="slidenum">
              <a:rPr lang="zh-CN" altLang="en-US" smtClean="0"/>
              <a:t>19</a:t>
            </a:fld>
            <a:endParaRPr lang="zh-CN" altLang="en-US"/>
          </a:p>
        </p:txBody>
      </p:sp>
    </p:spTree>
    <p:extLst>
      <p:ext uri="{BB962C8B-B14F-4D97-AF65-F5344CB8AC3E}">
        <p14:creationId xmlns:p14="http://schemas.microsoft.com/office/powerpoint/2010/main" val="94646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53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buFont typeface="Arial" pitchFamily="34" charset="0"/>
              <a:buNone/>
            </a:pPr>
            <a:r>
              <a:rPr lang="zh-CN" altLang="en-US" dirty="0"/>
              <a:t>下面我主要从</a:t>
            </a:r>
            <a:r>
              <a:rPr lang="en-US" altLang="zh-CN" dirty="0"/>
              <a:t>5</a:t>
            </a:r>
            <a:r>
              <a:rPr lang="zh-CN" altLang="en-US" dirty="0"/>
              <a:t>个方面给大家介绍一下，</a:t>
            </a:r>
            <a:r>
              <a:rPr lang="en-US" altLang="zh-CN" dirty="0"/>
              <a:t>1</a:t>
            </a:r>
            <a:r>
              <a:rPr lang="zh-CN" altLang="en-US" dirty="0"/>
              <a:t>接口的总体概述，</a:t>
            </a:r>
            <a:r>
              <a:rPr lang="en-US" altLang="zh-CN" dirty="0"/>
              <a:t>2</a:t>
            </a:r>
            <a:r>
              <a:rPr lang="zh-CN" altLang="en-US" dirty="0"/>
              <a:t>接口方案的解读，</a:t>
            </a:r>
            <a:r>
              <a:rPr lang="en-US" altLang="zh-CN" dirty="0"/>
              <a:t>3</a:t>
            </a:r>
            <a:r>
              <a:rPr lang="zh-CN" altLang="en-US" dirty="0"/>
              <a:t>接口功能特色，</a:t>
            </a:r>
            <a:r>
              <a:rPr lang="en-US" altLang="zh-CN" dirty="0"/>
              <a:t>4</a:t>
            </a:r>
            <a:r>
              <a:rPr lang="zh-CN" altLang="en-US" dirty="0"/>
              <a:t>操作详细讲解，</a:t>
            </a:r>
            <a:r>
              <a:rPr lang="en-US" altLang="zh-CN" dirty="0"/>
              <a:t>5</a:t>
            </a:r>
            <a:r>
              <a:rPr lang="zh-CN" altLang="en-US" dirty="0"/>
              <a:t>常见问题解答</a:t>
            </a:r>
            <a:r>
              <a:rPr lang="en-US" altLang="zh-CN" dirty="0"/>
              <a:t>  </a:t>
            </a:r>
            <a:r>
              <a:rPr lang="zh-CN" altLang="en-US" dirty="0"/>
              <a:t>首先我们先说一下接口</a:t>
            </a:r>
            <a:r>
              <a:rPr lang="zh-CN" altLang="en-US" sz="1200" dirty="0">
                <a:solidFill>
                  <a:srgbClr val="00B0F0"/>
                </a:solidFill>
                <a:latin typeface="微软雅黑" panose="020B0503020204020204" pitchFamily="34" charset="-122"/>
                <a:ea typeface="微软雅黑" panose="020B0503020204020204" pitchFamily="34" charset="-122"/>
              </a:rPr>
              <a:t>总体概述</a:t>
            </a:r>
          </a:p>
        </p:txBody>
      </p:sp>
      <p:sp>
        <p:nvSpPr>
          <p:cNvPr id="153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D813E0D-3E01-4CE6-8678-47ACF13A78A7}" type="slidenum">
              <a:rPr lang="zh-CN" altLang="en-US"/>
              <a:t>2</a:t>
            </a:fld>
            <a:endParaRPr lang="zh-CN" altLang="en-US"/>
          </a:p>
        </p:txBody>
      </p:sp>
    </p:spTree>
    <p:extLst>
      <p:ext uri="{BB962C8B-B14F-4D97-AF65-F5344CB8AC3E}">
        <p14:creationId xmlns:p14="http://schemas.microsoft.com/office/powerpoint/2010/main" val="412730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13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a:p>
        </p:txBody>
      </p:sp>
      <p:sp>
        <p:nvSpPr>
          <p:cNvPr id="1013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87135E1-BF7F-408C-BF29-01D56DE0DE1F}" type="slidenum">
              <a:rPr lang="zh-CN" altLang="en-US" smtClean="0"/>
              <a:t>20</a:t>
            </a:fld>
            <a:endParaRPr lang="zh-CN" altLang="en-US"/>
          </a:p>
        </p:txBody>
      </p:sp>
    </p:spTree>
    <p:extLst>
      <p:ext uri="{BB962C8B-B14F-4D97-AF65-F5344CB8AC3E}">
        <p14:creationId xmlns:p14="http://schemas.microsoft.com/office/powerpoint/2010/main" val="4126305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CCDB5F1-BE7A-401F-A840-01563EE63713}" type="slidenum">
              <a:rPr lang="zh-CN" altLang="en-US" smtClean="0"/>
              <a:t>21</a:t>
            </a:fld>
            <a:endParaRPr lang="zh-CN" altLang="en-US"/>
          </a:p>
        </p:txBody>
      </p:sp>
    </p:spTree>
    <p:extLst>
      <p:ext uri="{BB962C8B-B14F-4D97-AF65-F5344CB8AC3E}">
        <p14:creationId xmlns:p14="http://schemas.microsoft.com/office/powerpoint/2010/main" val="355708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171" name="备注占位符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defRPr/>
            </a:pPr>
            <a:r>
              <a:rPr lang="zh-CN" altLang="en-US" sz="1000" dirty="0"/>
              <a:t>直达资金监控平台是要解决直达资金的分解下达，动态监控资金运行情况，我们需要把直达资金的指标和支付数据接入进来，进而监控。</a:t>
            </a:r>
            <a:endParaRPr lang="en-US" altLang="zh-CN" sz="1000" dirty="0"/>
          </a:p>
          <a:p>
            <a:pPr eaLnBrk="1" hangingPunct="1">
              <a:defRPr/>
            </a:pPr>
            <a:r>
              <a:rPr lang="zh-CN" altLang="en-US" sz="2400" dirty="0"/>
              <a:t>接口的目的：将地方预算管理系统与国库支付系统的指标数据和支付数据接入到直达资金监控平台里。并完成指标与支付的数据对接。</a:t>
            </a:r>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B53CA12-0AFB-421D-A6D6-35CA75106D4C}" type="slidenum">
              <a:rPr lang="zh-CN" altLang="en-US"/>
              <a:t>3</a:t>
            </a:fld>
            <a:endParaRPr lang="zh-CN" altLang="en-US"/>
          </a:p>
        </p:txBody>
      </p:sp>
    </p:spTree>
    <p:extLst>
      <p:ext uri="{BB962C8B-B14F-4D97-AF65-F5344CB8AC3E}">
        <p14:creationId xmlns:p14="http://schemas.microsoft.com/office/powerpoint/2010/main" val="3670300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zh-CN" altLang="en-US" dirty="0"/>
              <a:t>关于接入数据范围：指标接口主要接的是单位可执行指标和对下转移支付指标。</a:t>
            </a:r>
            <a:endParaRPr lang="en-US" altLang="zh-CN" dirty="0"/>
          </a:p>
          <a:p>
            <a:r>
              <a:rPr lang="zh-CN" altLang="en-US" dirty="0"/>
              <a:t>支付接口主要接的与直达资金相关的支付数据。</a:t>
            </a:r>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E02D45F-45F5-46F7-90E1-C91F9DD20E96}" type="slidenum">
              <a:rPr lang="zh-CN" altLang="en-US"/>
              <a:t>4</a:t>
            </a:fld>
            <a:endParaRPr lang="zh-CN" altLang="en-US"/>
          </a:p>
        </p:txBody>
      </p:sp>
    </p:spTree>
    <p:extLst>
      <p:ext uri="{BB962C8B-B14F-4D97-AF65-F5344CB8AC3E}">
        <p14:creationId xmlns:p14="http://schemas.microsoft.com/office/powerpoint/2010/main" val="4292869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dirty="0"/>
              <a:t>接口提供了五种方式，目前全国主要使用的三种分别是 </a:t>
            </a:r>
            <a:r>
              <a:rPr lang="en-US" altLang="zh-CN" sz="1200" dirty="0" err="1"/>
              <a:t>dblink</a:t>
            </a:r>
            <a:r>
              <a:rPr lang="zh-CN" altLang="en-US" sz="1200" dirty="0"/>
              <a:t>导入，</a:t>
            </a:r>
            <a:r>
              <a:rPr lang="en-US" altLang="zh-CN" sz="1200" dirty="0"/>
              <a:t>excel</a:t>
            </a:r>
            <a:r>
              <a:rPr lang="zh-CN" altLang="en-US" sz="1200" dirty="0"/>
              <a:t>导入，前置端模式。</a:t>
            </a:r>
            <a:endParaRPr lang="en-US" altLang="zh-CN"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dirty="0" err="1"/>
              <a:t>dblink</a:t>
            </a:r>
            <a:r>
              <a:rPr lang="zh-CN" altLang="en-US" sz="1200" dirty="0"/>
              <a:t>导入是通过中间库的形式，把生产系统的指标和支付数据同步到直达资金监控平台。主要用于数据比较集中的地区使用，比如全省大集中。</a:t>
            </a:r>
            <a:endParaRPr lang="en-US" altLang="zh-CN"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dirty="0"/>
              <a:t>excel</a:t>
            </a:r>
            <a:r>
              <a:rPr lang="zh-CN" altLang="en-US" sz="1200" dirty="0"/>
              <a:t>导入的方式最简单的，需要通过模板把数据抽取出来导入到直达资金监控平台，主要用于无生产系统或数据不集中的地区使用。</a:t>
            </a:r>
            <a:endParaRPr lang="en-US" altLang="zh-CN"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dirty="0"/>
              <a:t>前置端是把接口直接部署到市县财政身边，市县用户将清洗梳理后的结果数据同步到直达资金监控平台。主要用于省市县数据不能上下贯通的地区。</a:t>
            </a:r>
            <a:endParaRPr lang="en-US" altLang="zh-CN"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dirty="0"/>
              <a:t>不排除个别地方无生产系统，接口也提供的手工录入方式。还有远程接口方式。</a:t>
            </a:r>
            <a:endParaRPr lang="en-US" altLang="zh-CN" sz="1200" dirty="0"/>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E02D45F-45F5-46F7-90E1-C91F9DD20E96}" type="slidenum">
              <a:rPr lang="zh-CN" altLang="en-US"/>
              <a:t>5</a:t>
            </a:fld>
            <a:endParaRPr lang="zh-CN" altLang="en-US"/>
          </a:p>
        </p:txBody>
      </p:sp>
    </p:spTree>
    <p:extLst>
      <p:ext uri="{BB962C8B-B14F-4D97-AF65-F5344CB8AC3E}">
        <p14:creationId xmlns:p14="http://schemas.microsoft.com/office/powerpoint/2010/main" val="1273671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53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zh-CN" altLang="en-US" dirty="0"/>
              <a:t>下面我们解读一下接口方案。</a:t>
            </a:r>
          </a:p>
        </p:txBody>
      </p:sp>
      <p:sp>
        <p:nvSpPr>
          <p:cNvPr id="153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D813E0D-3E01-4CE6-8678-47ACF13A78A7}" type="slidenum">
              <a:rPr lang="zh-CN" altLang="en-US"/>
              <a:t>6</a:t>
            </a:fld>
            <a:endParaRPr lang="zh-CN" altLang="en-US"/>
          </a:p>
        </p:txBody>
      </p:sp>
    </p:spTree>
    <p:extLst>
      <p:ext uri="{BB962C8B-B14F-4D97-AF65-F5344CB8AC3E}">
        <p14:creationId xmlns:p14="http://schemas.microsoft.com/office/powerpoint/2010/main" val="3161089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a:t>财政部已经下发了指标接口</a:t>
            </a:r>
            <a:r>
              <a:rPr lang="en-US" altLang="zh-CN" dirty="0"/>
              <a:t>1.0.2</a:t>
            </a:r>
            <a:r>
              <a:rPr lang="zh-CN" altLang="en-US" dirty="0"/>
              <a:t>版本和支付接口</a:t>
            </a:r>
            <a:r>
              <a:rPr lang="en-US" altLang="zh-CN" dirty="0"/>
              <a:t>1.2.2</a:t>
            </a:r>
            <a:r>
              <a:rPr lang="zh-CN" altLang="en-US" dirty="0"/>
              <a:t>版本，近期根据直达资金需求，我们对指标、集中支付系统的接口主信息表</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a:t>进行了优化和调整。新增了</a:t>
            </a:r>
            <a:r>
              <a:rPr lang="en-US" altLang="zh-CN" dirty="0"/>
              <a:t>4</a:t>
            </a:r>
            <a:r>
              <a:rPr lang="zh-CN" altLang="en-US" dirty="0"/>
              <a:t>个数据项，用于标识</a:t>
            </a:r>
            <a:r>
              <a:rPr lang="zh-CN" altLang="en-US" dirty="0">
                <a:latin typeface="微软雅黑" panose="020B0503020204020204" pitchFamily="34" charset="-122"/>
                <a:ea typeface="微软雅黑" panose="020B0503020204020204" pitchFamily="34" charset="-122"/>
              </a:rPr>
              <a:t>直达资金和补贴到人到企业的相关信息。</a:t>
            </a:r>
            <a:r>
              <a:rPr lang="zh-CN" altLang="en-US" dirty="0"/>
              <a:t>在接口程序的方面，我们优化了界面，功能和性能。</a:t>
            </a: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E02D45F-45F5-46F7-90E1-C91F9DD20E96}" type="slidenum">
              <a:rPr lang="zh-CN" altLang="en-US"/>
              <a:t>7</a:t>
            </a:fld>
            <a:endParaRPr lang="zh-CN" altLang="en-US"/>
          </a:p>
        </p:txBody>
      </p:sp>
    </p:spTree>
    <p:extLst>
      <p:ext uri="{BB962C8B-B14F-4D97-AF65-F5344CB8AC3E}">
        <p14:creationId xmlns:p14="http://schemas.microsoft.com/office/powerpoint/2010/main" val="2991560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zh-CN" altLang="en-US" dirty="0">
                <a:latin typeface="微软雅黑" panose="020B0503020204020204" pitchFamily="34" charset="-122"/>
                <a:ea typeface="微软雅黑" panose="020B0503020204020204" pitchFamily="34" charset="-122"/>
              </a:rPr>
              <a:t>“QKSFBS“——扶贫标识（全部 1、部分 2、非扶贫 3)</a:t>
            </a:r>
            <a:endParaRPr lang="en-US" altLang="zh-CN"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“DIRECTFUNDS”——直达资金标识（一般债券01001 、正常转移支付 01002、特殊转移支付 01003、抗疫特别国债 01004、参照直达资金 02001、其他 09001)</a:t>
            </a:r>
            <a:endParaRPr lang="en-US" altLang="zh-CN"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“SUBSIDY”——是否补贴到人到企业（补贴到人项目 01、补贴到企业项目 02、补贴到人和企业的项目 03、其他 99)</a:t>
            </a:r>
            <a:endParaRPr lang="en-US" altLang="zh-CN"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“ZDZJJQPT”——是否直达资金的地方对应安排(是 1 否0)</a:t>
            </a:r>
            <a:endParaRPr lang="en-US" altLang="zh-CN"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“YLZD1”、“YLZD2”、“YLZD3”——预留字段1、2、3</a:t>
            </a:r>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E02D45F-45F5-46F7-90E1-C91F9DD20E96}" type="slidenum">
              <a:rPr lang="zh-CN" altLang="en-US"/>
              <a:t>8</a:t>
            </a:fld>
            <a:endParaRPr lang="zh-CN" altLang="en-US"/>
          </a:p>
        </p:txBody>
      </p:sp>
    </p:spTree>
    <p:extLst>
      <p:ext uri="{BB962C8B-B14F-4D97-AF65-F5344CB8AC3E}">
        <p14:creationId xmlns:p14="http://schemas.microsoft.com/office/powerpoint/2010/main" val="1546827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a:t>在指标接口中，强调字段是：</a:t>
            </a: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a:t>“原</a:t>
            </a:r>
            <a:r>
              <a:rPr lang="zh-CN" altLang="zh-CN" sz="1200" kern="0" dirty="0">
                <a:effectLst/>
              </a:rPr>
              <a:t>指标系统唯一标识</a:t>
            </a:r>
            <a:r>
              <a:rPr lang="zh-CN" altLang="en-US" dirty="0"/>
              <a:t>“ 是生产系统中贯穿指标支付环节的关联值，该字段在指标支付接口保持一致，确保数据接入到直达资金监控平台中可以自动挂接。</a:t>
            </a:r>
          </a:p>
          <a:p>
            <a:endParaRPr lang="zh-CN" altLang="en-US" dirty="0"/>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E02D45F-45F5-46F7-90E1-C91F9DD20E96}" type="slidenum">
              <a:rPr lang="zh-CN" altLang="en-US"/>
              <a:t>9</a:t>
            </a:fld>
            <a:endParaRPr lang="zh-CN" altLang="en-US"/>
          </a:p>
        </p:txBody>
      </p:sp>
    </p:spTree>
    <p:extLst>
      <p:ext uri="{BB962C8B-B14F-4D97-AF65-F5344CB8AC3E}">
        <p14:creationId xmlns:p14="http://schemas.microsoft.com/office/powerpoint/2010/main" val="1324235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lvl1pPr>
              <a:defRPr/>
            </a:lvl1pPr>
          </a:lstStyle>
          <a:p>
            <a:pPr>
              <a:defRPr/>
            </a:pPr>
            <a:fld id="{F2D1DD95-A2A6-4A7D-9FA8-B497200784C6}" type="datetimeFigureOut">
              <a:rPr lang="zh-CN" altLang="en-US"/>
              <a:t>2020/6/23</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CCB0EF3E-9E9B-41F5-B9C6-F5EA52FDE1DE}"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C69DE7D5-92A8-46ED-811B-46007BE538B6}" type="datetimeFigureOut">
              <a:rPr lang="zh-CN" altLang="en-US"/>
              <a:t>2020/6/23</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772C579B-12BA-4A52-B0E0-571C48DB43D2}"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76F5B61C-156F-4475-AD94-4B765882D2F5}" type="datetimeFigureOut">
              <a:rPr lang="zh-CN" altLang="en-US"/>
              <a:t>2020/6/23</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90871F12-0357-4280-91E7-F977269B3C9B}"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our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86759" y="2365265"/>
            <a:ext cx="1828800" cy="1828800"/>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
        <p:nvSpPr>
          <p:cNvPr id="9" name="Picture Placeholder 7"/>
          <p:cNvSpPr>
            <a:spLocks noGrp="1"/>
          </p:cNvSpPr>
          <p:nvPr>
            <p:ph type="pic" sz="quarter" idx="11"/>
          </p:nvPr>
        </p:nvSpPr>
        <p:spPr>
          <a:xfrm>
            <a:off x="4035973" y="2365265"/>
            <a:ext cx="1828800" cy="1828800"/>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
        <p:nvSpPr>
          <p:cNvPr id="10" name="Picture Placeholder 7"/>
          <p:cNvSpPr>
            <a:spLocks noGrp="1"/>
          </p:cNvSpPr>
          <p:nvPr>
            <p:ph type="pic" sz="quarter" idx="12"/>
          </p:nvPr>
        </p:nvSpPr>
        <p:spPr>
          <a:xfrm>
            <a:off x="6285187" y="2365265"/>
            <a:ext cx="1828800" cy="1828800"/>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
        <p:nvSpPr>
          <p:cNvPr id="11" name="Picture Placeholder 7"/>
          <p:cNvSpPr>
            <a:spLocks noGrp="1"/>
          </p:cNvSpPr>
          <p:nvPr>
            <p:ph type="pic" sz="quarter" idx="13"/>
          </p:nvPr>
        </p:nvSpPr>
        <p:spPr>
          <a:xfrm>
            <a:off x="8534401" y="2365265"/>
            <a:ext cx="1828800" cy="1828800"/>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Tree>
  </p:cSld>
  <p:clrMapOvr>
    <a:masterClrMapping/>
  </p:clrMapOvr>
  <p:transition spd="slow" advTm="4043">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D0ECEC1A-F7D2-4850-B7A1-6A1D74331AC0}" type="datetimeFigureOut">
              <a:rPr lang="zh-CN" altLang="en-US"/>
              <a:t>2020/6/23</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6B812B92-03F1-4FFD-BB88-6A7D27C74F74}"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lvl1pPr>
              <a:defRPr/>
            </a:lvl1pPr>
          </a:lstStyle>
          <a:p>
            <a:pPr>
              <a:defRPr/>
            </a:pPr>
            <a:fld id="{B0DFF2EE-421C-48D2-8E7C-EA4E7732BC09}" type="datetimeFigureOut">
              <a:rPr lang="zh-CN" altLang="en-US"/>
              <a:t>2020/6/23</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5E9364C8-0892-47E4-B4E8-E19FB02B43CD}"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51455D7E-F562-46A4-A81B-52E149D3D508}" type="datetimeFigureOut">
              <a:rPr lang="zh-CN" altLang="en-US"/>
              <a:t>2020/6/23</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fld id="{988339E1-1F4F-45BE-9E4B-F3A1973B0523}"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pPr>
              <a:defRPr/>
            </a:pPr>
            <a:fld id="{E05ECF1A-61AB-4F97-9DA1-E6605D0ABE0C}" type="datetimeFigureOut">
              <a:rPr lang="zh-CN" altLang="en-US"/>
              <a:t>2020/6/23</a:t>
            </a:fld>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fld id="{8BDB2155-B6DB-42DA-8831-FAC81A9E5358}"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fld id="{B8030DAA-63B0-4499-ABB7-EBFA5B2D78B8}" type="datetimeFigureOut">
              <a:rPr lang="zh-CN" altLang="en-US"/>
              <a:t>2020/6/23</a:t>
            </a:fld>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fld id="{97E0DFCD-387B-4F1D-BA14-D707E312824B}"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8E006FE-5AD6-4C41-99E0-5254DB92F3B5}" type="datetimeFigureOut">
              <a:rPr lang="zh-CN" altLang="en-US"/>
              <a:t>2020/6/23</a:t>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fld id="{F7C8B606-0B30-4B12-A71E-C13CD6FD4F07}"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pPr>
              <a:defRPr/>
            </a:pPr>
            <a:fld id="{A7E91A1F-0415-49D3-9820-8C5B449BEE51}" type="datetimeFigureOut">
              <a:rPr lang="zh-CN" altLang="en-US"/>
              <a:t>2020/6/23</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fld id="{60865439-38D4-413C-86C7-D94851E65B55}"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pPr>
              <a:defRPr/>
            </a:pPr>
            <a:fld id="{663B1E0D-03A9-461A-A65C-08BD2F77D521}" type="datetimeFigureOut">
              <a:rPr lang="zh-CN" altLang="en-US"/>
              <a:t>2020/6/23</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fld id="{9043B703-25AB-4CED-A630-092DB3C42109}"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C3CC327-F18B-446E-B71B-805C15FBDFD8}" type="datetimeFigureOut">
              <a:rPr lang="zh-CN" altLang="en-US"/>
              <a:t>2020/6/23</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fld id="{C4CF56CF-53BC-4797-AE73-A0B232E16BAC}"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4" descr="19533051_162740939000_2.jpg"/>
          <p:cNvPicPr>
            <a:picLocks noChangeAspect="1"/>
          </p:cNvPicPr>
          <p:nvPr/>
        </p:nvPicPr>
        <p:blipFill>
          <a:blip r:embed="rId3">
            <a:extLst>
              <a:ext uri="{28A0092B-C50C-407E-A947-70E740481C1C}">
                <a14:useLocalDpi xmlns:a14="http://schemas.microsoft.com/office/drawing/2010/main" val="0"/>
              </a:ext>
            </a:extLst>
          </a:blip>
          <a:srcRect b="50000"/>
          <a:stretch>
            <a:fillRect/>
          </a:stretch>
        </p:blipFill>
        <p:spPr bwMode="auto">
          <a:xfrm>
            <a:off x="0" y="3429000"/>
            <a:ext cx="1219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图片 2" descr="BNA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75" y="157163"/>
            <a:ext cx="6850063"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524000" y="2014799"/>
            <a:ext cx="9144000" cy="1569660"/>
          </a:xfrm>
          <a:prstGeom prst="rect">
            <a:avLst/>
          </a:prstGeom>
          <a:solidFill>
            <a:schemeClr val="bg1"/>
          </a:solidFill>
        </p:spPr>
        <p:txBody>
          <a:bodyPr>
            <a:spAutoFit/>
          </a:bodyPr>
          <a:lstStyle/>
          <a:p>
            <a:pPr algn="ctr" eaLnBrk="1" fontAlgn="auto" hangingPunct="1">
              <a:spcBef>
                <a:spcPts val="0"/>
              </a:spcBef>
              <a:spcAft>
                <a:spcPts val="0"/>
              </a:spcAft>
              <a:defRPr/>
            </a:pPr>
            <a:r>
              <a:rPr lang="zh-CN" altLang="en-US" sz="4800" b="1" dirty="0">
                <a:solidFill>
                  <a:schemeClr val="accent2">
                    <a:lumMod val="75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直达资金监控系统</a:t>
            </a:r>
            <a:endParaRPr lang="en-US" altLang="zh-CN" sz="4800" b="1" dirty="0">
              <a:solidFill>
                <a:schemeClr val="accent2">
                  <a:lumMod val="75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eaLnBrk="1" fontAlgn="auto" hangingPunct="1">
              <a:spcBef>
                <a:spcPts val="0"/>
              </a:spcBef>
              <a:spcAft>
                <a:spcPts val="0"/>
              </a:spcAft>
              <a:defRPr/>
            </a:pPr>
            <a:r>
              <a:rPr lang="zh-CN" altLang="en-US" sz="4800" b="1" dirty="0">
                <a:solidFill>
                  <a:schemeClr val="accent2">
                    <a:lumMod val="75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接口操作</a:t>
            </a:r>
            <a:endParaRPr lang="en-US" altLang="zh-CN" sz="4800" b="1" dirty="0">
              <a:solidFill>
                <a:schemeClr val="accent2">
                  <a:lumMod val="75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endParaRPr>
          </a:p>
        </p:txBody>
      </p:sp>
      <p:sp>
        <p:nvSpPr>
          <p:cNvPr id="8" name="TextBox 7"/>
          <p:cNvSpPr txBox="1"/>
          <p:nvPr/>
        </p:nvSpPr>
        <p:spPr>
          <a:xfrm>
            <a:off x="1524000" y="4762403"/>
            <a:ext cx="9144000" cy="368300"/>
          </a:xfrm>
          <a:prstGeom prst="rect">
            <a:avLst/>
          </a:prstGeom>
          <a:noFill/>
        </p:spPr>
        <p:txBody>
          <a:bodyPr>
            <a:spAutoFit/>
          </a:bodyPr>
          <a:lstStyle/>
          <a:p>
            <a:pPr algn="ctr" eaLnBrk="1" fontAlgn="auto" hangingPunct="1">
              <a:spcBef>
                <a:spcPts val="0"/>
              </a:spcBef>
              <a:spcAft>
                <a:spcPts val="0"/>
              </a:spcAft>
              <a:defRPr/>
            </a:pPr>
            <a:r>
              <a:rPr lang="en-US" altLang="zh-CN" dirty="0">
                <a:solidFill>
                  <a:schemeClr val="accent2">
                    <a:lumMod val="75000"/>
                  </a:schemeClr>
                </a:solidFill>
                <a:latin typeface="微软雅黑" panose="020B0503020204020204" pitchFamily="34" charset="-122"/>
                <a:ea typeface="微软雅黑" panose="020B0503020204020204" pitchFamily="34" charset="-122"/>
              </a:rPr>
              <a:t>2020</a:t>
            </a:r>
            <a:r>
              <a:rPr lang="zh-CN" altLang="en-US" dirty="0">
                <a:solidFill>
                  <a:schemeClr val="accent2">
                    <a:lumMod val="75000"/>
                  </a:schemeClr>
                </a:solidFill>
                <a:latin typeface="微软雅黑" panose="020B0503020204020204" pitchFamily="34" charset="-122"/>
                <a:ea typeface="微软雅黑" panose="020B0503020204020204" pitchFamily="34" charset="-122"/>
              </a:rPr>
              <a:t>年</a:t>
            </a:r>
            <a:r>
              <a:rPr lang="en-US" altLang="zh-CN" dirty="0">
                <a:solidFill>
                  <a:schemeClr val="accent2">
                    <a:lumMod val="75000"/>
                  </a:schemeClr>
                </a:solidFill>
                <a:latin typeface="微软雅黑" panose="020B0503020204020204" pitchFamily="34" charset="-122"/>
                <a:ea typeface="微软雅黑" panose="020B0503020204020204" pitchFamily="34" charset="-122"/>
              </a:rPr>
              <a:t>6</a:t>
            </a:r>
            <a:r>
              <a:rPr lang="zh-CN" altLang="en-US" dirty="0">
                <a:solidFill>
                  <a:schemeClr val="accent2">
                    <a:lumMod val="75000"/>
                  </a:schemeClr>
                </a:solidFill>
                <a:latin typeface="微软雅黑" panose="020B0503020204020204" pitchFamily="34" charset="-122"/>
                <a:ea typeface="微软雅黑" panose="020B0503020204020204" pitchFamily="34" charset="-122"/>
              </a:rPr>
              <a:t>月</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1"/>
          <p:cNvSpPr>
            <a:spLocks noGrp="1"/>
          </p:cNvSpPr>
          <p:nvPr>
            <p:ph type="title"/>
          </p:nvPr>
        </p:nvSpPr>
        <p:spPr>
          <a:xfrm>
            <a:off x="12700" y="31750"/>
            <a:ext cx="5795963" cy="549275"/>
          </a:xfrm>
        </p:spPr>
        <p:txBody>
          <a:bodyPr rtlCol="0">
            <a:noAutofit/>
          </a:bodyPr>
          <a:lstStyle/>
          <a:p>
            <a:pPr eaLnBrk="1" fontAlgn="auto" hangingPunct="1">
              <a:spcAft>
                <a:spcPts val="0"/>
              </a:spcAft>
              <a:defRPr/>
            </a:pPr>
            <a:r>
              <a:rPr lang="zh-CN" altLang="en-US" sz="2800" dirty="0">
                <a:solidFill>
                  <a:schemeClr val="accent2">
                    <a:lumMod val="75000"/>
                  </a:schemeClr>
                </a:solidFill>
                <a:latin typeface="黑体" panose="02010600030101010101" pitchFamily="49" charset="-122"/>
                <a:ea typeface="黑体" panose="02010600030101010101" pitchFamily="49" charset="-122"/>
              </a:rPr>
              <a:t>接口方案解读</a:t>
            </a:r>
          </a:p>
        </p:txBody>
      </p:sp>
      <p:cxnSp>
        <p:nvCxnSpPr>
          <p:cNvPr id="6" name="直接连接符 5"/>
          <p:cNvCxnSpPr/>
          <p:nvPr/>
        </p:nvCxnSpPr>
        <p:spPr>
          <a:xfrm>
            <a:off x="-25400" y="581025"/>
            <a:ext cx="12168188" cy="0"/>
          </a:xfrm>
          <a:prstGeom prst="line">
            <a:avLst/>
          </a:prstGeom>
        </p:spPr>
        <p:style>
          <a:lnRef idx="2">
            <a:schemeClr val="accent2"/>
          </a:lnRef>
          <a:fillRef idx="0">
            <a:schemeClr val="accent2"/>
          </a:fillRef>
          <a:effectRef idx="1">
            <a:schemeClr val="accent2"/>
          </a:effectRef>
          <a:fontRef idx="minor">
            <a:schemeClr val="tx1"/>
          </a:fontRef>
        </p:style>
      </p:cxn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 name="TextBox 10"/>
          <p:cNvSpPr txBox="1"/>
          <p:nvPr/>
        </p:nvSpPr>
        <p:spPr>
          <a:xfrm>
            <a:off x="621565" y="665262"/>
            <a:ext cx="3573414" cy="523220"/>
          </a:xfrm>
          <a:prstGeom prst="rect">
            <a:avLst/>
          </a:prstGeom>
          <a:noFill/>
        </p:spPr>
        <p:txBody>
          <a:bodyPr wrap="none" rtlCol="0">
            <a:spAutoFit/>
          </a:bodyPr>
          <a:lstStyle>
            <a:defPPr>
              <a:defRPr lang="en-US"/>
            </a:defPPr>
            <a:lvl1pPr algn="just">
              <a:defRPr sz="2000" b="1">
                <a:solidFill>
                  <a:srgbClr val="0070C0"/>
                </a:solidFill>
                <a:latin typeface="微软雅黑" panose="020B0503020204020204" pitchFamily="34" charset="-122"/>
                <a:ea typeface="微软雅黑" panose="020B0503020204020204" pitchFamily="34" charset="-122"/>
              </a:defRPr>
            </a:lvl1pPr>
          </a:lstStyle>
          <a:p>
            <a:pPr algn="just"/>
            <a:r>
              <a:rPr lang="zh-CN" altLang="en-US" sz="2800" dirty="0"/>
              <a:t>接口数据项</a:t>
            </a:r>
            <a:r>
              <a:rPr lang="en-US" altLang="zh-CN" sz="2800" dirty="0"/>
              <a:t>-</a:t>
            </a:r>
            <a:r>
              <a:rPr lang="zh-CN" altLang="en-US" sz="2800" dirty="0">
                <a:solidFill>
                  <a:srgbClr val="FFC000"/>
                </a:solidFill>
                <a:sym typeface="+mn-ea"/>
              </a:rPr>
              <a:t>支付接口</a:t>
            </a:r>
            <a:endParaRPr lang="en-US" altLang="zh-CN" sz="2800" dirty="0"/>
          </a:p>
        </p:txBody>
      </p:sp>
      <p:graphicFrame>
        <p:nvGraphicFramePr>
          <p:cNvPr id="4" name="表格 3"/>
          <p:cNvGraphicFramePr>
            <a:graphicFrameLocks noGrp="1"/>
          </p:cNvGraphicFramePr>
          <p:nvPr>
            <p:extLst>
              <p:ext uri="{D42A27DB-BD31-4B8C-83A1-F6EECF244321}">
                <p14:modId xmlns:p14="http://schemas.microsoft.com/office/powerpoint/2010/main" val="236181581"/>
              </p:ext>
            </p:extLst>
          </p:nvPr>
        </p:nvGraphicFramePr>
        <p:xfrm>
          <a:off x="767403" y="1330082"/>
          <a:ext cx="10657194" cy="5510777"/>
        </p:xfrm>
        <a:graphic>
          <a:graphicData uri="http://schemas.openxmlformats.org/drawingml/2006/table">
            <a:tbl>
              <a:tblPr firstRow="1" firstCol="1" bandRow="1">
                <a:tableStyleId>{7DF18680-E054-41AD-8BC1-D1AEF772440D}</a:tableStyleId>
              </a:tblPr>
              <a:tblGrid>
                <a:gridCol w="551548">
                  <a:extLst>
                    <a:ext uri="{9D8B030D-6E8A-4147-A177-3AD203B41FA5}">
                      <a16:colId xmlns:a16="http://schemas.microsoft.com/office/drawing/2014/main" val="20000"/>
                    </a:ext>
                  </a:extLst>
                </a:gridCol>
                <a:gridCol w="2832828">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648073">
                  <a:extLst>
                    <a:ext uri="{9D8B030D-6E8A-4147-A177-3AD203B41FA5}">
                      <a16:colId xmlns:a16="http://schemas.microsoft.com/office/drawing/2014/main" val="20004"/>
                    </a:ext>
                  </a:extLst>
                </a:gridCol>
                <a:gridCol w="864102">
                  <a:extLst>
                    <a:ext uri="{9D8B030D-6E8A-4147-A177-3AD203B41FA5}">
                      <a16:colId xmlns:a16="http://schemas.microsoft.com/office/drawing/2014/main" val="20005"/>
                    </a:ext>
                  </a:extLst>
                </a:gridCol>
                <a:gridCol w="1207549">
                  <a:extLst>
                    <a:ext uri="{9D8B030D-6E8A-4147-A177-3AD203B41FA5}">
                      <a16:colId xmlns:a16="http://schemas.microsoft.com/office/drawing/2014/main" val="20006"/>
                    </a:ext>
                  </a:extLst>
                </a:gridCol>
                <a:gridCol w="1384742">
                  <a:extLst>
                    <a:ext uri="{9D8B030D-6E8A-4147-A177-3AD203B41FA5}">
                      <a16:colId xmlns:a16="http://schemas.microsoft.com/office/drawing/2014/main" val="20007"/>
                    </a:ext>
                  </a:extLst>
                </a:gridCol>
              </a:tblGrid>
              <a:tr h="636797">
                <a:tc>
                  <a:txBody>
                    <a:bodyPr/>
                    <a:lstStyle/>
                    <a:p>
                      <a:pPr algn="ctr">
                        <a:spcAft>
                          <a:spcPts val="0"/>
                        </a:spcAft>
                      </a:pPr>
                      <a:r>
                        <a:rPr lang="zh-CN" sz="1800" kern="0" dirty="0">
                          <a:effectLst/>
                        </a:rPr>
                        <a:t>序号</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ctr">
                        <a:spcAft>
                          <a:spcPts val="0"/>
                        </a:spcAft>
                      </a:pPr>
                      <a:r>
                        <a:rPr lang="zh-CN" sz="1800" kern="0" dirty="0">
                          <a:effectLst/>
                        </a:rPr>
                        <a:t>标识符</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ctr">
                        <a:spcAft>
                          <a:spcPts val="0"/>
                        </a:spcAft>
                      </a:pPr>
                      <a:r>
                        <a:rPr lang="zh-CN" sz="1800" kern="0" dirty="0">
                          <a:effectLst/>
                        </a:rPr>
                        <a:t>字段名称</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ctr">
                        <a:spcAft>
                          <a:spcPts val="0"/>
                        </a:spcAft>
                      </a:pPr>
                      <a:r>
                        <a:rPr lang="zh-CN" sz="1800" kern="0" dirty="0">
                          <a:effectLst/>
                        </a:rPr>
                        <a:t>类型</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ctr">
                        <a:spcAft>
                          <a:spcPts val="0"/>
                        </a:spcAft>
                      </a:pPr>
                      <a:r>
                        <a:rPr lang="zh-CN" sz="1800" kern="0" dirty="0">
                          <a:effectLst/>
                        </a:rPr>
                        <a:t>长度</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ctr">
                        <a:spcAft>
                          <a:spcPts val="0"/>
                        </a:spcAft>
                      </a:pPr>
                      <a:r>
                        <a:rPr lang="zh-CN" sz="1800" kern="0" dirty="0">
                          <a:effectLst/>
                        </a:rPr>
                        <a:t>是否数据规范</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marR="666750" algn="ctr">
                        <a:spcAft>
                          <a:spcPts val="0"/>
                        </a:spcAft>
                      </a:pPr>
                      <a:r>
                        <a:rPr lang="zh-CN" altLang="en-US" sz="1800" kern="0" dirty="0">
                          <a:effectLst/>
                        </a:rPr>
                        <a:t>备注</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ctr">
                        <a:spcAft>
                          <a:spcPts val="0"/>
                        </a:spcAft>
                      </a:pPr>
                      <a:r>
                        <a:rPr lang="zh-CN" sz="1800" kern="0" dirty="0">
                          <a:effectLst/>
                        </a:rPr>
                        <a:t>必填</a:t>
                      </a:r>
                      <a:r>
                        <a:rPr lang="en-US" sz="1800" kern="0" dirty="0">
                          <a:effectLst/>
                        </a:rPr>
                        <a:t>/</a:t>
                      </a:r>
                      <a:r>
                        <a:rPr lang="zh-CN" sz="1800" kern="0" dirty="0">
                          <a:effectLst/>
                        </a:rPr>
                        <a:t>可选</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extLst>
                  <a:ext uri="{0D108BD9-81ED-4DB2-BD59-A6C34878D82A}">
                    <a16:rowId xmlns:a16="http://schemas.microsoft.com/office/drawing/2014/main" val="10000"/>
                  </a:ext>
                </a:extLst>
              </a:tr>
              <a:tr h="318398">
                <a:tc>
                  <a:txBody>
                    <a:bodyPr/>
                    <a:lstStyle/>
                    <a:p>
                      <a:pPr algn="ctr">
                        <a:spcAft>
                          <a:spcPts val="0"/>
                        </a:spcAft>
                      </a:pPr>
                      <a:r>
                        <a:rPr lang="en-US" sz="1800" b="0" kern="100" dirty="0">
                          <a:effectLst/>
                        </a:rPr>
                        <a:t>5</a:t>
                      </a:r>
                      <a:endParaRPr lang="zh-CN" sz="1800" b="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en-US" sz="1800" kern="100" dirty="0">
                          <a:effectLst/>
                        </a:rPr>
                        <a:t>BGTDOCNO</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zh-CN" sz="1800" kern="100" dirty="0">
                          <a:effectLst/>
                        </a:rPr>
                        <a:t>指标文号</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en-US" sz="1800" kern="100" dirty="0">
                          <a:effectLst/>
                        </a:rPr>
                        <a:t>Varchar2</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en-US" sz="1800" kern="100" dirty="0">
                          <a:effectLst/>
                        </a:rPr>
                        <a:t>100</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ctr">
                        <a:spcAft>
                          <a:spcPts val="0"/>
                        </a:spcAft>
                      </a:pPr>
                      <a:r>
                        <a:rPr lang="zh-CN" sz="1800" kern="0" dirty="0">
                          <a:effectLst/>
                        </a:rPr>
                        <a:t>是</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l">
                        <a:spcAft>
                          <a:spcPts val="0"/>
                        </a:spcAft>
                      </a:pP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ctr">
                        <a:spcAft>
                          <a:spcPts val="0"/>
                        </a:spcAft>
                      </a:pPr>
                      <a:r>
                        <a:rPr lang="zh-CN" sz="1800" kern="0" dirty="0">
                          <a:effectLst/>
                        </a:rPr>
                        <a:t>必填</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extLst>
                  <a:ext uri="{0D108BD9-81ED-4DB2-BD59-A6C34878D82A}">
                    <a16:rowId xmlns:a16="http://schemas.microsoft.com/office/drawing/2014/main" val="10001"/>
                  </a:ext>
                </a:extLst>
              </a:tr>
              <a:tr h="318398">
                <a:tc>
                  <a:txBody>
                    <a:bodyPr/>
                    <a:lstStyle/>
                    <a:p>
                      <a:pPr algn="ctr">
                        <a:spcAft>
                          <a:spcPts val="0"/>
                        </a:spcAft>
                      </a:pPr>
                      <a:r>
                        <a:rPr lang="en-US" sz="1800" b="0" kern="100" dirty="0">
                          <a:effectLst/>
                        </a:rPr>
                        <a:t>9</a:t>
                      </a:r>
                      <a:endParaRPr lang="zh-CN" sz="1800" b="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1800" kern="100" dirty="0">
                          <a:effectLst/>
                        </a:rPr>
                        <a:t>THIRDINDI</a:t>
                      </a:r>
                      <a:endParaRPr lang="zh-CN" alt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zh-CN" sz="1800" kern="0" dirty="0">
                          <a:effectLst/>
                        </a:rPr>
                        <a:t>原指标系统唯一标识</a:t>
                      </a:r>
                      <a:endParaRPr lang="zh-CN" alt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en-US" sz="1800" kern="100">
                          <a:effectLst/>
                        </a:rPr>
                        <a:t>Varchar2</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en-US" sz="1800" kern="100">
                          <a:effectLst/>
                        </a:rPr>
                        <a:t>100</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ctr">
                        <a:spcAft>
                          <a:spcPts val="0"/>
                        </a:spcAft>
                      </a:pP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l">
                        <a:spcAft>
                          <a:spcPts val="0"/>
                        </a:spcAft>
                      </a:pP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ctr">
                        <a:spcAft>
                          <a:spcPts val="0"/>
                        </a:spcAft>
                      </a:pPr>
                      <a:r>
                        <a:rPr lang="zh-CN" sz="1800" kern="0" dirty="0">
                          <a:effectLst/>
                        </a:rPr>
                        <a:t>必填</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extLst>
                  <a:ext uri="{0D108BD9-81ED-4DB2-BD59-A6C34878D82A}">
                    <a16:rowId xmlns:a16="http://schemas.microsoft.com/office/drawing/2014/main" val="10002"/>
                  </a:ext>
                </a:extLst>
              </a:tr>
              <a:tr h="318398">
                <a:tc>
                  <a:txBody>
                    <a:bodyPr/>
                    <a:lstStyle/>
                    <a:p>
                      <a:pPr algn="ctr">
                        <a:spcAft>
                          <a:spcPts val="0"/>
                        </a:spcAft>
                      </a:pPr>
                      <a:r>
                        <a:rPr lang="en-US" sz="1800" b="0" kern="100" dirty="0">
                          <a:effectLst/>
                        </a:rPr>
                        <a:t>13</a:t>
                      </a:r>
                      <a:endParaRPr lang="zh-CN" sz="1800" b="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en-US" sz="1800" kern="100" dirty="0">
                          <a:effectLst/>
                        </a:rPr>
                        <a:t>PAYTYPE</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zh-CN" sz="1800" kern="100" dirty="0">
                          <a:effectLst/>
                        </a:rPr>
                        <a:t>支付方式</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en-US" sz="1800" kern="100">
                          <a:effectLst/>
                        </a:rPr>
                        <a:t>Varchar2</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en-US" sz="1800" kern="100">
                          <a:effectLst/>
                        </a:rPr>
                        <a:t>100</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ctr">
                        <a:spcAft>
                          <a:spcPts val="0"/>
                        </a:spcAft>
                      </a:pPr>
                      <a:r>
                        <a:rPr lang="zh-CN" sz="1800" kern="0">
                          <a:effectLst/>
                        </a:rPr>
                        <a:t>是</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l">
                        <a:spcAft>
                          <a:spcPts val="0"/>
                        </a:spcAft>
                      </a:pP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ctr">
                        <a:spcAft>
                          <a:spcPts val="0"/>
                        </a:spcAft>
                      </a:pPr>
                      <a:r>
                        <a:rPr lang="zh-CN" sz="1800" kern="0">
                          <a:effectLst/>
                        </a:rPr>
                        <a:t>必填</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extLst>
                  <a:ext uri="{0D108BD9-81ED-4DB2-BD59-A6C34878D82A}">
                    <a16:rowId xmlns:a16="http://schemas.microsoft.com/office/drawing/2014/main" val="10003"/>
                  </a:ext>
                </a:extLst>
              </a:tr>
              <a:tr h="318398">
                <a:tc>
                  <a:txBody>
                    <a:bodyPr/>
                    <a:lstStyle/>
                    <a:p>
                      <a:pPr algn="ctr">
                        <a:spcAft>
                          <a:spcPts val="0"/>
                        </a:spcAft>
                      </a:pPr>
                      <a:r>
                        <a:rPr lang="en-US" sz="1800" b="0" kern="100" dirty="0">
                          <a:effectLst/>
                        </a:rPr>
                        <a:t>14</a:t>
                      </a:r>
                      <a:endParaRPr lang="zh-CN" sz="1800" b="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en-US" sz="1800" kern="100" dirty="0">
                          <a:effectLst/>
                        </a:rPr>
                        <a:t>SETMODECODE</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zh-CN" sz="1800" kern="100" dirty="0">
                          <a:effectLst/>
                        </a:rPr>
                        <a:t>结算方式</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en-US" sz="1800" kern="100" dirty="0">
                          <a:effectLst/>
                        </a:rPr>
                        <a:t>Varchar2</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en-US" sz="1800" kern="100">
                          <a:effectLst/>
                        </a:rPr>
                        <a:t>100</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ctr">
                        <a:spcAft>
                          <a:spcPts val="0"/>
                        </a:spcAft>
                      </a:pPr>
                      <a:r>
                        <a:rPr lang="zh-CN" sz="1800" kern="0">
                          <a:effectLst/>
                        </a:rPr>
                        <a:t>是</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l">
                        <a:spcAft>
                          <a:spcPts val="0"/>
                        </a:spcAft>
                      </a:pP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ctr">
                        <a:spcAft>
                          <a:spcPts val="0"/>
                        </a:spcAft>
                      </a:pPr>
                      <a:r>
                        <a:rPr lang="zh-CN" sz="1800" kern="0">
                          <a:effectLst/>
                        </a:rPr>
                        <a:t>必填</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extLst>
                  <a:ext uri="{0D108BD9-81ED-4DB2-BD59-A6C34878D82A}">
                    <a16:rowId xmlns:a16="http://schemas.microsoft.com/office/drawing/2014/main" val="10004"/>
                  </a:ext>
                </a:extLst>
              </a:tr>
              <a:tr h="318398">
                <a:tc>
                  <a:txBody>
                    <a:bodyPr/>
                    <a:lstStyle/>
                    <a:p>
                      <a:pPr algn="ctr">
                        <a:spcAft>
                          <a:spcPts val="0"/>
                        </a:spcAft>
                      </a:pPr>
                      <a:r>
                        <a:rPr lang="en-US" sz="1800" b="0" kern="100" dirty="0">
                          <a:effectLst/>
                        </a:rPr>
                        <a:t>15</a:t>
                      </a:r>
                      <a:endParaRPr lang="zh-CN" sz="1800" b="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en-US" sz="1800" kern="100" dirty="0">
                          <a:effectLst/>
                        </a:rPr>
                        <a:t>INDIAMT</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zh-CN" sz="1800" kern="100" dirty="0">
                          <a:effectLst/>
                        </a:rPr>
                        <a:t>指标金额</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en-US" sz="1800" kern="100" dirty="0">
                          <a:effectLst/>
                        </a:rPr>
                        <a:t>Number</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en-US" sz="1800" kern="100" dirty="0">
                          <a:effectLst/>
                        </a:rPr>
                        <a:t>18</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ctr">
                        <a:spcAft>
                          <a:spcPts val="0"/>
                        </a:spcAft>
                      </a:pPr>
                      <a:r>
                        <a:rPr lang="zh-CN" sz="1800" kern="0">
                          <a:effectLst/>
                        </a:rPr>
                        <a:t>　</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l">
                        <a:spcAft>
                          <a:spcPts val="0"/>
                        </a:spcAft>
                      </a:pP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ctr">
                        <a:spcAft>
                          <a:spcPts val="0"/>
                        </a:spcAft>
                      </a:pPr>
                      <a:r>
                        <a:rPr lang="zh-CN" sz="1800" kern="0">
                          <a:effectLst/>
                        </a:rPr>
                        <a:t>必填</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extLst>
                  <a:ext uri="{0D108BD9-81ED-4DB2-BD59-A6C34878D82A}">
                    <a16:rowId xmlns:a16="http://schemas.microsoft.com/office/drawing/2014/main" val="10005"/>
                  </a:ext>
                </a:extLst>
              </a:tr>
              <a:tr h="318398">
                <a:tc>
                  <a:txBody>
                    <a:bodyPr/>
                    <a:lstStyle/>
                    <a:p>
                      <a:pPr algn="ctr">
                        <a:spcAft>
                          <a:spcPts val="0"/>
                        </a:spcAft>
                      </a:pPr>
                      <a:r>
                        <a:rPr lang="en-US" sz="1800" b="0" kern="100" dirty="0">
                          <a:effectLst/>
                        </a:rPr>
                        <a:t>16</a:t>
                      </a:r>
                      <a:endParaRPr lang="zh-CN" sz="1800" b="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en-US" sz="1800" kern="100" dirty="0">
                          <a:effectLst/>
                        </a:rPr>
                        <a:t>GATHERBANKCODE</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zh-CN" sz="1800" kern="100" dirty="0">
                          <a:effectLst/>
                        </a:rPr>
                        <a:t>收款方银行代码</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en-US" sz="1800" kern="100" dirty="0">
                          <a:effectLst/>
                        </a:rPr>
                        <a:t>Varchar2</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en-US" sz="1800" kern="100" dirty="0">
                          <a:effectLst/>
                        </a:rPr>
                        <a:t>32</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ctr">
                        <a:spcAft>
                          <a:spcPts val="0"/>
                        </a:spcAft>
                      </a:pP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l">
                        <a:spcAft>
                          <a:spcPts val="0"/>
                        </a:spcAft>
                      </a:pP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ctr">
                        <a:spcAft>
                          <a:spcPts val="0"/>
                        </a:spcAft>
                      </a:pPr>
                      <a:r>
                        <a:rPr lang="zh-CN" sz="1800" kern="0">
                          <a:effectLst/>
                        </a:rPr>
                        <a:t>可选</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extLst>
                  <a:ext uri="{0D108BD9-81ED-4DB2-BD59-A6C34878D82A}">
                    <a16:rowId xmlns:a16="http://schemas.microsoft.com/office/drawing/2014/main" val="10006"/>
                  </a:ext>
                </a:extLst>
              </a:tr>
              <a:tr h="318398">
                <a:tc>
                  <a:txBody>
                    <a:bodyPr/>
                    <a:lstStyle/>
                    <a:p>
                      <a:pPr algn="ctr">
                        <a:spcAft>
                          <a:spcPts val="0"/>
                        </a:spcAft>
                      </a:pPr>
                      <a:r>
                        <a:rPr lang="en-US" sz="1800" b="0" kern="100" dirty="0">
                          <a:effectLst/>
                        </a:rPr>
                        <a:t>17</a:t>
                      </a:r>
                      <a:endParaRPr lang="zh-CN" sz="1800" b="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en-US" sz="1800" kern="100" dirty="0">
                          <a:effectLst/>
                        </a:rPr>
                        <a:t>GATHERBANKNAME</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zh-CN" sz="1800" kern="100" dirty="0">
                          <a:effectLst/>
                        </a:rPr>
                        <a:t>收款方银行名称</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en-US" sz="1800" kern="100">
                          <a:effectLst/>
                        </a:rPr>
                        <a:t>Varchar2</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en-US" sz="1800" kern="100">
                          <a:effectLst/>
                        </a:rPr>
                        <a:t>100</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ctr">
                        <a:spcAft>
                          <a:spcPts val="0"/>
                        </a:spcAft>
                      </a:pPr>
                      <a:r>
                        <a:rPr lang="zh-CN" sz="1800" kern="0" dirty="0">
                          <a:effectLst/>
                        </a:rPr>
                        <a:t>　</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l">
                        <a:spcAft>
                          <a:spcPts val="0"/>
                        </a:spcAft>
                      </a:pP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ctr">
                        <a:spcAft>
                          <a:spcPts val="0"/>
                        </a:spcAft>
                      </a:pPr>
                      <a:r>
                        <a:rPr lang="zh-CN" sz="1800" kern="0" dirty="0">
                          <a:effectLst/>
                        </a:rPr>
                        <a:t>可选</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extLst>
                  <a:ext uri="{0D108BD9-81ED-4DB2-BD59-A6C34878D82A}">
                    <a16:rowId xmlns:a16="http://schemas.microsoft.com/office/drawing/2014/main" val="10007"/>
                  </a:ext>
                </a:extLst>
              </a:tr>
              <a:tr h="636797">
                <a:tc>
                  <a:txBody>
                    <a:bodyPr/>
                    <a:lstStyle/>
                    <a:p>
                      <a:pPr algn="ctr">
                        <a:spcAft>
                          <a:spcPts val="0"/>
                        </a:spcAft>
                      </a:pPr>
                      <a:r>
                        <a:rPr lang="en-US" sz="1800" b="0" kern="100" dirty="0">
                          <a:effectLst/>
                        </a:rPr>
                        <a:t>18</a:t>
                      </a:r>
                      <a:endParaRPr lang="zh-CN" sz="1800" b="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en-US" sz="1800" kern="100" dirty="0">
                          <a:effectLst/>
                        </a:rPr>
                        <a:t>GATHERBANKACCTCODE</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zh-CN" sz="1800" kern="100" dirty="0">
                          <a:effectLst/>
                        </a:rPr>
                        <a:t>收款方账号</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en-US" sz="1800" kern="100" dirty="0">
                          <a:effectLst/>
                        </a:rPr>
                        <a:t>Varchar2</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en-US" sz="1800" kern="100" dirty="0">
                          <a:effectLst/>
                        </a:rPr>
                        <a:t>32</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ctr">
                        <a:spcAft>
                          <a:spcPts val="0"/>
                        </a:spcAft>
                      </a:pPr>
                      <a:r>
                        <a:rPr lang="zh-CN" sz="1800" kern="0" dirty="0">
                          <a:effectLst/>
                        </a:rPr>
                        <a:t>　</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l">
                        <a:spcAft>
                          <a:spcPts val="0"/>
                        </a:spcAft>
                      </a:pP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ctr">
                        <a:spcAft>
                          <a:spcPts val="0"/>
                        </a:spcAft>
                      </a:pPr>
                      <a:r>
                        <a:rPr lang="zh-CN" sz="1800" kern="0" dirty="0">
                          <a:effectLst/>
                        </a:rPr>
                        <a:t>可选</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extLst>
                  <a:ext uri="{0D108BD9-81ED-4DB2-BD59-A6C34878D82A}">
                    <a16:rowId xmlns:a16="http://schemas.microsoft.com/office/drawing/2014/main" val="10008"/>
                  </a:ext>
                </a:extLst>
              </a:tr>
              <a:tr h="636797">
                <a:tc>
                  <a:txBody>
                    <a:bodyPr/>
                    <a:lstStyle/>
                    <a:p>
                      <a:pPr algn="ctr">
                        <a:spcAft>
                          <a:spcPts val="0"/>
                        </a:spcAft>
                      </a:pPr>
                      <a:r>
                        <a:rPr lang="en-US" sz="1800" b="0" kern="100" dirty="0">
                          <a:effectLst/>
                        </a:rPr>
                        <a:t>19</a:t>
                      </a:r>
                      <a:endParaRPr lang="zh-CN" sz="1800" b="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en-US" sz="1800" kern="100" dirty="0">
                          <a:effectLst/>
                        </a:rPr>
                        <a:t>GATHERBANKACCTNAME</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zh-CN" sz="1800" kern="100" dirty="0">
                          <a:effectLst/>
                        </a:rPr>
                        <a:t>收款方账户名称</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en-US" sz="1800" kern="100" dirty="0">
                          <a:effectLst/>
                        </a:rPr>
                        <a:t>Varchar2</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en-US" sz="1800" kern="100" dirty="0">
                          <a:effectLst/>
                        </a:rPr>
                        <a:t>300</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ctr">
                        <a:spcAft>
                          <a:spcPts val="0"/>
                        </a:spcAft>
                      </a:pPr>
                      <a:r>
                        <a:rPr lang="zh-CN" sz="1800" kern="0" dirty="0">
                          <a:effectLst/>
                        </a:rPr>
                        <a:t>　</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l">
                        <a:spcAft>
                          <a:spcPts val="0"/>
                        </a:spcAft>
                      </a:pP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ctr">
                        <a:spcAft>
                          <a:spcPts val="0"/>
                        </a:spcAft>
                      </a:pPr>
                      <a:r>
                        <a:rPr lang="zh-CN" sz="1800" kern="0" dirty="0">
                          <a:effectLst/>
                        </a:rPr>
                        <a:t>可选</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extLst>
                  <a:ext uri="{0D108BD9-81ED-4DB2-BD59-A6C34878D82A}">
                    <a16:rowId xmlns:a16="http://schemas.microsoft.com/office/drawing/2014/main" val="10009"/>
                  </a:ext>
                </a:extLst>
              </a:tr>
              <a:tr h="318398">
                <a:tc>
                  <a:txBody>
                    <a:bodyPr/>
                    <a:lstStyle/>
                    <a:p>
                      <a:pPr algn="ctr">
                        <a:spcAft>
                          <a:spcPts val="0"/>
                        </a:spcAft>
                      </a:pPr>
                      <a:r>
                        <a:rPr lang="en-US" sz="1800" b="0" kern="100" dirty="0">
                          <a:effectLst/>
                        </a:rPr>
                        <a:t>29</a:t>
                      </a:r>
                      <a:endParaRPr lang="zh-CN" sz="1800" b="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en-US" sz="1800" kern="100" dirty="0">
                          <a:effectLst/>
                        </a:rPr>
                        <a:t>PAYDATE</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zh-CN" sz="1800" kern="100">
                          <a:effectLst/>
                        </a:rPr>
                        <a:t>付款日期</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en-US" sz="1800" kern="100">
                          <a:effectLst/>
                        </a:rPr>
                        <a:t>Varchar2</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en-US" sz="1800" kern="100">
                          <a:effectLst/>
                        </a:rPr>
                        <a:t>18</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ctr">
                        <a:spcAft>
                          <a:spcPts val="0"/>
                        </a:spcAft>
                      </a:pPr>
                      <a:r>
                        <a:rPr lang="zh-CN" sz="1800" kern="0">
                          <a:effectLst/>
                        </a:rPr>
                        <a:t>　</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l">
                        <a:spcAft>
                          <a:spcPts val="0"/>
                        </a:spcAft>
                      </a:pP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ctr">
                        <a:spcAft>
                          <a:spcPts val="0"/>
                        </a:spcAft>
                      </a:pPr>
                      <a:r>
                        <a:rPr lang="zh-CN" sz="1800" kern="0" dirty="0">
                          <a:effectLst/>
                        </a:rPr>
                        <a:t>必填</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extLst>
                  <a:ext uri="{0D108BD9-81ED-4DB2-BD59-A6C34878D82A}">
                    <a16:rowId xmlns:a16="http://schemas.microsoft.com/office/drawing/2014/main" val="10010"/>
                  </a:ext>
                </a:extLst>
              </a:tr>
              <a:tr h="318398">
                <a:tc>
                  <a:txBody>
                    <a:bodyPr/>
                    <a:lstStyle/>
                    <a:p>
                      <a:pPr algn="ctr">
                        <a:spcAft>
                          <a:spcPts val="0"/>
                        </a:spcAft>
                      </a:pPr>
                      <a:r>
                        <a:rPr lang="en-US" sz="1800" b="0" kern="100" dirty="0">
                          <a:effectLst/>
                        </a:rPr>
                        <a:t>30</a:t>
                      </a:r>
                      <a:endParaRPr lang="zh-CN" sz="1800" b="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en-US" altLang="zh-CN" sz="1800" kern="100" dirty="0">
                          <a:effectLst/>
                        </a:rPr>
                        <a:t>PAYVCHGUID</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zh-CN" altLang="en-US" sz="1800" kern="100" dirty="0">
                          <a:effectLst/>
                        </a:rPr>
                        <a:t>支付单据唯一标识（主单据编号）</a:t>
                      </a:r>
                      <a:endParaRPr lang="zh-CN" alt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en-US" sz="1800" kern="100" dirty="0">
                          <a:effectLst/>
                        </a:rPr>
                        <a:t>Varchar2</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en-US" altLang="zh-CN" sz="1800" kern="100" dirty="0">
                          <a:effectLst/>
                        </a:rPr>
                        <a:t>100</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ctr">
                        <a:spcAft>
                          <a:spcPts val="0"/>
                        </a:spcAft>
                      </a:pPr>
                      <a:r>
                        <a:rPr lang="zh-CN" sz="1800" kern="0" dirty="0">
                          <a:effectLst/>
                        </a:rPr>
                        <a:t>　</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l">
                        <a:spcAft>
                          <a:spcPts val="0"/>
                        </a:spcAft>
                      </a:pP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ctr">
                        <a:spcAft>
                          <a:spcPts val="0"/>
                        </a:spcAft>
                      </a:pPr>
                      <a:r>
                        <a:rPr lang="zh-CN" sz="1800" kern="0" dirty="0">
                          <a:effectLst/>
                        </a:rPr>
                        <a:t>必填</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extLst>
                  <a:ext uri="{0D108BD9-81ED-4DB2-BD59-A6C34878D82A}">
                    <a16:rowId xmlns:a16="http://schemas.microsoft.com/office/drawing/2014/main" val="10011"/>
                  </a:ext>
                </a:extLst>
              </a:tr>
              <a:tr h="216027">
                <a:tc>
                  <a:txBody>
                    <a:bodyPr/>
                    <a:lstStyle/>
                    <a:p>
                      <a:pPr algn="just">
                        <a:spcAft>
                          <a:spcPts val="0"/>
                        </a:spcAft>
                      </a:pP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en-US" altLang="zh-CN" sz="1800" kern="100" dirty="0">
                          <a:effectLst/>
                        </a:rPr>
                        <a:t>……</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en-US" altLang="zh-CN" sz="1800" kern="100" dirty="0">
                          <a:effectLst/>
                        </a:rPr>
                        <a:t>……</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en-US" altLang="zh-CN" sz="1800" kern="100" dirty="0">
                          <a:effectLst/>
                        </a:rPr>
                        <a:t>……</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just">
                        <a:spcAft>
                          <a:spcPts val="0"/>
                        </a:spcAft>
                      </a:pPr>
                      <a:r>
                        <a:rPr lang="en-US" altLang="zh-CN" sz="1800" kern="100" dirty="0">
                          <a:effectLst/>
                        </a:rPr>
                        <a:t>……</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ctr">
                        <a:spcAft>
                          <a:spcPts val="0"/>
                        </a:spcAft>
                      </a:pPr>
                      <a:r>
                        <a:rPr lang="en-US" altLang="zh-CN" sz="1800" kern="100" dirty="0">
                          <a:effectLst/>
                        </a:rPr>
                        <a:t>……</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l">
                        <a:spcAft>
                          <a:spcPts val="0"/>
                        </a:spcAft>
                      </a:pPr>
                      <a:r>
                        <a:rPr lang="en-US" altLang="zh-CN" sz="1800" kern="100" dirty="0">
                          <a:effectLst/>
                        </a:rPr>
                        <a:t>……</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tc>
                  <a:txBody>
                    <a:bodyPr/>
                    <a:lstStyle/>
                    <a:p>
                      <a:pPr algn="ctr">
                        <a:spcAft>
                          <a:spcPts val="0"/>
                        </a:spcAft>
                      </a:pPr>
                      <a:r>
                        <a:rPr lang="en-US" altLang="zh-CN" sz="1800" kern="100" dirty="0">
                          <a:effectLst/>
                        </a:rPr>
                        <a:t>……</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0257" marR="10257" marT="0" marB="0" anchor="ctr"/>
                </a:tc>
                <a:extLst>
                  <a:ext uri="{0D108BD9-81ED-4DB2-BD59-A6C34878D82A}">
                    <a16:rowId xmlns:a16="http://schemas.microsoft.com/office/drawing/2014/main" val="10012"/>
                  </a:ext>
                </a:extLst>
              </a:tr>
            </a:tbl>
          </a:graphicData>
        </a:graphic>
      </p:graphicFrame>
      <p:sp>
        <p:nvSpPr>
          <p:cNvPr id="2" name="矩形 1"/>
          <p:cNvSpPr/>
          <p:nvPr/>
        </p:nvSpPr>
        <p:spPr>
          <a:xfrm>
            <a:off x="4097758" y="4020776"/>
            <a:ext cx="2052268" cy="1568464"/>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079776" y="2218129"/>
            <a:ext cx="2070250" cy="634807"/>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形标注 11"/>
          <p:cNvSpPr/>
          <p:nvPr/>
        </p:nvSpPr>
        <p:spPr>
          <a:xfrm>
            <a:off x="7702550" y="1916832"/>
            <a:ext cx="2448560" cy="1199113"/>
          </a:xfrm>
          <a:prstGeom prst="wedgeEllipseCallout">
            <a:avLst>
              <a:gd name="adj1" fmla="val -107169"/>
              <a:gd name="adj2" fmla="val -1753"/>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latin typeface="微软雅黑" panose="020B0503020204020204" pitchFamily="34" charset="-122"/>
                <a:ea typeface="微软雅黑" panose="020B0503020204020204" pitchFamily="34" charset="-122"/>
              </a:rPr>
              <a:t>生产系统的</a:t>
            </a:r>
            <a:endParaRPr lang="en-US" altLang="zh-CN" sz="2400" b="1" dirty="0">
              <a:solidFill>
                <a:srgbClr val="FF0000"/>
              </a:solidFill>
              <a:latin typeface="微软雅黑" panose="020B0503020204020204" pitchFamily="34" charset="-122"/>
              <a:ea typeface="微软雅黑" panose="020B0503020204020204" pitchFamily="34" charset="-122"/>
            </a:endParaRPr>
          </a:p>
          <a:p>
            <a:pPr algn="ctr"/>
            <a:r>
              <a:rPr lang="zh-CN" altLang="en-US" sz="2400" b="1" dirty="0">
                <a:solidFill>
                  <a:srgbClr val="FF0000"/>
                </a:solidFill>
                <a:latin typeface="微软雅黑" panose="020B0503020204020204" pitchFamily="34" charset="-122"/>
                <a:ea typeface="微软雅黑" panose="020B0503020204020204" pitchFamily="34" charset="-122"/>
              </a:rPr>
              <a:t>“关联值”</a:t>
            </a:r>
          </a:p>
        </p:txBody>
      </p:sp>
      <p:sp>
        <p:nvSpPr>
          <p:cNvPr id="14" name="椭圆形标注 13"/>
          <p:cNvSpPr/>
          <p:nvPr/>
        </p:nvSpPr>
        <p:spPr>
          <a:xfrm>
            <a:off x="7702550" y="3874313"/>
            <a:ext cx="2448560" cy="1192778"/>
          </a:xfrm>
          <a:prstGeom prst="wedgeEllipseCallout">
            <a:avLst>
              <a:gd name="adj1" fmla="val -106612"/>
              <a:gd name="adj2" fmla="val 12523"/>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latin typeface="微软雅黑" panose="020B0503020204020204" pitchFamily="34" charset="-122"/>
                <a:ea typeface="微软雅黑" panose="020B0503020204020204" pitchFamily="34" charset="-122"/>
              </a:rPr>
              <a:t>结算方式</a:t>
            </a:r>
            <a:endParaRPr lang="en-US" altLang="zh-CN" sz="2400" b="1" dirty="0">
              <a:solidFill>
                <a:srgbClr val="FF0000"/>
              </a:solidFill>
              <a:latin typeface="微软雅黑" panose="020B0503020204020204" pitchFamily="34" charset="-122"/>
              <a:ea typeface="微软雅黑" panose="020B0503020204020204" pitchFamily="34" charset="-122"/>
            </a:endParaRPr>
          </a:p>
          <a:p>
            <a:pPr algn="ctr"/>
            <a:r>
              <a:rPr lang="zh-CN" altLang="en-US" sz="2400" b="1" dirty="0">
                <a:solidFill>
                  <a:srgbClr val="FF0000"/>
                </a:solidFill>
                <a:latin typeface="微软雅黑" panose="020B0503020204020204" pitchFamily="34" charset="-122"/>
                <a:ea typeface="微软雅黑" panose="020B0503020204020204" pitchFamily="34" charset="-122"/>
              </a:rPr>
              <a:t>控制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2"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514304" y="2594714"/>
            <a:ext cx="1053042" cy="817245"/>
          </a:xfrm>
          <a:prstGeom prst="roundRect">
            <a:avLst/>
          </a:prstGeom>
          <a:solidFill>
            <a:srgbClr val="0070C0"/>
          </a:solidFill>
        </p:spPr>
        <p:txBody>
          <a:bodyPr wrap="square" rtlCol="0" anchor="ctr">
            <a:noAutofit/>
          </a:bodyPr>
          <a:lstStyle/>
          <a:p>
            <a:pPr algn="ctr">
              <a:lnSpc>
                <a:spcPct val="110000"/>
              </a:lnSpc>
            </a:pPr>
            <a:r>
              <a:rPr lang="zh-CN" altLang="en-US" sz="1400" b="1" dirty="0">
                <a:solidFill>
                  <a:schemeClr val="bg1"/>
                </a:solidFill>
                <a:latin typeface="微软雅黑" panose="020B0503020204020204" pitchFamily="34" charset="-122"/>
                <a:ea typeface="微软雅黑" panose="020B0503020204020204" pitchFamily="34" charset="-122"/>
                <a:cs typeface="Microsoft YaHei Light" charset="-122"/>
              </a:rPr>
              <a:t>地方预算管理系统</a:t>
            </a:r>
          </a:p>
        </p:txBody>
      </p:sp>
      <p:cxnSp>
        <p:nvCxnSpPr>
          <p:cNvPr id="20" name="肘形连接符 19"/>
          <p:cNvCxnSpPr>
            <a:stCxn id="12" idx="3"/>
            <a:endCxn id="31" idx="1"/>
          </p:cNvCxnSpPr>
          <p:nvPr/>
        </p:nvCxnSpPr>
        <p:spPr>
          <a:xfrm>
            <a:off x="1567346" y="3003337"/>
            <a:ext cx="749973" cy="807579"/>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肘形连接符 21"/>
          <p:cNvCxnSpPr>
            <a:stCxn id="12" idx="3"/>
            <a:endCxn id="28" idx="1"/>
          </p:cNvCxnSpPr>
          <p:nvPr/>
        </p:nvCxnSpPr>
        <p:spPr>
          <a:xfrm flipV="1">
            <a:off x="1567346" y="2177066"/>
            <a:ext cx="749973" cy="826271"/>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圆角矩形 27"/>
          <p:cNvSpPr/>
          <p:nvPr/>
        </p:nvSpPr>
        <p:spPr>
          <a:xfrm>
            <a:off x="2317319" y="1816988"/>
            <a:ext cx="1214651" cy="720155"/>
          </a:xfrm>
          <a:prstGeom prst="roundRect">
            <a:avLst/>
          </a:prstGeom>
          <a:solidFill>
            <a:srgbClr val="0070C0"/>
          </a:solidFill>
        </p:spPr>
        <p:txBody>
          <a:bodyPr wrap="square" rtlCol="0" anchor="ctr">
            <a:noAutofit/>
          </a:bodyPr>
          <a:lstStyle/>
          <a:p>
            <a:pPr algn="ctr">
              <a:lnSpc>
                <a:spcPct val="110000"/>
              </a:lnSpc>
            </a:pPr>
            <a:r>
              <a:rPr lang="zh-CN" altLang="en-US" sz="1400" b="1" dirty="0">
                <a:solidFill>
                  <a:schemeClr val="bg1"/>
                </a:solidFill>
                <a:latin typeface="微软雅黑" panose="020B0503020204020204" pitchFamily="34" charset="-122"/>
                <a:ea typeface="微软雅黑" panose="020B0503020204020204" pitchFamily="34" charset="-122"/>
                <a:cs typeface="Microsoft YaHei Light" charset="-122"/>
              </a:rPr>
              <a:t>接口模式</a:t>
            </a:r>
            <a:endParaRPr lang="en-US" altLang="zh-CN" sz="1400" b="1" dirty="0">
              <a:solidFill>
                <a:schemeClr val="bg1"/>
              </a:solidFill>
              <a:latin typeface="微软雅黑" panose="020B0503020204020204" pitchFamily="34" charset="-122"/>
              <a:ea typeface="微软雅黑" panose="020B0503020204020204" pitchFamily="34" charset="-122"/>
              <a:cs typeface="Microsoft YaHei Light" charset="-122"/>
            </a:endParaRPr>
          </a:p>
          <a:p>
            <a:pPr algn="ctr">
              <a:lnSpc>
                <a:spcPct val="110000"/>
              </a:lnSpc>
            </a:pPr>
            <a:r>
              <a:rPr lang="zh-CN" altLang="en-US" sz="1400" b="1" dirty="0">
                <a:solidFill>
                  <a:schemeClr val="bg1"/>
                </a:solidFill>
                <a:latin typeface="微软雅黑" panose="020B0503020204020204" pitchFamily="34" charset="-122"/>
                <a:ea typeface="微软雅黑" panose="020B0503020204020204" pitchFamily="34" charset="-122"/>
                <a:cs typeface="Microsoft YaHei Light" charset="-122"/>
              </a:rPr>
              <a:t>服务端</a:t>
            </a:r>
          </a:p>
        </p:txBody>
      </p:sp>
      <p:sp>
        <p:nvSpPr>
          <p:cNvPr id="31" name="圆角矩形 30"/>
          <p:cNvSpPr/>
          <p:nvPr/>
        </p:nvSpPr>
        <p:spPr>
          <a:xfrm>
            <a:off x="2317319" y="3448925"/>
            <a:ext cx="1214651" cy="723982"/>
          </a:xfrm>
          <a:prstGeom prst="roundRect">
            <a:avLst/>
          </a:prstGeom>
          <a:solidFill>
            <a:srgbClr val="0070C0"/>
          </a:solidFill>
        </p:spPr>
        <p:txBody>
          <a:bodyPr wrap="square" rtlCol="0" anchor="ctr">
            <a:noAutofit/>
          </a:bodyPr>
          <a:lstStyle/>
          <a:p>
            <a:pPr algn="ctr">
              <a:lnSpc>
                <a:spcPct val="110000"/>
              </a:lnSpc>
            </a:pPr>
            <a:r>
              <a:rPr lang="zh-CN" altLang="en-US" sz="1400" b="1" dirty="0">
                <a:solidFill>
                  <a:schemeClr val="bg1"/>
                </a:solidFill>
                <a:latin typeface="微软雅黑" panose="020B0503020204020204" pitchFamily="34" charset="-122"/>
                <a:ea typeface="微软雅黑" panose="020B0503020204020204" pitchFamily="34" charset="-122"/>
                <a:cs typeface="Microsoft YaHei Light" charset="-122"/>
              </a:rPr>
              <a:t>接口模式</a:t>
            </a:r>
            <a:endParaRPr lang="en-US" altLang="zh-CN" sz="1400" b="1" dirty="0">
              <a:solidFill>
                <a:schemeClr val="bg1"/>
              </a:solidFill>
              <a:latin typeface="微软雅黑" panose="020B0503020204020204" pitchFamily="34" charset="-122"/>
              <a:ea typeface="微软雅黑" panose="020B0503020204020204" pitchFamily="34" charset="-122"/>
              <a:cs typeface="Microsoft YaHei Light" charset="-122"/>
            </a:endParaRPr>
          </a:p>
          <a:p>
            <a:pPr algn="ctr">
              <a:lnSpc>
                <a:spcPct val="110000"/>
              </a:lnSpc>
            </a:pPr>
            <a:r>
              <a:rPr lang="zh-CN" altLang="en-US" sz="1400" b="1" dirty="0">
                <a:solidFill>
                  <a:schemeClr val="bg1"/>
                </a:solidFill>
                <a:latin typeface="微软雅黑" panose="020B0503020204020204" pitchFamily="34" charset="-122"/>
                <a:ea typeface="微软雅黑" panose="020B0503020204020204" pitchFamily="34" charset="-122"/>
                <a:cs typeface="Microsoft YaHei Light" charset="-122"/>
              </a:rPr>
              <a:t>前置端</a:t>
            </a:r>
          </a:p>
        </p:txBody>
      </p:sp>
      <p:sp>
        <p:nvSpPr>
          <p:cNvPr id="30" name="圆角矩形标注 29"/>
          <p:cNvSpPr/>
          <p:nvPr/>
        </p:nvSpPr>
        <p:spPr>
          <a:xfrm>
            <a:off x="701675" y="1587657"/>
            <a:ext cx="1252855" cy="591506"/>
          </a:xfrm>
          <a:prstGeom prst="wedgeRoundRectCallout">
            <a:avLst>
              <a:gd name="adj1" fmla="val 47421"/>
              <a:gd name="adj2" fmla="val 78603"/>
              <a:gd name="adj3" fmla="val 16667"/>
            </a:avLst>
          </a:prstGeom>
          <a:noFill/>
          <a:ln w="28575">
            <a:solidFill>
              <a:srgbClr val="70AD47"/>
            </a:solidFill>
            <a:prstDash val="sysDot"/>
          </a:ln>
        </p:spPr>
        <p:txBody>
          <a:bodyPr wrap="square" rtlCol="0" anchor="ctr">
            <a:spAutoFit/>
          </a:bodyPr>
          <a:lstStyle/>
          <a:p>
            <a:pPr>
              <a:lnSpc>
                <a:spcPct val="120000"/>
              </a:lnSpc>
            </a:pPr>
            <a:r>
              <a:rPr lang="en-US" altLang="zh-CN" sz="1200" b="1" dirty="0">
                <a:solidFill>
                  <a:schemeClr val="bg2">
                    <a:lumMod val="25000"/>
                  </a:schemeClr>
                </a:solidFill>
                <a:latin typeface="Microsoft YaHei Light" charset="-122"/>
                <a:ea typeface="Microsoft YaHei Light" charset="-122"/>
                <a:cs typeface="Microsoft YaHei Light" charset="-122"/>
              </a:rPr>
              <a:t>Excel/</a:t>
            </a:r>
            <a:r>
              <a:rPr lang="en-US" altLang="zh-CN" sz="1200" b="1" dirty="0" err="1">
                <a:solidFill>
                  <a:schemeClr val="bg2">
                    <a:lumMod val="25000"/>
                  </a:schemeClr>
                </a:solidFill>
                <a:latin typeface="Microsoft YaHei Light" charset="-122"/>
                <a:ea typeface="Microsoft YaHei Light" charset="-122"/>
                <a:cs typeface="Microsoft YaHei Light" charset="-122"/>
              </a:rPr>
              <a:t>dblink</a:t>
            </a:r>
          </a:p>
          <a:p>
            <a:pPr>
              <a:lnSpc>
                <a:spcPct val="120000"/>
              </a:lnSpc>
            </a:pPr>
            <a:r>
              <a:rPr lang="zh-CN" altLang="en-US" sz="1200" b="1" dirty="0">
                <a:solidFill>
                  <a:schemeClr val="bg2">
                    <a:lumMod val="25000"/>
                  </a:schemeClr>
                </a:solidFill>
                <a:latin typeface="Microsoft YaHei Light" charset="-122"/>
                <a:ea typeface="Microsoft YaHei Light" charset="-122"/>
                <a:cs typeface="Microsoft YaHei Light" charset="-122"/>
              </a:rPr>
              <a:t>导入</a:t>
            </a:r>
          </a:p>
        </p:txBody>
      </p:sp>
      <p:sp>
        <p:nvSpPr>
          <p:cNvPr id="32" name="右箭头标注 31"/>
          <p:cNvSpPr/>
          <p:nvPr/>
        </p:nvSpPr>
        <p:spPr>
          <a:xfrm>
            <a:off x="3446536" y="1842702"/>
            <a:ext cx="1163584" cy="646331"/>
          </a:xfrm>
          <a:prstGeom prst="rightArrowCallout">
            <a:avLst>
              <a:gd name="adj1" fmla="val 25000"/>
              <a:gd name="adj2" fmla="val 25000"/>
              <a:gd name="adj3" fmla="val 25000"/>
              <a:gd name="adj4" fmla="val 75409"/>
            </a:avLst>
          </a:prstGeom>
          <a:blipFill>
            <a:blip r:embed="rId3"/>
            <a:tile tx="0" ty="0" sx="100000" sy="100000" flip="none" algn="tl"/>
          </a:blipFill>
          <a:ln w="38100">
            <a:solidFill>
              <a:srgbClr val="0070C0"/>
            </a:solidFill>
          </a:ln>
        </p:spPr>
        <p:txBody>
          <a:bodyPr wrap="square" rtlCol="0" anchor="ctr">
            <a:spAutoFit/>
          </a:bodyPr>
          <a:lstStyle/>
          <a:p>
            <a:pPr algn="ctr">
              <a:lnSpc>
                <a:spcPct val="150000"/>
              </a:lnSpc>
            </a:pPr>
            <a:r>
              <a:rPr lang="zh-CN" altLang="en-US" sz="1200" b="1" dirty="0">
                <a:latin typeface="+mn-ea"/>
                <a:cs typeface="Microsoft YaHei Light" charset="-122"/>
              </a:rPr>
              <a:t>清洗与质量控制</a:t>
            </a:r>
          </a:p>
        </p:txBody>
      </p:sp>
      <p:sp>
        <p:nvSpPr>
          <p:cNvPr id="34" name="右箭头标注 33"/>
          <p:cNvSpPr/>
          <p:nvPr/>
        </p:nvSpPr>
        <p:spPr>
          <a:xfrm>
            <a:off x="3446536" y="3491439"/>
            <a:ext cx="1163584" cy="646331"/>
          </a:xfrm>
          <a:prstGeom prst="rightArrowCallout">
            <a:avLst>
              <a:gd name="adj1" fmla="val 25000"/>
              <a:gd name="adj2" fmla="val 25000"/>
              <a:gd name="adj3" fmla="val 25000"/>
              <a:gd name="adj4" fmla="val 75409"/>
            </a:avLst>
          </a:prstGeom>
          <a:blipFill>
            <a:blip r:embed="rId3"/>
            <a:tile tx="0" ty="0" sx="100000" sy="100000" flip="none" algn="tl"/>
          </a:blipFill>
          <a:ln w="38100">
            <a:solidFill>
              <a:srgbClr val="0070C0"/>
            </a:solidFill>
          </a:ln>
        </p:spPr>
        <p:txBody>
          <a:bodyPr wrap="square" rtlCol="0" anchor="ctr">
            <a:spAutoFit/>
          </a:bodyPr>
          <a:lstStyle/>
          <a:p>
            <a:pPr algn="ctr">
              <a:lnSpc>
                <a:spcPct val="150000"/>
              </a:lnSpc>
            </a:pPr>
            <a:r>
              <a:rPr lang="zh-CN" altLang="en-US" sz="1200" b="1" dirty="0">
                <a:latin typeface="+mn-ea"/>
                <a:cs typeface="Microsoft YaHei Light" charset="-122"/>
              </a:rPr>
              <a:t>清洗与质量控制</a:t>
            </a:r>
          </a:p>
        </p:txBody>
      </p:sp>
      <p:sp>
        <p:nvSpPr>
          <p:cNvPr id="35" name="圆角矩形标注 34"/>
          <p:cNvSpPr/>
          <p:nvPr/>
        </p:nvSpPr>
        <p:spPr>
          <a:xfrm>
            <a:off x="1143946" y="3980470"/>
            <a:ext cx="853670" cy="408623"/>
          </a:xfrm>
          <a:prstGeom prst="wedgeRoundRectCallout">
            <a:avLst>
              <a:gd name="adj1" fmla="val 46557"/>
              <a:gd name="adj2" fmla="val -81237"/>
              <a:gd name="adj3" fmla="val 16667"/>
            </a:avLst>
          </a:prstGeom>
          <a:noFill/>
          <a:ln w="28575">
            <a:solidFill>
              <a:srgbClr val="70AD47"/>
            </a:solidFill>
            <a:prstDash val="sysDot"/>
          </a:ln>
        </p:spPr>
        <p:txBody>
          <a:bodyPr wrap="square" rtlCol="0" anchor="ctr">
            <a:spAutoFit/>
          </a:bodyPr>
          <a:lstStyle/>
          <a:p>
            <a:pPr>
              <a:lnSpc>
                <a:spcPct val="150000"/>
              </a:lnSpc>
            </a:pPr>
            <a:r>
              <a:rPr lang="zh-CN" altLang="en-US" sz="1200" b="1" dirty="0">
                <a:solidFill>
                  <a:schemeClr val="bg2">
                    <a:lumMod val="25000"/>
                  </a:schemeClr>
                </a:solidFill>
                <a:latin typeface="Microsoft YaHei Light" charset="-122"/>
                <a:ea typeface="Microsoft YaHei Light" charset="-122"/>
                <a:cs typeface="Microsoft YaHei Light" charset="-122"/>
              </a:rPr>
              <a:t>视图导入</a:t>
            </a:r>
          </a:p>
        </p:txBody>
      </p:sp>
      <p:sp>
        <p:nvSpPr>
          <p:cNvPr id="39" name="圆角矩形 38"/>
          <p:cNvSpPr/>
          <p:nvPr/>
        </p:nvSpPr>
        <p:spPr>
          <a:xfrm>
            <a:off x="5570741" y="2493755"/>
            <a:ext cx="1202426" cy="817245"/>
          </a:xfrm>
          <a:prstGeom prst="roundRect">
            <a:avLst/>
          </a:prstGeom>
          <a:solidFill>
            <a:srgbClr val="0070C0"/>
          </a:solidFill>
        </p:spPr>
        <p:txBody>
          <a:bodyPr wrap="square" rtlCol="0" anchor="ctr">
            <a:noAutofit/>
          </a:bodyPr>
          <a:lstStyle/>
          <a:p>
            <a:pPr algn="ctr">
              <a:lnSpc>
                <a:spcPct val="110000"/>
              </a:lnSpc>
            </a:pPr>
            <a:r>
              <a:rPr lang="zh-CN" altLang="en-US" sz="1400" b="1" dirty="0">
                <a:solidFill>
                  <a:schemeClr val="bg1"/>
                </a:solidFill>
                <a:latin typeface="微软雅黑" panose="020B0503020204020204" pitchFamily="34" charset="-122"/>
                <a:ea typeface="微软雅黑" panose="020B0503020204020204" pitchFamily="34" charset="-122"/>
                <a:cs typeface="Microsoft YaHei Light" charset="-122"/>
              </a:rPr>
              <a:t>直达资金监控平台</a:t>
            </a:r>
          </a:p>
        </p:txBody>
      </p:sp>
      <p:sp>
        <p:nvSpPr>
          <p:cNvPr id="38" name="右箭头标注 37"/>
          <p:cNvSpPr/>
          <p:nvPr/>
        </p:nvSpPr>
        <p:spPr>
          <a:xfrm>
            <a:off x="4596440" y="1845062"/>
            <a:ext cx="974301" cy="2157581"/>
          </a:xfrm>
          <a:prstGeom prst="rightArrowCallout">
            <a:avLst>
              <a:gd name="adj1" fmla="val 22917"/>
              <a:gd name="adj2" fmla="val 23958"/>
              <a:gd name="adj3" fmla="val 22917"/>
              <a:gd name="adj4" fmla="val 53519"/>
            </a:avLst>
          </a:prstGeom>
          <a:blipFill>
            <a:blip r:embed="rId4"/>
            <a:tile tx="0" ty="0" sx="100000" sy="100000" flip="none" algn="tl"/>
          </a:blipFill>
          <a:ln w="38100">
            <a:solidFill>
              <a:srgbClr val="0070C0"/>
            </a:solidFill>
          </a:ln>
        </p:spPr>
        <p:txBody>
          <a:bodyPr wrap="square" rtlCol="0" anchor="ctr">
            <a:spAutoFit/>
          </a:bodyPr>
          <a:lstStyle/>
          <a:p>
            <a:pPr algn="ctr">
              <a:lnSpc>
                <a:spcPct val="150000"/>
              </a:lnSpc>
            </a:pPr>
            <a:endParaRPr lang="zh-CN" altLang="en-US" sz="1400" dirty="0">
              <a:solidFill>
                <a:schemeClr val="bg1">
                  <a:lumMod val="50000"/>
                </a:schemeClr>
              </a:solidFill>
              <a:latin typeface="Microsoft YaHei Light" charset="-122"/>
              <a:ea typeface="Microsoft YaHei Light" charset="-122"/>
              <a:cs typeface="Microsoft YaHei Light" charset="-122"/>
            </a:endParaRPr>
          </a:p>
        </p:txBody>
      </p:sp>
      <p:sp>
        <p:nvSpPr>
          <p:cNvPr id="42" name="TextBox 41"/>
          <p:cNvSpPr txBox="1"/>
          <p:nvPr/>
        </p:nvSpPr>
        <p:spPr>
          <a:xfrm>
            <a:off x="4634637" y="2024539"/>
            <a:ext cx="380294" cy="1477328"/>
          </a:xfrm>
          <a:prstGeom prst="rect">
            <a:avLst/>
          </a:prstGeom>
          <a:noFill/>
          <a:ln>
            <a:noFill/>
          </a:ln>
        </p:spPr>
        <p:txBody>
          <a:bodyPr wrap="square" rtlCol="0">
            <a:spAutoFit/>
          </a:bodyPr>
          <a:lstStyle/>
          <a:p>
            <a:endParaRPr lang="en-US" altLang="zh-CN" b="1" dirty="0">
              <a:solidFill>
                <a:srgbClr val="0C419A"/>
              </a:solidFill>
              <a:latin typeface="微软雅黑" panose="020B0503020204020204" pitchFamily="34" charset="-122"/>
              <a:ea typeface="微软雅黑" panose="020B0503020204020204" pitchFamily="34" charset="-122"/>
            </a:endParaRPr>
          </a:p>
          <a:p>
            <a:r>
              <a:rPr lang="zh-CN" altLang="en-US" b="1" dirty="0">
                <a:solidFill>
                  <a:schemeClr val="accent1"/>
                </a:solidFill>
                <a:latin typeface="微软雅黑" panose="020B0503020204020204" pitchFamily="34" charset="-122"/>
                <a:ea typeface="微软雅黑" panose="020B0503020204020204" pitchFamily="34" charset="-122"/>
              </a:rPr>
              <a:t>结 果 数 据</a:t>
            </a:r>
          </a:p>
        </p:txBody>
      </p:sp>
      <p:sp>
        <p:nvSpPr>
          <p:cNvPr id="43" name="圆角矩形 42"/>
          <p:cNvSpPr/>
          <p:nvPr/>
        </p:nvSpPr>
        <p:spPr>
          <a:xfrm>
            <a:off x="407368" y="1467736"/>
            <a:ext cx="6735802" cy="3041384"/>
          </a:xfrm>
          <a:prstGeom prst="roundRect">
            <a:avLst>
              <a:gd name="adj" fmla="val 8374"/>
            </a:avLst>
          </a:prstGeom>
          <a:ln w="28575">
            <a:solidFill>
              <a:srgbClr val="ECA40D"/>
            </a:solidFill>
            <a:prstDash val="sysDot"/>
          </a:ln>
        </p:spPr>
        <p:txBody>
          <a:bodyPr wrap="square" rtlCol="0" anchor="ctr">
            <a:noAutofit/>
          </a:bodyPr>
          <a:lstStyle/>
          <a:p>
            <a:pPr algn="ctr">
              <a:lnSpc>
                <a:spcPct val="150000"/>
              </a:lnSpc>
            </a:pPr>
            <a:endParaRPr lang="zh-CN" altLang="en-US" sz="1400" dirty="0">
              <a:solidFill>
                <a:schemeClr val="bg1">
                  <a:lumMod val="50000"/>
                </a:schemeClr>
              </a:solidFill>
              <a:latin typeface="Microsoft YaHei Light" charset="-122"/>
              <a:ea typeface="Microsoft YaHei Light" charset="-122"/>
              <a:cs typeface="Microsoft YaHei Light" charset="-122"/>
            </a:endParaRPr>
          </a:p>
        </p:txBody>
      </p:sp>
      <p:sp>
        <p:nvSpPr>
          <p:cNvPr id="44" name="圆角矩形 43"/>
          <p:cNvSpPr/>
          <p:nvPr/>
        </p:nvSpPr>
        <p:spPr>
          <a:xfrm>
            <a:off x="10866317" y="4861355"/>
            <a:ext cx="1062331" cy="817245"/>
          </a:xfrm>
          <a:prstGeom prst="roundRect">
            <a:avLst/>
          </a:prstGeom>
          <a:solidFill>
            <a:srgbClr val="0070C0"/>
          </a:solidFill>
        </p:spPr>
        <p:txBody>
          <a:bodyPr wrap="square" rtlCol="0" anchor="ctr">
            <a:noAutofit/>
          </a:bodyPr>
          <a:lstStyle/>
          <a:p>
            <a:pPr algn="ctr">
              <a:lnSpc>
                <a:spcPct val="120000"/>
              </a:lnSpc>
            </a:pPr>
            <a:r>
              <a:rPr lang="zh-CN" altLang="en-US" sz="1400" b="1" dirty="0">
                <a:solidFill>
                  <a:schemeClr val="bg1"/>
                </a:solidFill>
                <a:latin typeface="微软雅黑" panose="020B0503020204020204" pitchFamily="34" charset="-122"/>
                <a:ea typeface="微软雅黑" panose="020B0503020204020204" pitchFamily="34" charset="-122"/>
                <a:cs typeface="Microsoft YaHei Light" charset="-122"/>
              </a:rPr>
              <a:t>地方国库</a:t>
            </a:r>
            <a:endParaRPr lang="en-US" altLang="zh-CN" sz="1400" b="1" dirty="0">
              <a:solidFill>
                <a:schemeClr val="bg1"/>
              </a:solidFill>
              <a:latin typeface="微软雅黑" panose="020B0503020204020204" pitchFamily="34" charset="-122"/>
              <a:ea typeface="微软雅黑" panose="020B0503020204020204" pitchFamily="34" charset="-122"/>
              <a:cs typeface="Microsoft YaHei Light" charset="-122"/>
            </a:endParaRPr>
          </a:p>
          <a:p>
            <a:pPr algn="ctr">
              <a:lnSpc>
                <a:spcPct val="120000"/>
              </a:lnSpc>
            </a:pPr>
            <a:r>
              <a:rPr lang="zh-CN" altLang="en-US" sz="1400" b="1" dirty="0">
                <a:solidFill>
                  <a:schemeClr val="bg1"/>
                </a:solidFill>
                <a:latin typeface="微软雅黑" panose="020B0503020204020204" pitchFamily="34" charset="-122"/>
                <a:ea typeface="微软雅黑" panose="020B0503020204020204" pitchFamily="34" charset="-122"/>
                <a:cs typeface="Microsoft YaHei Light" charset="-122"/>
              </a:rPr>
              <a:t>支付系统</a:t>
            </a:r>
          </a:p>
        </p:txBody>
      </p:sp>
      <p:cxnSp>
        <p:nvCxnSpPr>
          <p:cNvPr id="45" name="肘形连接符 44"/>
          <p:cNvCxnSpPr>
            <a:stCxn id="44" idx="1"/>
            <a:endCxn id="61" idx="3"/>
          </p:cNvCxnSpPr>
          <p:nvPr/>
        </p:nvCxnSpPr>
        <p:spPr>
          <a:xfrm rot="10800000">
            <a:off x="10128449" y="4558734"/>
            <a:ext cx="737869" cy="711244"/>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肘形连接符 50"/>
          <p:cNvCxnSpPr>
            <a:stCxn id="44" idx="1"/>
            <a:endCxn id="62" idx="3"/>
          </p:cNvCxnSpPr>
          <p:nvPr/>
        </p:nvCxnSpPr>
        <p:spPr>
          <a:xfrm rot="10800000" flipV="1">
            <a:off x="10128447" y="5269977"/>
            <a:ext cx="737870" cy="801615"/>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1" name="圆角矩形 60"/>
          <p:cNvSpPr/>
          <p:nvPr/>
        </p:nvSpPr>
        <p:spPr>
          <a:xfrm>
            <a:off x="8913797" y="4196743"/>
            <a:ext cx="1214651" cy="723982"/>
          </a:xfrm>
          <a:prstGeom prst="roundRect">
            <a:avLst/>
          </a:prstGeom>
          <a:solidFill>
            <a:srgbClr val="0070C0"/>
          </a:solidFill>
        </p:spPr>
        <p:txBody>
          <a:bodyPr wrap="square" rtlCol="0" anchor="ctr">
            <a:noAutofit/>
          </a:bodyPr>
          <a:lstStyle/>
          <a:p>
            <a:pPr algn="ctr">
              <a:lnSpc>
                <a:spcPct val="120000"/>
              </a:lnSpc>
            </a:pPr>
            <a:r>
              <a:rPr lang="zh-CN" altLang="en-US" sz="1400" b="1" dirty="0">
                <a:solidFill>
                  <a:schemeClr val="bg1"/>
                </a:solidFill>
                <a:latin typeface="微软雅黑" panose="020B0503020204020204" pitchFamily="34" charset="-122"/>
                <a:ea typeface="微软雅黑" panose="020B0503020204020204" pitchFamily="34" charset="-122"/>
                <a:cs typeface="Microsoft YaHei Light" charset="-122"/>
              </a:rPr>
              <a:t>服务端</a:t>
            </a:r>
            <a:endParaRPr lang="en-US" altLang="zh-CN" sz="1400" b="1" dirty="0">
              <a:solidFill>
                <a:schemeClr val="bg1"/>
              </a:solidFill>
              <a:latin typeface="微软雅黑" panose="020B0503020204020204" pitchFamily="34" charset="-122"/>
              <a:ea typeface="微软雅黑" panose="020B0503020204020204" pitchFamily="34" charset="-122"/>
              <a:cs typeface="Microsoft YaHei Light" charset="-122"/>
            </a:endParaRPr>
          </a:p>
          <a:p>
            <a:pPr algn="ctr">
              <a:lnSpc>
                <a:spcPct val="120000"/>
              </a:lnSpc>
            </a:pPr>
            <a:r>
              <a:rPr lang="zh-CN" altLang="en-US" sz="1400" b="1" dirty="0">
                <a:solidFill>
                  <a:schemeClr val="bg1"/>
                </a:solidFill>
                <a:latin typeface="微软雅黑" panose="020B0503020204020204" pitchFamily="34" charset="-122"/>
                <a:ea typeface="微软雅黑" panose="020B0503020204020204" pitchFamily="34" charset="-122"/>
                <a:cs typeface="Microsoft YaHei Light" charset="-122"/>
              </a:rPr>
              <a:t>支付数据</a:t>
            </a:r>
          </a:p>
        </p:txBody>
      </p:sp>
      <p:sp>
        <p:nvSpPr>
          <p:cNvPr id="62" name="圆角矩形 61"/>
          <p:cNvSpPr/>
          <p:nvPr/>
        </p:nvSpPr>
        <p:spPr>
          <a:xfrm>
            <a:off x="8913796" y="5709602"/>
            <a:ext cx="1214651" cy="723982"/>
          </a:xfrm>
          <a:prstGeom prst="roundRect">
            <a:avLst/>
          </a:prstGeom>
          <a:solidFill>
            <a:srgbClr val="0070C0"/>
          </a:solidFill>
        </p:spPr>
        <p:txBody>
          <a:bodyPr wrap="square" rtlCol="0" anchor="ctr">
            <a:noAutofit/>
          </a:bodyPr>
          <a:lstStyle/>
          <a:p>
            <a:pPr algn="ctr">
              <a:lnSpc>
                <a:spcPct val="110000"/>
              </a:lnSpc>
            </a:pPr>
            <a:r>
              <a:rPr lang="zh-CN" altLang="en-US" sz="1400" b="1" dirty="0">
                <a:solidFill>
                  <a:schemeClr val="bg1"/>
                </a:solidFill>
                <a:latin typeface="微软雅黑" panose="020B0503020204020204" pitchFamily="34" charset="-122"/>
                <a:ea typeface="微软雅黑" panose="020B0503020204020204" pitchFamily="34" charset="-122"/>
                <a:cs typeface="Microsoft YaHei Light" charset="-122"/>
              </a:rPr>
              <a:t>前置端</a:t>
            </a:r>
            <a:endParaRPr lang="en-US" altLang="zh-CN" sz="1400" b="1" dirty="0">
              <a:solidFill>
                <a:schemeClr val="bg1"/>
              </a:solidFill>
              <a:latin typeface="微软雅黑" panose="020B0503020204020204" pitchFamily="34" charset="-122"/>
              <a:ea typeface="微软雅黑" panose="020B0503020204020204" pitchFamily="34" charset="-122"/>
              <a:cs typeface="Microsoft YaHei Light" charset="-122"/>
            </a:endParaRPr>
          </a:p>
          <a:p>
            <a:pPr algn="ctr">
              <a:lnSpc>
                <a:spcPct val="110000"/>
              </a:lnSpc>
            </a:pPr>
            <a:r>
              <a:rPr lang="zh-CN" altLang="en-US" sz="1400" b="1" dirty="0">
                <a:solidFill>
                  <a:schemeClr val="bg1"/>
                </a:solidFill>
                <a:latin typeface="微软雅黑" panose="020B0503020204020204" pitchFamily="34" charset="-122"/>
                <a:ea typeface="微软雅黑" panose="020B0503020204020204" pitchFamily="34" charset="-122"/>
                <a:cs typeface="Microsoft YaHei Light" charset="-122"/>
              </a:rPr>
              <a:t>支付数据</a:t>
            </a:r>
          </a:p>
        </p:txBody>
      </p:sp>
      <p:sp>
        <p:nvSpPr>
          <p:cNvPr id="63" name="圆角矩形 62"/>
          <p:cNvSpPr/>
          <p:nvPr/>
        </p:nvSpPr>
        <p:spPr>
          <a:xfrm>
            <a:off x="7561399" y="4160856"/>
            <a:ext cx="901378" cy="790096"/>
          </a:xfrm>
          <a:prstGeom prst="roundRect">
            <a:avLst/>
          </a:prstGeom>
          <a:solidFill>
            <a:srgbClr val="ECA40D"/>
          </a:solidFill>
        </p:spPr>
        <p:txBody>
          <a:bodyPr wrap="square" rtlCol="0" anchor="ctr">
            <a:noAutofit/>
          </a:bodyPr>
          <a:lstStyle/>
          <a:p>
            <a:pPr algn="ctr">
              <a:lnSpc>
                <a:spcPct val="100000"/>
              </a:lnSpc>
            </a:pPr>
            <a:r>
              <a:rPr lang="zh-CN" altLang="en-US" b="1" dirty="0">
                <a:solidFill>
                  <a:schemeClr val="bg1"/>
                </a:solidFill>
                <a:latin typeface="微软雅黑" panose="020B0503020204020204" pitchFamily="34" charset="-122"/>
                <a:ea typeface="微软雅黑" panose="020B0503020204020204" pitchFamily="34" charset="-122"/>
                <a:cs typeface="Microsoft YaHei Light" charset="-122"/>
              </a:rPr>
              <a:t>挂接确认</a:t>
            </a:r>
          </a:p>
        </p:txBody>
      </p:sp>
      <p:sp>
        <p:nvSpPr>
          <p:cNvPr id="72" name="圆角矩形 71"/>
          <p:cNvSpPr/>
          <p:nvPr/>
        </p:nvSpPr>
        <p:spPr>
          <a:xfrm>
            <a:off x="5568759" y="4852116"/>
            <a:ext cx="1103305" cy="817245"/>
          </a:xfrm>
          <a:prstGeom prst="roundRect">
            <a:avLst/>
          </a:prstGeom>
          <a:solidFill>
            <a:srgbClr val="0070C0"/>
          </a:solidFill>
        </p:spPr>
        <p:txBody>
          <a:bodyPr wrap="square" rtlCol="0" anchor="ctr">
            <a:noAutofit/>
          </a:bodyPr>
          <a:lstStyle/>
          <a:p>
            <a:pPr algn="ctr">
              <a:lnSpc>
                <a:spcPct val="110000"/>
              </a:lnSpc>
            </a:pPr>
            <a:r>
              <a:rPr lang="zh-CN" altLang="en-US" sz="1400" b="1" dirty="0">
                <a:solidFill>
                  <a:schemeClr val="bg1"/>
                </a:solidFill>
                <a:latin typeface="微软雅黑" panose="020B0503020204020204" pitchFamily="34" charset="-122"/>
                <a:ea typeface="微软雅黑" panose="020B0503020204020204" pitchFamily="34" charset="-122"/>
                <a:cs typeface="Microsoft YaHei Light" charset="-122"/>
              </a:rPr>
              <a:t>直达资金指标数据</a:t>
            </a:r>
          </a:p>
        </p:txBody>
      </p:sp>
      <p:cxnSp>
        <p:nvCxnSpPr>
          <p:cNvPr id="74" name="直接箭头连接符 73"/>
          <p:cNvCxnSpPr>
            <a:stCxn id="61" idx="1"/>
            <a:endCxn id="63" idx="3"/>
          </p:cNvCxnSpPr>
          <p:nvPr/>
        </p:nvCxnSpPr>
        <p:spPr>
          <a:xfrm flipH="1" flipV="1">
            <a:off x="8462777" y="4555904"/>
            <a:ext cx="451020" cy="28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8" name="圆角矩形标注 77"/>
          <p:cNvSpPr/>
          <p:nvPr/>
        </p:nvSpPr>
        <p:spPr>
          <a:xfrm>
            <a:off x="10350500" y="3919150"/>
            <a:ext cx="1262380" cy="550684"/>
          </a:xfrm>
          <a:prstGeom prst="wedgeRoundRectCallout">
            <a:avLst>
              <a:gd name="adj1" fmla="val -44138"/>
              <a:gd name="adj2" fmla="val 90228"/>
              <a:gd name="adj3" fmla="val 16667"/>
            </a:avLst>
          </a:prstGeom>
          <a:noFill/>
          <a:ln w="28575">
            <a:solidFill>
              <a:srgbClr val="70AD47"/>
            </a:solidFill>
            <a:prstDash val="sysDot"/>
          </a:ln>
        </p:spPr>
        <p:txBody>
          <a:bodyPr wrap="square" rtlCol="0" anchor="ctr">
            <a:spAutoFit/>
          </a:bodyPr>
          <a:lstStyle/>
          <a:p>
            <a:pPr>
              <a:lnSpc>
                <a:spcPct val="110000"/>
              </a:lnSpc>
            </a:pPr>
            <a:r>
              <a:rPr lang="en-US" altLang="zh-CN" sz="1200" b="1" dirty="0">
                <a:solidFill>
                  <a:schemeClr val="bg2">
                    <a:lumMod val="25000"/>
                  </a:schemeClr>
                </a:solidFill>
                <a:latin typeface="Microsoft YaHei Light" charset="-122"/>
                <a:ea typeface="Microsoft YaHei Light" charset="-122"/>
                <a:cs typeface="Microsoft YaHei Light" charset="-122"/>
              </a:rPr>
              <a:t>Excel/</a:t>
            </a:r>
            <a:r>
              <a:rPr lang="en-US" altLang="zh-CN" sz="1200" b="1" dirty="0" err="1">
                <a:solidFill>
                  <a:schemeClr val="bg2">
                    <a:lumMod val="25000"/>
                  </a:schemeClr>
                </a:solidFill>
                <a:latin typeface="Microsoft YaHei Light" charset="-122"/>
                <a:ea typeface="Microsoft YaHei Light" charset="-122"/>
                <a:cs typeface="Microsoft YaHei Light" charset="-122"/>
              </a:rPr>
              <a:t>dblink</a:t>
            </a:r>
          </a:p>
          <a:p>
            <a:pPr>
              <a:lnSpc>
                <a:spcPct val="110000"/>
              </a:lnSpc>
            </a:pPr>
            <a:r>
              <a:rPr lang="zh-CN" altLang="en-US" sz="1200" b="1" dirty="0">
                <a:solidFill>
                  <a:schemeClr val="bg2">
                    <a:lumMod val="25000"/>
                  </a:schemeClr>
                </a:solidFill>
                <a:latin typeface="Microsoft YaHei Light" charset="-122"/>
                <a:ea typeface="Microsoft YaHei Light" charset="-122"/>
                <a:cs typeface="Microsoft YaHei Light" charset="-122"/>
              </a:rPr>
              <a:t>导入</a:t>
            </a:r>
          </a:p>
        </p:txBody>
      </p:sp>
      <p:sp>
        <p:nvSpPr>
          <p:cNvPr id="79" name="圆角矩形标注 78"/>
          <p:cNvSpPr/>
          <p:nvPr/>
        </p:nvSpPr>
        <p:spPr>
          <a:xfrm>
            <a:off x="10439482" y="6229272"/>
            <a:ext cx="853670" cy="408623"/>
          </a:xfrm>
          <a:prstGeom prst="wedgeRoundRectCallout">
            <a:avLst>
              <a:gd name="adj1" fmla="val -42473"/>
              <a:gd name="adj2" fmla="val -81238"/>
              <a:gd name="adj3" fmla="val 16667"/>
            </a:avLst>
          </a:prstGeom>
          <a:noFill/>
          <a:ln w="28575">
            <a:solidFill>
              <a:srgbClr val="70AD47"/>
            </a:solidFill>
            <a:prstDash val="sysDot"/>
          </a:ln>
        </p:spPr>
        <p:txBody>
          <a:bodyPr wrap="square" rtlCol="0" anchor="ctr">
            <a:spAutoFit/>
          </a:bodyPr>
          <a:lstStyle/>
          <a:p>
            <a:pPr>
              <a:lnSpc>
                <a:spcPct val="150000"/>
              </a:lnSpc>
            </a:pPr>
            <a:r>
              <a:rPr lang="zh-CN" altLang="en-US" sz="1200" b="1" dirty="0">
                <a:solidFill>
                  <a:schemeClr val="bg2">
                    <a:lumMod val="25000"/>
                  </a:schemeClr>
                </a:solidFill>
                <a:latin typeface="Microsoft YaHei Light" charset="-122"/>
                <a:ea typeface="Microsoft YaHei Light" charset="-122"/>
                <a:cs typeface="Microsoft YaHei Light" charset="-122"/>
              </a:rPr>
              <a:t>视图导入</a:t>
            </a:r>
          </a:p>
        </p:txBody>
      </p:sp>
      <p:sp>
        <p:nvSpPr>
          <p:cNvPr id="80" name="圆角矩形 79"/>
          <p:cNvSpPr/>
          <p:nvPr/>
        </p:nvSpPr>
        <p:spPr>
          <a:xfrm>
            <a:off x="4916597" y="3812170"/>
            <a:ext cx="7156068" cy="2962886"/>
          </a:xfrm>
          <a:prstGeom prst="roundRect">
            <a:avLst>
              <a:gd name="adj" fmla="val 8374"/>
            </a:avLst>
          </a:prstGeom>
          <a:ln w="28575">
            <a:solidFill>
              <a:srgbClr val="ECA40D"/>
            </a:solidFill>
            <a:prstDash val="sysDot"/>
          </a:ln>
        </p:spPr>
        <p:txBody>
          <a:bodyPr wrap="square" rtlCol="0" anchor="ctr">
            <a:noAutofit/>
          </a:bodyPr>
          <a:lstStyle/>
          <a:p>
            <a:pPr algn="ctr">
              <a:lnSpc>
                <a:spcPct val="150000"/>
              </a:lnSpc>
            </a:pPr>
            <a:endParaRPr lang="zh-CN" altLang="en-US" sz="1400" dirty="0">
              <a:solidFill>
                <a:schemeClr val="bg1">
                  <a:lumMod val="50000"/>
                </a:schemeClr>
              </a:solidFill>
              <a:latin typeface="Microsoft YaHei Light" charset="-122"/>
              <a:ea typeface="Microsoft YaHei Light" charset="-122"/>
              <a:cs typeface="Microsoft YaHei Light" charset="-122"/>
            </a:endParaRPr>
          </a:p>
        </p:txBody>
      </p:sp>
      <p:cxnSp>
        <p:nvCxnSpPr>
          <p:cNvPr id="37" name="肘形连接符 36"/>
          <p:cNvCxnSpPr>
            <a:endCxn id="63" idx="1"/>
          </p:cNvCxnSpPr>
          <p:nvPr/>
        </p:nvCxnSpPr>
        <p:spPr>
          <a:xfrm flipV="1">
            <a:off x="6662577" y="4555904"/>
            <a:ext cx="898822" cy="704836"/>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6" name="圆角矩形 45"/>
          <p:cNvSpPr/>
          <p:nvPr/>
        </p:nvSpPr>
        <p:spPr>
          <a:xfrm>
            <a:off x="7561399" y="5669361"/>
            <a:ext cx="901378" cy="790096"/>
          </a:xfrm>
          <a:prstGeom prst="roundRect">
            <a:avLst/>
          </a:prstGeom>
          <a:solidFill>
            <a:srgbClr val="ECA40D"/>
          </a:solidFill>
        </p:spPr>
        <p:txBody>
          <a:bodyPr wrap="square" rtlCol="0" anchor="ctr">
            <a:noAutofit/>
          </a:bodyPr>
          <a:lstStyle/>
          <a:p>
            <a:pPr algn="ctr">
              <a:lnSpc>
                <a:spcPct val="100000"/>
              </a:lnSpc>
            </a:pPr>
            <a:r>
              <a:rPr lang="zh-CN" altLang="en-US" b="1" dirty="0">
                <a:solidFill>
                  <a:schemeClr val="bg1"/>
                </a:solidFill>
                <a:latin typeface="微软雅黑" panose="020B0503020204020204" pitchFamily="34" charset="-122"/>
                <a:ea typeface="微软雅黑" panose="020B0503020204020204" pitchFamily="34" charset="-122"/>
                <a:cs typeface="Microsoft YaHei Light" charset="-122"/>
              </a:rPr>
              <a:t>挂接确认</a:t>
            </a:r>
          </a:p>
        </p:txBody>
      </p:sp>
      <p:cxnSp>
        <p:nvCxnSpPr>
          <p:cNvPr id="47" name="直接箭头连接符 46"/>
          <p:cNvCxnSpPr>
            <a:stCxn id="62" idx="1"/>
            <a:endCxn id="46" idx="3"/>
          </p:cNvCxnSpPr>
          <p:nvPr/>
        </p:nvCxnSpPr>
        <p:spPr>
          <a:xfrm flipH="1" flipV="1">
            <a:off x="8462777" y="6064409"/>
            <a:ext cx="451019" cy="718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肘形连接符 49"/>
          <p:cNvCxnSpPr>
            <a:endCxn id="46" idx="1"/>
          </p:cNvCxnSpPr>
          <p:nvPr/>
        </p:nvCxnSpPr>
        <p:spPr>
          <a:xfrm>
            <a:off x="6662577" y="5260739"/>
            <a:ext cx="898822" cy="803670"/>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6" name="标题 11"/>
          <p:cNvSpPr txBox="1"/>
          <p:nvPr/>
        </p:nvSpPr>
        <p:spPr>
          <a:xfrm>
            <a:off x="12700" y="31750"/>
            <a:ext cx="5795963" cy="549275"/>
          </a:xfrm>
          <a:prstGeom prst="rect">
            <a:avLst/>
          </a:prstGeom>
        </p:spPr>
        <p:txBody>
          <a:bodyPr rtlCol="0">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defTabSz="914400" eaLnBrk="1" fontAlgn="auto" hangingPunct="1">
              <a:spcAft>
                <a:spcPts val="0"/>
              </a:spcAft>
              <a:defRPr/>
            </a:pPr>
            <a:r>
              <a:rPr lang="zh-CN" altLang="en-US" sz="2800">
                <a:solidFill>
                  <a:schemeClr val="accent2">
                    <a:lumMod val="75000"/>
                  </a:schemeClr>
                </a:solidFill>
                <a:latin typeface="黑体" panose="02010600030101010101" pitchFamily="49" charset="-122"/>
                <a:ea typeface="黑体" panose="02010600030101010101" pitchFamily="49" charset="-122"/>
              </a:rPr>
              <a:t>接口方案解读</a:t>
            </a:r>
            <a:endParaRPr lang="zh-CN" altLang="en-US" sz="2800" dirty="0">
              <a:solidFill>
                <a:schemeClr val="accent2">
                  <a:lumMod val="75000"/>
                </a:schemeClr>
              </a:solidFill>
              <a:latin typeface="黑体" panose="02010600030101010101" pitchFamily="49" charset="-122"/>
              <a:ea typeface="黑体" panose="02010600030101010101" pitchFamily="49" charset="-122"/>
            </a:endParaRPr>
          </a:p>
        </p:txBody>
      </p:sp>
      <p:cxnSp>
        <p:nvCxnSpPr>
          <p:cNvPr id="67" name="直接连接符 66"/>
          <p:cNvCxnSpPr/>
          <p:nvPr/>
        </p:nvCxnSpPr>
        <p:spPr>
          <a:xfrm>
            <a:off x="-25400" y="581025"/>
            <a:ext cx="12168188" cy="0"/>
          </a:xfrm>
          <a:prstGeom prst="line">
            <a:avLst/>
          </a:prstGeom>
        </p:spPr>
        <p:style>
          <a:lnRef idx="2">
            <a:schemeClr val="accent2"/>
          </a:lnRef>
          <a:fillRef idx="0">
            <a:schemeClr val="accent2"/>
          </a:fillRef>
          <a:effectRef idx="1">
            <a:schemeClr val="accent2"/>
          </a:effectRef>
          <a:fontRef idx="minor">
            <a:schemeClr val="tx1"/>
          </a:fontRef>
        </p:style>
      </p:cxnSp>
      <p:sp>
        <p:nvSpPr>
          <p:cNvPr id="69" name="燕尾形箭头 68"/>
          <p:cNvSpPr/>
          <p:nvPr/>
        </p:nvSpPr>
        <p:spPr>
          <a:xfrm rot="5400000">
            <a:off x="5428615" y="3841750"/>
            <a:ext cx="1334770" cy="548640"/>
          </a:xfrm>
          <a:prstGeom prst="notchedRightArrow">
            <a:avLst>
              <a:gd name="adj1" fmla="val 60031"/>
              <a:gd name="adj2" fmla="val 50000"/>
            </a:avLst>
          </a:prstGeom>
          <a:solidFill>
            <a:srgbClr val="ECA40D"/>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7256428" y="3933056"/>
            <a:ext cx="1481833" cy="2697124"/>
          </a:xfrm>
          <a:prstGeom prst="rect">
            <a:avLst/>
          </a:prstGeom>
          <a:solidFill>
            <a:srgbClr val="FF0000">
              <a:alpha val="8000"/>
            </a:srgbClr>
          </a:solidFill>
          <a:ln w="28575"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TextBox 7"/>
          <p:cNvSpPr txBox="1"/>
          <p:nvPr/>
        </p:nvSpPr>
        <p:spPr>
          <a:xfrm>
            <a:off x="599911" y="706537"/>
            <a:ext cx="2339102" cy="523220"/>
          </a:xfrm>
          <a:prstGeom prst="rect">
            <a:avLst/>
          </a:prstGeom>
          <a:noFill/>
        </p:spPr>
        <p:txBody>
          <a:bodyPr wrap="none" rtlCol="0">
            <a:spAutoFit/>
          </a:bodyPr>
          <a:lstStyle>
            <a:defPPr>
              <a:defRPr lang="en-US"/>
            </a:defPPr>
            <a:lvl1pPr algn="just">
              <a:defRPr sz="2000" b="1">
                <a:solidFill>
                  <a:srgbClr val="0070C0"/>
                </a:solidFill>
                <a:latin typeface="微软雅黑" panose="020B0503020204020204" pitchFamily="34" charset="-122"/>
                <a:ea typeface="微软雅黑" panose="020B0503020204020204" pitchFamily="34" charset="-122"/>
              </a:defRPr>
            </a:lvl1pPr>
          </a:lstStyle>
          <a:p>
            <a:r>
              <a:rPr lang="zh-CN" altLang="en-US" sz="2800" dirty="0"/>
              <a:t>接口流程描述</a:t>
            </a:r>
          </a:p>
        </p:txBody>
      </p:sp>
      <p:sp>
        <p:nvSpPr>
          <p:cNvPr id="36" name="椭圆形标注 35"/>
          <p:cNvSpPr/>
          <p:nvPr/>
        </p:nvSpPr>
        <p:spPr>
          <a:xfrm>
            <a:off x="7392144" y="823977"/>
            <a:ext cx="1656184" cy="612648"/>
          </a:xfrm>
          <a:prstGeom prst="wedgeEllipseCallout">
            <a:avLst>
              <a:gd name="adj1" fmla="val -71653"/>
              <a:gd name="adj2" fmla="val 673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指标接口</a:t>
            </a:r>
          </a:p>
        </p:txBody>
      </p:sp>
      <p:sp>
        <p:nvSpPr>
          <p:cNvPr id="40" name="椭圆形标注 39"/>
          <p:cNvSpPr/>
          <p:nvPr/>
        </p:nvSpPr>
        <p:spPr>
          <a:xfrm>
            <a:off x="2495600" y="5709602"/>
            <a:ext cx="1634176" cy="661131"/>
          </a:xfrm>
          <a:prstGeom prst="wedgeEllipseCallout">
            <a:avLst>
              <a:gd name="adj1" fmla="val 94857"/>
              <a:gd name="adj2" fmla="val -11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支付接口</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000"/>
                                        <p:tgtEl>
                                          <p:spTgt spid="28"/>
                                        </p:tgtEl>
                                      </p:cBhvr>
                                    </p:animEffect>
                                    <p:anim calcmode="lin" valueType="num">
                                      <p:cBhvr>
                                        <p:cTn id="23" dur="1000" fill="hold"/>
                                        <p:tgtEl>
                                          <p:spTgt spid="28"/>
                                        </p:tgtEl>
                                        <p:attrNameLst>
                                          <p:attrName>ppt_x</p:attrName>
                                        </p:attrNameLst>
                                      </p:cBhvr>
                                      <p:tavLst>
                                        <p:tav tm="0">
                                          <p:val>
                                            <p:strVal val="#ppt_x"/>
                                          </p:val>
                                        </p:tav>
                                        <p:tav tm="100000">
                                          <p:val>
                                            <p:strVal val="#ppt_x"/>
                                          </p:val>
                                        </p:tav>
                                      </p:tavLst>
                                    </p:anim>
                                    <p:anim calcmode="lin" valueType="num">
                                      <p:cBhvr>
                                        <p:cTn id="24" dur="1000" fill="hold"/>
                                        <p:tgtEl>
                                          <p:spTgt spid="2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anim calcmode="lin" valueType="num">
                                      <p:cBhvr>
                                        <p:cTn id="38" dur="1000" fill="hold"/>
                                        <p:tgtEl>
                                          <p:spTgt spid="32"/>
                                        </p:tgtEl>
                                        <p:attrNameLst>
                                          <p:attrName>ppt_x</p:attrName>
                                        </p:attrNameLst>
                                      </p:cBhvr>
                                      <p:tavLst>
                                        <p:tav tm="0">
                                          <p:val>
                                            <p:strVal val="#ppt_x"/>
                                          </p:val>
                                        </p:tav>
                                        <p:tav tm="100000">
                                          <p:val>
                                            <p:strVal val="#ppt_x"/>
                                          </p:val>
                                        </p:tav>
                                      </p:tavLst>
                                    </p:anim>
                                    <p:anim calcmode="lin" valueType="num">
                                      <p:cBhvr>
                                        <p:cTn id="39" dur="1000" fill="hold"/>
                                        <p:tgtEl>
                                          <p:spTgt spid="3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1000"/>
                                        <p:tgtEl>
                                          <p:spTgt spid="42"/>
                                        </p:tgtEl>
                                      </p:cBhvr>
                                    </p:animEffect>
                                    <p:anim calcmode="lin" valueType="num">
                                      <p:cBhvr>
                                        <p:cTn id="63" dur="1000" fill="hold"/>
                                        <p:tgtEl>
                                          <p:spTgt spid="42"/>
                                        </p:tgtEl>
                                        <p:attrNameLst>
                                          <p:attrName>ppt_x</p:attrName>
                                        </p:attrNameLst>
                                      </p:cBhvr>
                                      <p:tavLst>
                                        <p:tav tm="0">
                                          <p:val>
                                            <p:strVal val="#ppt_x"/>
                                          </p:val>
                                        </p:tav>
                                        <p:tav tm="100000">
                                          <p:val>
                                            <p:strVal val="#ppt_x"/>
                                          </p:val>
                                        </p:tav>
                                      </p:tavLst>
                                    </p:anim>
                                    <p:anim calcmode="lin" valueType="num">
                                      <p:cBhvr>
                                        <p:cTn id="64" dur="1000" fill="hold"/>
                                        <p:tgtEl>
                                          <p:spTgt spid="4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1000"/>
                                        <p:tgtEl>
                                          <p:spTgt spid="44"/>
                                        </p:tgtEl>
                                      </p:cBhvr>
                                    </p:animEffect>
                                    <p:anim calcmode="lin" valueType="num">
                                      <p:cBhvr>
                                        <p:cTn id="80" dur="1000" fill="hold"/>
                                        <p:tgtEl>
                                          <p:spTgt spid="44"/>
                                        </p:tgtEl>
                                        <p:attrNameLst>
                                          <p:attrName>ppt_x</p:attrName>
                                        </p:attrNameLst>
                                      </p:cBhvr>
                                      <p:tavLst>
                                        <p:tav tm="0">
                                          <p:val>
                                            <p:strVal val="#ppt_x"/>
                                          </p:val>
                                        </p:tav>
                                        <p:tav tm="100000">
                                          <p:val>
                                            <p:strVal val="#ppt_x"/>
                                          </p:val>
                                        </p:tav>
                                      </p:tavLst>
                                    </p:anim>
                                    <p:anim calcmode="lin" valueType="num">
                                      <p:cBhvr>
                                        <p:cTn id="81" dur="1000" fill="hold"/>
                                        <p:tgtEl>
                                          <p:spTgt spid="44"/>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fade">
                                      <p:cBhvr>
                                        <p:cTn id="84" dur="1000"/>
                                        <p:tgtEl>
                                          <p:spTgt spid="45"/>
                                        </p:tgtEl>
                                      </p:cBhvr>
                                    </p:animEffect>
                                    <p:anim calcmode="lin" valueType="num">
                                      <p:cBhvr>
                                        <p:cTn id="85" dur="1000" fill="hold"/>
                                        <p:tgtEl>
                                          <p:spTgt spid="45"/>
                                        </p:tgtEl>
                                        <p:attrNameLst>
                                          <p:attrName>ppt_x</p:attrName>
                                        </p:attrNameLst>
                                      </p:cBhvr>
                                      <p:tavLst>
                                        <p:tav tm="0">
                                          <p:val>
                                            <p:strVal val="#ppt_x"/>
                                          </p:val>
                                        </p:tav>
                                        <p:tav tm="100000">
                                          <p:val>
                                            <p:strVal val="#ppt_x"/>
                                          </p:val>
                                        </p:tav>
                                      </p:tavLst>
                                    </p:anim>
                                    <p:anim calcmode="lin" valueType="num">
                                      <p:cBhvr>
                                        <p:cTn id="86" dur="1000" fill="hold"/>
                                        <p:tgtEl>
                                          <p:spTgt spid="45"/>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fade">
                                      <p:cBhvr>
                                        <p:cTn id="89" dur="1000"/>
                                        <p:tgtEl>
                                          <p:spTgt spid="51"/>
                                        </p:tgtEl>
                                      </p:cBhvr>
                                    </p:animEffect>
                                    <p:anim calcmode="lin" valueType="num">
                                      <p:cBhvr>
                                        <p:cTn id="90" dur="1000" fill="hold"/>
                                        <p:tgtEl>
                                          <p:spTgt spid="51"/>
                                        </p:tgtEl>
                                        <p:attrNameLst>
                                          <p:attrName>ppt_x</p:attrName>
                                        </p:attrNameLst>
                                      </p:cBhvr>
                                      <p:tavLst>
                                        <p:tav tm="0">
                                          <p:val>
                                            <p:strVal val="#ppt_x"/>
                                          </p:val>
                                        </p:tav>
                                        <p:tav tm="100000">
                                          <p:val>
                                            <p:strVal val="#ppt_x"/>
                                          </p:val>
                                        </p:tav>
                                      </p:tavLst>
                                    </p:anim>
                                    <p:anim calcmode="lin" valueType="num">
                                      <p:cBhvr>
                                        <p:cTn id="91" dur="1000" fill="hold"/>
                                        <p:tgtEl>
                                          <p:spTgt spid="51"/>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61"/>
                                        </p:tgtEl>
                                        <p:attrNameLst>
                                          <p:attrName>style.visibility</p:attrName>
                                        </p:attrNameLst>
                                      </p:cBhvr>
                                      <p:to>
                                        <p:strVal val="visible"/>
                                      </p:to>
                                    </p:set>
                                    <p:animEffect transition="in" filter="fade">
                                      <p:cBhvr>
                                        <p:cTn id="94" dur="1000"/>
                                        <p:tgtEl>
                                          <p:spTgt spid="61"/>
                                        </p:tgtEl>
                                      </p:cBhvr>
                                    </p:animEffect>
                                    <p:anim calcmode="lin" valueType="num">
                                      <p:cBhvr>
                                        <p:cTn id="95" dur="1000" fill="hold"/>
                                        <p:tgtEl>
                                          <p:spTgt spid="61"/>
                                        </p:tgtEl>
                                        <p:attrNameLst>
                                          <p:attrName>ppt_x</p:attrName>
                                        </p:attrNameLst>
                                      </p:cBhvr>
                                      <p:tavLst>
                                        <p:tav tm="0">
                                          <p:val>
                                            <p:strVal val="#ppt_x"/>
                                          </p:val>
                                        </p:tav>
                                        <p:tav tm="100000">
                                          <p:val>
                                            <p:strVal val="#ppt_x"/>
                                          </p:val>
                                        </p:tav>
                                      </p:tavLst>
                                    </p:anim>
                                    <p:anim calcmode="lin" valueType="num">
                                      <p:cBhvr>
                                        <p:cTn id="96" dur="1000" fill="hold"/>
                                        <p:tgtEl>
                                          <p:spTgt spid="61"/>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62"/>
                                        </p:tgtEl>
                                        <p:attrNameLst>
                                          <p:attrName>style.visibility</p:attrName>
                                        </p:attrNameLst>
                                      </p:cBhvr>
                                      <p:to>
                                        <p:strVal val="visible"/>
                                      </p:to>
                                    </p:set>
                                    <p:animEffect transition="in" filter="fade">
                                      <p:cBhvr>
                                        <p:cTn id="99" dur="1000"/>
                                        <p:tgtEl>
                                          <p:spTgt spid="62"/>
                                        </p:tgtEl>
                                      </p:cBhvr>
                                    </p:animEffect>
                                    <p:anim calcmode="lin" valueType="num">
                                      <p:cBhvr>
                                        <p:cTn id="100" dur="1000" fill="hold"/>
                                        <p:tgtEl>
                                          <p:spTgt spid="62"/>
                                        </p:tgtEl>
                                        <p:attrNameLst>
                                          <p:attrName>ppt_x</p:attrName>
                                        </p:attrNameLst>
                                      </p:cBhvr>
                                      <p:tavLst>
                                        <p:tav tm="0">
                                          <p:val>
                                            <p:strVal val="#ppt_x"/>
                                          </p:val>
                                        </p:tav>
                                        <p:tav tm="100000">
                                          <p:val>
                                            <p:strVal val="#ppt_x"/>
                                          </p:val>
                                        </p:tav>
                                      </p:tavLst>
                                    </p:anim>
                                    <p:anim calcmode="lin" valueType="num">
                                      <p:cBhvr>
                                        <p:cTn id="101" dur="1000" fill="hold"/>
                                        <p:tgtEl>
                                          <p:spTgt spid="6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63"/>
                                        </p:tgtEl>
                                        <p:attrNameLst>
                                          <p:attrName>style.visibility</p:attrName>
                                        </p:attrNameLst>
                                      </p:cBhvr>
                                      <p:to>
                                        <p:strVal val="visible"/>
                                      </p:to>
                                    </p:set>
                                    <p:animEffect transition="in" filter="fade">
                                      <p:cBhvr>
                                        <p:cTn id="104" dur="1000"/>
                                        <p:tgtEl>
                                          <p:spTgt spid="63"/>
                                        </p:tgtEl>
                                      </p:cBhvr>
                                    </p:animEffect>
                                    <p:anim calcmode="lin" valueType="num">
                                      <p:cBhvr>
                                        <p:cTn id="105" dur="1000" fill="hold"/>
                                        <p:tgtEl>
                                          <p:spTgt spid="63"/>
                                        </p:tgtEl>
                                        <p:attrNameLst>
                                          <p:attrName>ppt_x</p:attrName>
                                        </p:attrNameLst>
                                      </p:cBhvr>
                                      <p:tavLst>
                                        <p:tav tm="0">
                                          <p:val>
                                            <p:strVal val="#ppt_x"/>
                                          </p:val>
                                        </p:tav>
                                        <p:tav tm="100000">
                                          <p:val>
                                            <p:strVal val="#ppt_x"/>
                                          </p:val>
                                        </p:tav>
                                      </p:tavLst>
                                    </p:anim>
                                    <p:anim calcmode="lin" valueType="num">
                                      <p:cBhvr>
                                        <p:cTn id="106" dur="1000" fill="hold"/>
                                        <p:tgtEl>
                                          <p:spTgt spid="63"/>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72"/>
                                        </p:tgtEl>
                                        <p:attrNameLst>
                                          <p:attrName>style.visibility</p:attrName>
                                        </p:attrNameLst>
                                      </p:cBhvr>
                                      <p:to>
                                        <p:strVal val="visible"/>
                                      </p:to>
                                    </p:set>
                                    <p:animEffect transition="in" filter="fade">
                                      <p:cBhvr>
                                        <p:cTn id="109" dur="1000"/>
                                        <p:tgtEl>
                                          <p:spTgt spid="72"/>
                                        </p:tgtEl>
                                      </p:cBhvr>
                                    </p:animEffect>
                                    <p:anim calcmode="lin" valueType="num">
                                      <p:cBhvr>
                                        <p:cTn id="110" dur="1000" fill="hold"/>
                                        <p:tgtEl>
                                          <p:spTgt spid="72"/>
                                        </p:tgtEl>
                                        <p:attrNameLst>
                                          <p:attrName>ppt_x</p:attrName>
                                        </p:attrNameLst>
                                      </p:cBhvr>
                                      <p:tavLst>
                                        <p:tav tm="0">
                                          <p:val>
                                            <p:strVal val="#ppt_x"/>
                                          </p:val>
                                        </p:tav>
                                        <p:tav tm="100000">
                                          <p:val>
                                            <p:strVal val="#ppt_x"/>
                                          </p:val>
                                        </p:tav>
                                      </p:tavLst>
                                    </p:anim>
                                    <p:anim calcmode="lin" valueType="num">
                                      <p:cBhvr>
                                        <p:cTn id="111" dur="1000" fill="hold"/>
                                        <p:tgtEl>
                                          <p:spTgt spid="72"/>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74"/>
                                        </p:tgtEl>
                                        <p:attrNameLst>
                                          <p:attrName>style.visibility</p:attrName>
                                        </p:attrNameLst>
                                      </p:cBhvr>
                                      <p:to>
                                        <p:strVal val="visible"/>
                                      </p:to>
                                    </p:set>
                                    <p:animEffect transition="in" filter="fade">
                                      <p:cBhvr>
                                        <p:cTn id="114" dur="1000"/>
                                        <p:tgtEl>
                                          <p:spTgt spid="74"/>
                                        </p:tgtEl>
                                      </p:cBhvr>
                                    </p:animEffect>
                                    <p:anim calcmode="lin" valueType="num">
                                      <p:cBhvr>
                                        <p:cTn id="115" dur="1000" fill="hold"/>
                                        <p:tgtEl>
                                          <p:spTgt spid="74"/>
                                        </p:tgtEl>
                                        <p:attrNameLst>
                                          <p:attrName>ppt_x</p:attrName>
                                        </p:attrNameLst>
                                      </p:cBhvr>
                                      <p:tavLst>
                                        <p:tav tm="0">
                                          <p:val>
                                            <p:strVal val="#ppt_x"/>
                                          </p:val>
                                        </p:tav>
                                        <p:tav tm="100000">
                                          <p:val>
                                            <p:strVal val="#ppt_x"/>
                                          </p:val>
                                        </p:tav>
                                      </p:tavLst>
                                    </p:anim>
                                    <p:anim calcmode="lin" valueType="num">
                                      <p:cBhvr>
                                        <p:cTn id="116" dur="1000" fill="hold"/>
                                        <p:tgtEl>
                                          <p:spTgt spid="74"/>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79"/>
                                        </p:tgtEl>
                                        <p:attrNameLst>
                                          <p:attrName>style.visibility</p:attrName>
                                        </p:attrNameLst>
                                      </p:cBhvr>
                                      <p:to>
                                        <p:strVal val="visible"/>
                                      </p:to>
                                    </p:set>
                                    <p:animEffect transition="in" filter="fade">
                                      <p:cBhvr>
                                        <p:cTn id="124" dur="1000"/>
                                        <p:tgtEl>
                                          <p:spTgt spid="79"/>
                                        </p:tgtEl>
                                      </p:cBhvr>
                                    </p:animEffect>
                                    <p:anim calcmode="lin" valueType="num">
                                      <p:cBhvr>
                                        <p:cTn id="125" dur="1000" fill="hold"/>
                                        <p:tgtEl>
                                          <p:spTgt spid="79"/>
                                        </p:tgtEl>
                                        <p:attrNameLst>
                                          <p:attrName>ppt_x</p:attrName>
                                        </p:attrNameLst>
                                      </p:cBhvr>
                                      <p:tavLst>
                                        <p:tav tm="0">
                                          <p:val>
                                            <p:strVal val="#ppt_x"/>
                                          </p:val>
                                        </p:tav>
                                        <p:tav tm="100000">
                                          <p:val>
                                            <p:strVal val="#ppt_x"/>
                                          </p:val>
                                        </p:tav>
                                      </p:tavLst>
                                    </p:anim>
                                    <p:anim calcmode="lin" valueType="num">
                                      <p:cBhvr>
                                        <p:cTn id="126" dur="1000" fill="hold"/>
                                        <p:tgtEl>
                                          <p:spTgt spid="79"/>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80"/>
                                        </p:tgtEl>
                                        <p:attrNameLst>
                                          <p:attrName>style.visibility</p:attrName>
                                        </p:attrNameLst>
                                      </p:cBhvr>
                                      <p:to>
                                        <p:strVal val="visible"/>
                                      </p:to>
                                    </p:set>
                                    <p:animEffect transition="in" filter="fade">
                                      <p:cBhvr>
                                        <p:cTn id="129" dur="1000"/>
                                        <p:tgtEl>
                                          <p:spTgt spid="80"/>
                                        </p:tgtEl>
                                      </p:cBhvr>
                                    </p:animEffect>
                                    <p:anim calcmode="lin" valueType="num">
                                      <p:cBhvr>
                                        <p:cTn id="130" dur="1000" fill="hold"/>
                                        <p:tgtEl>
                                          <p:spTgt spid="80"/>
                                        </p:tgtEl>
                                        <p:attrNameLst>
                                          <p:attrName>ppt_x</p:attrName>
                                        </p:attrNameLst>
                                      </p:cBhvr>
                                      <p:tavLst>
                                        <p:tav tm="0">
                                          <p:val>
                                            <p:strVal val="#ppt_x"/>
                                          </p:val>
                                        </p:tav>
                                        <p:tav tm="100000">
                                          <p:val>
                                            <p:strVal val="#ppt_x"/>
                                          </p:val>
                                        </p:tav>
                                      </p:tavLst>
                                    </p:anim>
                                    <p:anim calcmode="lin" valueType="num">
                                      <p:cBhvr>
                                        <p:cTn id="131" dur="1000" fill="hold"/>
                                        <p:tgtEl>
                                          <p:spTgt spid="80"/>
                                        </p:tgtEl>
                                        <p:attrNameLst>
                                          <p:attrName>ppt_y</p:attrName>
                                        </p:attrNameLst>
                                      </p:cBhvr>
                                      <p:tavLst>
                                        <p:tav tm="0">
                                          <p:val>
                                            <p:strVal val="#ppt_y+.1"/>
                                          </p:val>
                                        </p:tav>
                                        <p:tav tm="100000">
                                          <p:val>
                                            <p:strVal val="#ppt_y"/>
                                          </p:val>
                                        </p:tav>
                                      </p:tavLst>
                                    </p:anim>
                                  </p:childTnLst>
                                </p:cTn>
                              </p:par>
                              <p:par>
                                <p:cTn id="132" presetID="42" presetClass="entr" presetSubtype="0" fill="hold" nodeType="withEffect">
                                  <p:stCondLst>
                                    <p:cond delay="0"/>
                                  </p:stCondLst>
                                  <p:childTnLst>
                                    <p:set>
                                      <p:cBhvr>
                                        <p:cTn id="133" dur="1" fill="hold">
                                          <p:stCondLst>
                                            <p:cond delay="0"/>
                                          </p:stCondLst>
                                        </p:cTn>
                                        <p:tgtEl>
                                          <p:spTgt spid="37"/>
                                        </p:tgtEl>
                                        <p:attrNameLst>
                                          <p:attrName>style.visibility</p:attrName>
                                        </p:attrNameLst>
                                      </p:cBhvr>
                                      <p:to>
                                        <p:strVal val="visible"/>
                                      </p:to>
                                    </p:set>
                                    <p:animEffect transition="in" filter="fade">
                                      <p:cBhvr>
                                        <p:cTn id="134" dur="1000"/>
                                        <p:tgtEl>
                                          <p:spTgt spid="37"/>
                                        </p:tgtEl>
                                      </p:cBhvr>
                                    </p:animEffect>
                                    <p:anim calcmode="lin" valueType="num">
                                      <p:cBhvr>
                                        <p:cTn id="135" dur="1000" fill="hold"/>
                                        <p:tgtEl>
                                          <p:spTgt spid="37"/>
                                        </p:tgtEl>
                                        <p:attrNameLst>
                                          <p:attrName>ppt_x</p:attrName>
                                        </p:attrNameLst>
                                      </p:cBhvr>
                                      <p:tavLst>
                                        <p:tav tm="0">
                                          <p:val>
                                            <p:strVal val="#ppt_x"/>
                                          </p:val>
                                        </p:tav>
                                        <p:tav tm="100000">
                                          <p:val>
                                            <p:strVal val="#ppt_x"/>
                                          </p:val>
                                        </p:tav>
                                      </p:tavLst>
                                    </p:anim>
                                    <p:anim calcmode="lin" valueType="num">
                                      <p:cBhvr>
                                        <p:cTn id="136" dur="1000" fill="hold"/>
                                        <p:tgtEl>
                                          <p:spTgt spid="37"/>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fade">
                                      <p:cBhvr>
                                        <p:cTn id="139" dur="1000"/>
                                        <p:tgtEl>
                                          <p:spTgt spid="46"/>
                                        </p:tgtEl>
                                      </p:cBhvr>
                                    </p:animEffect>
                                    <p:anim calcmode="lin" valueType="num">
                                      <p:cBhvr>
                                        <p:cTn id="140" dur="1000" fill="hold"/>
                                        <p:tgtEl>
                                          <p:spTgt spid="46"/>
                                        </p:tgtEl>
                                        <p:attrNameLst>
                                          <p:attrName>ppt_x</p:attrName>
                                        </p:attrNameLst>
                                      </p:cBhvr>
                                      <p:tavLst>
                                        <p:tav tm="0">
                                          <p:val>
                                            <p:strVal val="#ppt_x"/>
                                          </p:val>
                                        </p:tav>
                                        <p:tav tm="100000">
                                          <p:val>
                                            <p:strVal val="#ppt_x"/>
                                          </p:val>
                                        </p:tav>
                                      </p:tavLst>
                                    </p:anim>
                                    <p:anim calcmode="lin" valueType="num">
                                      <p:cBhvr>
                                        <p:cTn id="141" dur="1000" fill="hold"/>
                                        <p:tgtEl>
                                          <p:spTgt spid="46"/>
                                        </p:tgtEl>
                                        <p:attrNameLst>
                                          <p:attrName>ppt_y</p:attrName>
                                        </p:attrNameLst>
                                      </p:cBhvr>
                                      <p:tavLst>
                                        <p:tav tm="0">
                                          <p:val>
                                            <p:strVal val="#ppt_y+.1"/>
                                          </p:val>
                                        </p:tav>
                                        <p:tav tm="100000">
                                          <p:val>
                                            <p:strVal val="#ppt_y"/>
                                          </p:val>
                                        </p:tav>
                                      </p:tavLst>
                                    </p:anim>
                                  </p:childTnLst>
                                </p:cTn>
                              </p:par>
                              <p:par>
                                <p:cTn id="142" presetID="42" presetClass="entr" presetSubtype="0" fill="hold" nodeType="withEffect">
                                  <p:stCondLst>
                                    <p:cond delay="0"/>
                                  </p:stCondLst>
                                  <p:childTnLst>
                                    <p:set>
                                      <p:cBhvr>
                                        <p:cTn id="143" dur="1" fill="hold">
                                          <p:stCondLst>
                                            <p:cond delay="0"/>
                                          </p:stCondLst>
                                        </p:cTn>
                                        <p:tgtEl>
                                          <p:spTgt spid="47"/>
                                        </p:tgtEl>
                                        <p:attrNameLst>
                                          <p:attrName>style.visibility</p:attrName>
                                        </p:attrNameLst>
                                      </p:cBhvr>
                                      <p:to>
                                        <p:strVal val="visible"/>
                                      </p:to>
                                    </p:set>
                                    <p:animEffect transition="in" filter="fade">
                                      <p:cBhvr>
                                        <p:cTn id="144" dur="1000"/>
                                        <p:tgtEl>
                                          <p:spTgt spid="47"/>
                                        </p:tgtEl>
                                      </p:cBhvr>
                                    </p:animEffect>
                                    <p:anim calcmode="lin" valueType="num">
                                      <p:cBhvr>
                                        <p:cTn id="145" dur="1000" fill="hold"/>
                                        <p:tgtEl>
                                          <p:spTgt spid="47"/>
                                        </p:tgtEl>
                                        <p:attrNameLst>
                                          <p:attrName>ppt_x</p:attrName>
                                        </p:attrNameLst>
                                      </p:cBhvr>
                                      <p:tavLst>
                                        <p:tav tm="0">
                                          <p:val>
                                            <p:strVal val="#ppt_x"/>
                                          </p:val>
                                        </p:tav>
                                        <p:tav tm="100000">
                                          <p:val>
                                            <p:strVal val="#ppt_x"/>
                                          </p:val>
                                        </p:tav>
                                      </p:tavLst>
                                    </p:anim>
                                    <p:anim calcmode="lin" valueType="num">
                                      <p:cBhvr>
                                        <p:cTn id="146" dur="1000" fill="hold"/>
                                        <p:tgtEl>
                                          <p:spTgt spid="47"/>
                                        </p:tgtEl>
                                        <p:attrNameLst>
                                          <p:attrName>ppt_y</p:attrName>
                                        </p:attrNameLst>
                                      </p:cBhvr>
                                      <p:tavLst>
                                        <p:tav tm="0">
                                          <p:val>
                                            <p:strVal val="#ppt_y+.1"/>
                                          </p:val>
                                        </p:tav>
                                        <p:tav tm="100000">
                                          <p:val>
                                            <p:strVal val="#ppt_y"/>
                                          </p:val>
                                        </p:tav>
                                      </p:tavLst>
                                    </p:anim>
                                  </p:childTnLst>
                                </p:cTn>
                              </p:par>
                              <p:par>
                                <p:cTn id="147" presetID="42" presetClass="entr" presetSubtype="0" fill="hold" nodeType="withEffect">
                                  <p:stCondLst>
                                    <p:cond delay="0"/>
                                  </p:stCondLst>
                                  <p:childTnLst>
                                    <p:set>
                                      <p:cBhvr>
                                        <p:cTn id="148" dur="1" fill="hold">
                                          <p:stCondLst>
                                            <p:cond delay="0"/>
                                          </p:stCondLst>
                                        </p:cTn>
                                        <p:tgtEl>
                                          <p:spTgt spid="50"/>
                                        </p:tgtEl>
                                        <p:attrNameLst>
                                          <p:attrName>style.visibility</p:attrName>
                                        </p:attrNameLst>
                                      </p:cBhvr>
                                      <p:to>
                                        <p:strVal val="visible"/>
                                      </p:to>
                                    </p:set>
                                    <p:animEffect transition="in" filter="fade">
                                      <p:cBhvr>
                                        <p:cTn id="149" dur="1000"/>
                                        <p:tgtEl>
                                          <p:spTgt spid="50"/>
                                        </p:tgtEl>
                                      </p:cBhvr>
                                    </p:animEffect>
                                    <p:anim calcmode="lin" valueType="num">
                                      <p:cBhvr>
                                        <p:cTn id="150" dur="1000" fill="hold"/>
                                        <p:tgtEl>
                                          <p:spTgt spid="50"/>
                                        </p:tgtEl>
                                        <p:attrNameLst>
                                          <p:attrName>ppt_x</p:attrName>
                                        </p:attrNameLst>
                                      </p:cBhvr>
                                      <p:tavLst>
                                        <p:tav tm="0">
                                          <p:val>
                                            <p:strVal val="#ppt_x"/>
                                          </p:val>
                                        </p:tav>
                                        <p:tav tm="100000">
                                          <p:val>
                                            <p:strVal val="#ppt_x"/>
                                          </p:val>
                                        </p:tav>
                                      </p:tavLst>
                                    </p:anim>
                                    <p:anim calcmode="lin" valueType="num">
                                      <p:cBhvr>
                                        <p:cTn id="151" dur="1000" fill="hold"/>
                                        <p:tgtEl>
                                          <p:spTgt spid="50"/>
                                        </p:tgtEl>
                                        <p:attrNameLst>
                                          <p:attrName>ppt_y</p:attrName>
                                        </p:attrNameLst>
                                      </p:cBhvr>
                                      <p:tavLst>
                                        <p:tav tm="0">
                                          <p:val>
                                            <p:strVal val="#ppt_y+.1"/>
                                          </p:val>
                                        </p:tav>
                                        <p:tav tm="100000">
                                          <p:val>
                                            <p:strVal val="#ppt_y"/>
                                          </p:val>
                                        </p:tav>
                                      </p:tavLst>
                                    </p:anim>
                                  </p:childTnLst>
                                </p:cTn>
                              </p:par>
                              <p:par>
                                <p:cTn id="152" presetID="42" presetClass="entr" presetSubtype="0"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fade">
                                      <p:cBhvr>
                                        <p:cTn id="154" dur="1000"/>
                                        <p:tgtEl>
                                          <p:spTgt spid="56"/>
                                        </p:tgtEl>
                                      </p:cBhvr>
                                    </p:animEffect>
                                    <p:anim calcmode="lin" valueType="num">
                                      <p:cBhvr>
                                        <p:cTn id="155" dur="1000" fill="hold"/>
                                        <p:tgtEl>
                                          <p:spTgt spid="56"/>
                                        </p:tgtEl>
                                        <p:attrNameLst>
                                          <p:attrName>ppt_x</p:attrName>
                                        </p:attrNameLst>
                                      </p:cBhvr>
                                      <p:tavLst>
                                        <p:tav tm="0">
                                          <p:val>
                                            <p:strVal val="#ppt_x"/>
                                          </p:val>
                                        </p:tav>
                                        <p:tav tm="100000">
                                          <p:val>
                                            <p:strVal val="#ppt_x"/>
                                          </p:val>
                                        </p:tav>
                                      </p:tavLst>
                                    </p:anim>
                                    <p:anim calcmode="lin" valueType="num">
                                      <p:cBhvr>
                                        <p:cTn id="156" dur="1000" fill="hold"/>
                                        <p:tgtEl>
                                          <p:spTgt spid="56"/>
                                        </p:tgtEl>
                                        <p:attrNameLst>
                                          <p:attrName>ppt_y</p:attrName>
                                        </p:attrNameLst>
                                      </p:cBhvr>
                                      <p:tavLst>
                                        <p:tav tm="0">
                                          <p:val>
                                            <p:strVal val="#ppt_y+.1"/>
                                          </p:val>
                                        </p:tav>
                                        <p:tav tm="100000">
                                          <p:val>
                                            <p:strVal val="#ppt_y"/>
                                          </p:val>
                                        </p:tav>
                                      </p:tavLst>
                                    </p:anim>
                                  </p:childTnLst>
                                </p:cTn>
                              </p:par>
                              <p:par>
                                <p:cTn id="157" presetID="42" presetClass="entr" presetSubtype="0" fill="hold" grpId="0" nodeType="withEffect">
                                  <p:stCondLst>
                                    <p:cond delay="0"/>
                                  </p:stCondLst>
                                  <p:childTnLst>
                                    <p:set>
                                      <p:cBhvr>
                                        <p:cTn id="158" dur="1" fill="hold">
                                          <p:stCondLst>
                                            <p:cond delay="0"/>
                                          </p:stCondLst>
                                        </p:cTn>
                                        <p:tgtEl>
                                          <p:spTgt spid="40"/>
                                        </p:tgtEl>
                                        <p:attrNameLst>
                                          <p:attrName>style.visibility</p:attrName>
                                        </p:attrNameLst>
                                      </p:cBhvr>
                                      <p:to>
                                        <p:strVal val="visible"/>
                                      </p:to>
                                    </p:set>
                                    <p:animEffect transition="in" filter="fade">
                                      <p:cBhvr>
                                        <p:cTn id="159" dur="1000"/>
                                        <p:tgtEl>
                                          <p:spTgt spid="40"/>
                                        </p:tgtEl>
                                      </p:cBhvr>
                                    </p:animEffect>
                                    <p:anim calcmode="lin" valueType="num">
                                      <p:cBhvr>
                                        <p:cTn id="160" dur="1000" fill="hold"/>
                                        <p:tgtEl>
                                          <p:spTgt spid="40"/>
                                        </p:tgtEl>
                                        <p:attrNameLst>
                                          <p:attrName>ppt_x</p:attrName>
                                        </p:attrNameLst>
                                      </p:cBhvr>
                                      <p:tavLst>
                                        <p:tav tm="0">
                                          <p:val>
                                            <p:strVal val="#ppt_x"/>
                                          </p:val>
                                        </p:tav>
                                        <p:tav tm="100000">
                                          <p:val>
                                            <p:strVal val="#ppt_x"/>
                                          </p:val>
                                        </p:tav>
                                      </p:tavLst>
                                    </p:anim>
                                    <p:anim calcmode="lin" valueType="num">
                                      <p:cBhvr>
                                        <p:cTn id="161" dur="1000" fill="hold"/>
                                        <p:tgtEl>
                                          <p:spTgt spid="40"/>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9"/>
                                        </p:tgtEl>
                                        <p:attrNameLst>
                                          <p:attrName>style.visibility</p:attrName>
                                        </p:attrNameLst>
                                      </p:cBhvr>
                                      <p:to>
                                        <p:strVal val="visible"/>
                                      </p:to>
                                    </p:set>
                                    <p:animEffect transition="in" filter="fade">
                                      <p:cBhvr>
                                        <p:cTn id="164" dur="1000"/>
                                        <p:tgtEl>
                                          <p:spTgt spid="69"/>
                                        </p:tgtEl>
                                      </p:cBhvr>
                                    </p:animEffect>
                                    <p:anim calcmode="lin" valueType="num">
                                      <p:cBhvr>
                                        <p:cTn id="165" dur="1000" fill="hold"/>
                                        <p:tgtEl>
                                          <p:spTgt spid="69"/>
                                        </p:tgtEl>
                                        <p:attrNameLst>
                                          <p:attrName>ppt_x</p:attrName>
                                        </p:attrNameLst>
                                      </p:cBhvr>
                                      <p:tavLst>
                                        <p:tav tm="0">
                                          <p:val>
                                            <p:strVal val="#ppt_x"/>
                                          </p:val>
                                        </p:tav>
                                        <p:tav tm="100000">
                                          <p:val>
                                            <p:strVal val="#ppt_x"/>
                                          </p:val>
                                        </p:tav>
                                      </p:tavLst>
                                    </p:anim>
                                    <p:anim calcmode="lin" valueType="num">
                                      <p:cBhvr>
                                        <p:cTn id="16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8" grpId="0" animBg="1"/>
      <p:bldP spid="31" grpId="0" animBg="1"/>
      <p:bldP spid="30" grpId="0" animBg="1"/>
      <p:bldP spid="32" grpId="0" animBg="1"/>
      <p:bldP spid="34" grpId="0" animBg="1"/>
      <p:bldP spid="35" grpId="0" animBg="1"/>
      <p:bldP spid="39" grpId="0" animBg="1"/>
      <p:bldP spid="38" grpId="0" animBg="1"/>
      <p:bldP spid="42" grpId="0"/>
      <p:bldP spid="43" grpId="0" animBg="1"/>
      <p:bldP spid="44" grpId="0" animBg="1"/>
      <p:bldP spid="61" grpId="0" animBg="1"/>
      <p:bldP spid="62" grpId="0" animBg="1"/>
      <p:bldP spid="63" grpId="0" animBg="1"/>
      <p:bldP spid="72" grpId="0" animBg="1"/>
      <p:bldP spid="78" grpId="0" animBg="1"/>
      <p:bldP spid="79" grpId="0" animBg="1"/>
      <p:bldP spid="80" grpId="0" animBg="1"/>
      <p:bldP spid="46" grpId="0" animBg="1"/>
      <p:bldP spid="69" grpId="0" animBg="1"/>
      <p:bldP spid="56" grpId="0" animBg="1"/>
      <p:bldP spid="36"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1"/>
          <p:cNvSpPr>
            <a:spLocks noGrp="1"/>
          </p:cNvSpPr>
          <p:nvPr>
            <p:ph type="title"/>
          </p:nvPr>
        </p:nvSpPr>
        <p:spPr>
          <a:xfrm>
            <a:off x="12700" y="31750"/>
            <a:ext cx="5795963" cy="549275"/>
          </a:xfrm>
        </p:spPr>
        <p:txBody>
          <a:bodyPr rtlCol="0">
            <a:noAutofit/>
          </a:bodyPr>
          <a:lstStyle/>
          <a:p>
            <a:pPr eaLnBrk="1" fontAlgn="auto" hangingPunct="1">
              <a:spcAft>
                <a:spcPts val="0"/>
              </a:spcAft>
              <a:defRPr/>
            </a:pPr>
            <a:r>
              <a:rPr lang="zh-CN" altLang="en-US" sz="2800" dirty="0">
                <a:solidFill>
                  <a:schemeClr val="accent2">
                    <a:lumMod val="75000"/>
                  </a:schemeClr>
                </a:solidFill>
                <a:latin typeface="黑体" panose="02010600030101010101" pitchFamily="49" charset="-122"/>
                <a:ea typeface="黑体" panose="02010600030101010101" pitchFamily="49" charset="-122"/>
              </a:rPr>
              <a:t>接口方案解读</a:t>
            </a:r>
          </a:p>
        </p:txBody>
      </p:sp>
      <p:cxnSp>
        <p:nvCxnSpPr>
          <p:cNvPr id="6" name="直接连接符 5"/>
          <p:cNvCxnSpPr/>
          <p:nvPr/>
        </p:nvCxnSpPr>
        <p:spPr>
          <a:xfrm>
            <a:off x="-25400" y="581025"/>
            <a:ext cx="12168188" cy="0"/>
          </a:xfrm>
          <a:prstGeom prst="line">
            <a:avLst/>
          </a:prstGeom>
        </p:spPr>
        <p:style>
          <a:lnRef idx="2">
            <a:schemeClr val="accent2"/>
          </a:lnRef>
          <a:fillRef idx="0">
            <a:schemeClr val="accent2"/>
          </a:fillRef>
          <a:effectRef idx="1">
            <a:schemeClr val="accent2"/>
          </a:effectRef>
          <a:fontRef idx="minor">
            <a:schemeClr val="tx1"/>
          </a:fontRef>
        </p:style>
      </p:cxn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 name="TextBox 10"/>
          <p:cNvSpPr txBox="1"/>
          <p:nvPr/>
        </p:nvSpPr>
        <p:spPr>
          <a:xfrm>
            <a:off x="344805" y="911860"/>
            <a:ext cx="5904230" cy="521970"/>
          </a:xfrm>
          <a:prstGeom prst="rect">
            <a:avLst/>
          </a:prstGeom>
          <a:noFill/>
        </p:spPr>
        <p:txBody>
          <a:bodyPr wrap="square" rtlCol="0">
            <a:spAutoFit/>
          </a:bodyPr>
          <a:lstStyle>
            <a:defPPr>
              <a:defRPr lang="en-US"/>
            </a:defPPr>
            <a:lvl1pPr algn="just">
              <a:defRPr sz="2000" b="1">
                <a:solidFill>
                  <a:srgbClr val="0070C0"/>
                </a:solidFill>
                <a:latin typeface="微软雅黑" panose="020B0503020204020204" pitchFamily="34" charset="-122"/>
                <a:ea typeface="微软雅黑" panose="020B0503020204020204" pitchFamily="34" charset="-122"/>
              </a:defRPr>
            </a:lvl1pPr>
          </a:lstStyle>
          <a:p>
            <a:r>
              <a:rPr lang="zh-CN" altLang="en-US" sz="2800" dirty="0"/>
              <a:t>接口</a:t>
            </a:r>
            <a:r>
              <a:rPr lang="zh-CN" altLang="en-US" sz="2800" dirty="0">
                <a:solidFill>
                  <a:srgbClr val="0070C0"/>
                </a:solidFill>
              </a:rPr>
              <a:t>方案重</a:t>
            </a:r>
            <a:r>
              <a:rPr lang="zh-CN" altLang="en-US" sz="2800" dirty="0"/>
              <a:t>要说明(注意事项)</a:t>
            </a:r>
            <a:endParaRPr lang="zh-CN" altLang="en-US" dirty="0"/>
          </a:p>
        </p:txBody>
      </p:sp>
      <p:sp>
        <p:nvSpPr>
          <p:cNvPr id="35" name="Rectangle 21"/>
          <p:cNvSpPr/>
          <p:nvPr/>
        </p:nvSpPr>
        <p:spPr bwMode="auto">
          <a:xfrm>
            <a:off x="1646555" y="5187950"/>
            <a:ext cx="2154555" cy="65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lvl="0" algn="ctr" defTabSz="967740" eaLnBrk="1" hangingPunct="1">
              <a:lnSpc>
                <a:spcPct val="150000"/>
              </a:lnSpc>
            </a:pPr>
            <a:r>
              <a:rPr kumimoji="0" lang="zh-CN" altLang="en-US" b="1"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Bebas Neue" charset="0"/>
                <a:sym typeface="Bebas Neue" charset="0"/>
              </a:rPr>
              <a:t>基础数据</a:t>
            </a:r>
            <a:r>
              <a:rPr lang="zh-CN" altLang="en-US" b="1" kern="0" dirty="0">
                <a:solidFill>
                  <a:srgbClr val="0070C0"/>
                </a:solidFill>
                <a:latin typeface="微软雅黑" panose="020B0503020204020204" pitchFamily="34" charset="-122"/>
                <a:ea typeface="微软雅黑" panose="020B0503020204020204" pitchFamily="34" charset="-122"/>
                <a:cs typeface="Bebas Neue" charset="0"/>
                <a:sym typeface="Bebas Neue" charset="0"/>
              </a:rPr>
              <a:t>对照</a:t>
            </a:r>
            <a:endParaRPr kumimoji="0" lang="zh-CN" altLang="en-US" b="1"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Bebas Neue" charset="0"/>
              <a:sym typeface="Bebas Neue" charset="0"/>
            </a:endParaRPr>
          </a:p>
        </p:txBody>
      </p:sp>
      <p:sp>
        <p:nvSpPr>
          <p:cNvPr id="2" name="矩形 1"/>
          <p:cNvSpPr/>
          <p:nvPr/>
        </p:nvSpPr>
        <p:spPr>
          <a:xfrm>
            <a:off x="4924822" y="2726933"/>
            <a:ext cx="5976664" cy="2103120"/>
          </a:xfrm>
          <a:prstGeom prst="rect">
            <a:avLst/>
          </a:prstGeom>
        </p:spPr>
        <p:txBody>
          <a:bodyPr wrap="square">
            <a:spAutoFit/>
          </a:bodyPr>
          <a:lstStyle/>
          <a:p>
            <a:pPr defTabSz="967740" eaLnBrk="1" hangingPunct="1">
              <a:lnSpc>
                <a:spcPct val="110000"/>
              </a:lnSpc>
            </a:pPr>
            <a:r>
              <a:rPr lang="zh-CN" altLang="en-US" sz="2400" b="1" kern="0" dirty="0">
                <a:solidFill>
                  <a:srgbClr val="0070C0"/>
                </a:solidFill>
                <a:latin typeface="微软雅黑" panose="020B0503020204020204" pitchFamily="34" charset="-122"/>
                <a:ea typeface="微软雅黑" panose="020B0503020204020204" pitchFamily="34" charset="-122"/>
                <a:cs typeface="Bebas Neue" charset="0"/>
              </a:rPr>
              <a:t>1，该步骤为前提条件，否则指标数据无法标识，支付数据无法导入。</a:t>
            </a:r>
            <a:endParaRPr lang="en-US" altLang="zh-CN" sz="2800" b="1" kern="0" dirty="0">
              <a:solidFill>
                <a:srgbClr val="0070C0"/>
              </a:solidFill>
              <a:latin typeface="微软雅黑" panose="020B0503020204020204" pitchFamily="34" charset="-122"/>
              <a:ea typeface="微软雅黑" panose="020B0503020204020204" pitchFamily="34" charset="-122"/>
              <a:cs typeface="Bebas Neue" charset="0"/>
            </a:endParaRPr>
          </a:p>
          <a:p>
            <a:pPr defTabSz="967740" eaLnBrk="1" hangingPunct="1">
              <a:lnSpc>
                <a:spcPct val="150000"/>
              </a:lnSpc>
            </a:pPr>
            <a:endParaRPr lang="en-US" altLang="zh-CN" sz="2800" b="1" kern="0" dirty="0">
              <a:solidFill>
                <a:srgbClr val="0070C0"/>
              </a:solidFill>
              <a:latin typeface="微软雅黑" panose="020B0503020204020204" pitchFamily="34" charset="-122"/>
              <a:ea typeface="微软雅黑" panose="020B0503020204020204" pitchFamily="34" charset="-122"/>
              <a:cs typeface="Bebas Neue" charset="0"/>
            </a:endParaRPr>
          </a:p>
          <a:p>
            <a:pPr defTabSz="967740" eaLnBrk="1" hangingPunct="1">
              <a:lnSpc>
                <a:spcPct val="150000"/>
              </a:lnSpc>
            </a:pPr>
            <a:r>
              <a:rPr lang="zh-CN" altLang="en-US" sz="2400" b="1" kern="0" dirty="0">
                <a:solidFill>
                  <a:srgbClr val="0070C0"/>
                </a:solidFill>
                <a:latin typeface="微软雅黑" panose="020B0503020204020204" pitchFamily="34" charset="-122"/>
                <a:ea typeface="微软雅黑" panose="020B0503020204020204" pitchFamily="34" charset="-122"/>
                <a:cs typeface="Bebas Neue" charset="0"/>
              </a:rPr>
              <a:t>2，直达资金基础数据1：N业务基础数据。</a:t>
            </a:r>
            <a:endParaRPr lang="zh-CN" altLang="en-US" sz="2800" b="1" kern="0" dirty="0">
              <a:solidFill>
                <a:srgbClr val="0070C0"/>
              </a:solidFill>
              <a:latin typeface="微软雅黑" panose="020B0503020204020204" pitchFamily="34" charset="-122"/>
              <a:ea typeface="微软雅黑" panose="020B0503020204020204" pitchFamily="34" charset="-122"/>
              <a:cs typeface="Bebas Neue" charset="0"/>
            </a:endParaRPr>
          </a:p>
        </p:txBody>
      </p:sp>
      <p:pic>
        <p:nvPicPr>
          <p:cNvPr id="4" name="图片 3" descr="资源 2"/>
          <p:cNvPicPr>
            <a:picLocks noChangeAspect="1"/>
          </p:cNvPicPr>
          <p:nvPr/>
        </p:nvPicPr>
        <p:blipFill>
          <a:blip r:embed="rId3"/>
          <a:stretch>
            <a:fillRect/>
          </a:stretch>
        </p:blipFill>
        <p:spPr>
          <a:xfrm>
            <a:off x="1205865" y="2233295"/>
            <a:ext cx="3035935" cy="28517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1"/>
          <p:cNvSpPr>
            <a:spLocks noGrp="1"/>
          </p:cNvSpPr>
          <p:nvPr>
            <p:ph type="title"/>
          </p:nvPr>
        </p:nvSpPr>
        <p:spPr>
          <a:xfrm>
            <a:off x="12700" y="31750"/>
            <a:ext cx="5795963" cy="549275"/>
          </a:xfrm>
        </p:spPr>
        <p:txBody>
          <a:bodyPr rtlCol="0">
            <a:noAutofit/>
          </a:bodyPr>
          <a:lstStyle/>
          <a:p>
            <a:pPr eaLnBrk="1" fontAlgn="auto" hangingPunct="1">
              <a:spcAft>
                <a:spcPts val="0"/>
              </a:spcAft>
              <a:defRPr/>
            </a:pPr>
            <a:r>
              <a:rPr lang="zh-CN" altLang="en-US" sz="2800" dirty="0">
                <a:solidFill>
                  <a:schemeClr val="accent2">
                    <a:lumMod val="75000"/>
                  </a:schemeClr>
                </a:solidFill>
                <a:latin typeface="黑体" panose="02010600030101010101" pitchFamily="49" charset="-122"/>
                <a:ea typeface="黑体" panose="02010600030101010101" pitchFamily="49" charset="-122"/>
              </a:rPr>
              <a:t>接口方案解读</a:t>
            </a:r>
          </a:p>
        </p:txBody>
      </p:sp>
      <p:cxnSp>
        <p:nvCxnSpPr>
          <p:cNvPr id="6" name="直接连接符 5"/>
          <p:cNvCxnSpPr/>
          <p:nvPr/>
        </p:nvCxnSpPr>
        <p:spPr>
          <a:xfrm>
            <a:off x="-25400" y="581025"/>
            <a:ext cx="12168188" cy="0"/>
          </a:xfrm>
          <a:prstGeom prst="line">
            <a:avLst/>
          </a:prstGeom>
        </p:spPr>
        <p:style>
          <a:lnRef idx="2">
            <a:schemeClr val="accent2"/>
          </a:lnRef>
          <a:fillRef idx="0">
            <a:schemeClr val="accent2"/>
          </a:fillRef>
          <a:effectRef idx="1">
            <a:schemeClr val="accent2"/>
          </a:effectRef>
          <a:fontRef idx="minor">
            <a:schemeClr val="tx1"/>
          </a:fontRef>
        </p:style>
      </p:cxn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 name="TextBox 10"/>
          <p:cNvSpPr txBox="1"/>
          <p:nvPr/>
        </p:nvSpPr>
        <p:spPr>
          <a:xfrm>
            <a:off x="410845" y="883285"/>
            <a:ext cx="8712835" cy="521970"/>
          </a:xfrm>
          <a:prstGeom prst="rect">
            <a:avLst/>
          </a:prstGeom>
          <a:noFill/>
        </p:spPr>
        <p:txBody>
          <a:bodyPr wrap="square" rtlCol="0">
            <a:spAutoFit/>
          </a:bodyPr>
          <a:lstStyle>
            <a:defPPr>
              <a:defRPr lang="en-US"/>
            </a:defPPr>
            <a:lvl1pPr algn="just">
              <a:defRPr sz="2000" b="1">
                <a:solidFill>
                  <a:srgbClr val="0070C0"/>
                </a:solidFill>
                <a:latin typeface="微软雅黑" panose="020B0503020204020204" pitchFamily="34" charset="-122"/>
                <a:ea typeface="微软雅黑" panose="020B0503020204020204" pitchFamily="34" charset="-122"/>
              </a:defRPr>
            </a:lvl1pPr>
          </a:lstStyle>
          <a:p>
            <a:r>
              <a:rPr lang="zh-CN" altLang="en-US" sz="2800" dirty="0"/>
              <a:t>接口方案重要说明</a:t>
            </a:r>
            <a:r>
              <a:rPr lang="en-US" altLang="zh-CN" sz="2800" dirty="0"/>
              <a:t>(</a:t>
            </a:r>
            <a:r>
              <a:rPr lang="zh-CN" altLang="en-US" sz="2800" dirty="0"/>
              <a:t>注意事项</a:t>
            </a:r>
            <a:r>
              <a:rPr lang="en-US" altLang="zh-CN" sz="2800" dirty="0"/>
              <a:t>)</a:t>
            </a:r>
            <a:endParaRPr lang="zh-CN" altLang="en-US" sz="2800" dirty="0"/>
          </a:p>
        </p:txBody>
      </p:sp>
      <p:sp>
        <p:nvSpPr>
          <p:cNvPr id="35" name="Rectangle 21"/>
          <p:cNvSpPr/>
          <p:nvPr/>
        </p:nvSpPr>
        <p:spPr bwMode="auto">
          <a:xfrm>
            <a:off x="1083310" y="5005070"/>
            <a:ext cx="2727325" cy="65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lvl="0" algn="ctr" defTabSz="967740" eaLnBrk="1" hangingPunct="1">
              <a:lnSpc>
                <a:spcPct val="150000"/>
              </a:lnSpc>
            </a:pPr>
            <a:r>
              <a:rPr lang="zh-CN" altLang="en-US" b="1" kern="0" dirty="0">
                <a:solidFill>
                  <a:srgbClr val="0070C0"/>
                </a:solidFill>
                <a:latin typeface="微软雅黑" panose="020B0503020204020204" pitchFamily="34" charset="-122"/>
                <a:ea typeface="微软雅黑" panose="020B0503020204020204" pitchFamily="34" charset="-122"/>
                <a:cs typeface="Bebas Neue" charset="0"/>
                <a:sym typeface="Bebas Neue" charset="0"/>
              </a:rPr>
              <a:t>必填数据项人工补填</a:t>
            </a:r>
          </a:p>
        </p:txBody>
      </p:sp>
      <p:sp>
        <p:nvSpPr>
          <p:cNvPr id="2" name="矩形 1"/>
          <p:cNvSpPr/>
          <p:nvPr/>
        </p:nvSpPr>
        <p:spPr>
          <a:xfrm>
            <a:off x="4606052" y="2981603"/>
            <a:ext cx="5976664" cy="1421928"/>
          </a:xfrm>
          <a:prstGeom prst="rect">
            <a:avLst/>
          </a:prstGeom>
        </p:spPr>
        <p:txBody>
          <a:bodyPr wrap="square">
            <a:spAutoFit/>
          </a:bodyPr>
          <a:lstStyle/>
          <a:p>
            <a:pPr defTabSz="967740" eaLnBrk="1" hangingPunct="1">
              <a:lnSpc>
                <a:spcPct val="120000"/>
              </a:lnSpc>
            </a:pPr>
            <a:r>
              <a:rPr lang="zh-CN" altLang="en-US" sz="2400" b="1" kern="0" dirty="0">
                <a:solidFill>
                  <a:srgbClr val="0070C0"/>
                </a:solidFill>
                <a:latin typeface="微软雅黑" panose="020B0503020204020204" pitchFamily="34" charset="-122"/>
                <a:ea typeface="微软雅黑" panose="020B0503020204020204" pitchFamily="34" charset="-122"/>
                <a:cs typeface="Bebas Neue" charset="0"/>
              </a:rPr>
              <a:t>地方预算管理系统和地方国库支付系统中无必填数据项时，可在直达资金监控系统中完善数据项。</a:t>
            </a:r>
          </a:p>
        </p:txBody>
      </p:sp>
      <p:pic>
        <p:nvPicPr>
          <p:cNvPr id="4" name="图片 3" descr="资源 3"/>
          <p:cNvPicPr>
            <a:picLocks noChangeAspect="1"/>
          </p:cNvPicPr>
          <p:nvPr/>
        </p:nvPicPr>
        <p:blipFill>
          <a:blip r:embed="rId3"/>
          <a:stretch>
            <a:fillRect/>
          </a:stretch>
        </p:blipFill>
        <p:spPr>
          <a:xfrm>
            <a:off x="1396365" y="2163445"/>
            <a:ext cx="2101215" cy="28416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2" descr="BNA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188913"/>
            <a:ext cx="6227763"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标题 11"/>
          <p:cNvSpPr>
            <a:spLocks noGrp="1"/>
          </p:cNvSpPr>
          <p:nvPr>
            <p:ph type="title"/>
          </p:nvPr>
        </p:nvSpPr>
        <p:spPr>
          <a:xfrm>
            <a:off x="4368800" y="836613"/>
            <a:ext cx="2087563" cy="549275"/>
          </a:xfrm>
        </p:spPr>
        <p:txBody>
          <a:bodyPr rtlCol="0">
            <a:noAutofit/>
          </a:bodyPr>
          <a:lstStyle/>
          <a:p>
            <a:pPr eaLnBrk="1" fontAlgn="auto" hangingPunct="1">
              <a:spcAft>
                <a:spcPts val="0"/>
              </a:spcAft>
              <a:defRPr/>
            </a:pPr>
            <a:r>
              <a:rPr lang="zh-CN" altLang="en-US" sz="3600" b="1" dirty="0">
                <a:solidFill>
                  <a:schemeClr val="accent2">
                    <a:lumMod val="75000"/>
                  </a:schemeClr>
                </a:solidFill>
                <a:latin typeface="黑体" panose="02010600030101010101" pitchFamily="49" charset="-122"/>
                <a:ea typeface="黑体" panose="02010600030101010101" pitchFamily="49" charset="-122"/>
              </a:rPr>
              <a:t>主要内容</a:t>
            </a:r>
          </a:p>
        </p:txBody>
      </p:sp>
      <p:cxnSp>
        <p:nvCxnSpPr>
          <p:cNvPr id="7" name="直接连接符 6"/>
          <p:cNvCxnSpPr/>
          <p:nvPr/>
        </p:nvCxnSpPr>
        <p:spPr>
          <a:xfrm>
            <a:off x="0" y="1484313"/>
            <a:ext cx="12168188" cy="0"/>
          </a:xfrm>
          <a:prstGeom prst="line">
            <a:avLst/>
          </a:prstGeom>
        </p:spPr>
        <p:style>
          <a:lnRef idx="2">
            <a:schemeClr val="accent2"/>
          </a:lnRef>
          <a:fillRef idx="0">
            <a:schemeClr val="accent2"/>
          </a:fillRef>
          <a:effectRef idx="1">
            <a:schemeClr val="accent2"/>
          </a:effectRef>
          <a:fontRef idx="minor">
            <a:schemeClr val="tx1"/>
          </a:fontRef>
        </p:style>
      </p:cxnSp>
      <p:grpSp>
        <p:nvGrpSpPr>
          <p:cNvPr id="14341" name="组合 1"/>
          <p:cNvGrpSpPr/>
          <p:nvPr/>
        </p:nvGrpSpPr>
        <p:grpSpPr bwMode="auto">
          <a:xfrm>
            <a:off x="3575050" y="1608138"/>
            <a:ext cx="720725" cy="646112"/>
            <a:chOff x="3548069" y="956388"/>
            <a:chExt cx="720000" cy="922047"/>
          </a:xfrm>
        </p:grpSpPr>
        <p:pic>
          <p:nvPicPr>
            <p:cNvPr id="14359" name="图片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8069" y="1089089"/>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0" name="TextBox 14"/>
            <p:cNvSpPr txBox="1">
              <a:spLocks noChangeArrowheads="1"/>
            </p:cNvSpPr>
            <p:nvPr/>
          </p:nvSpPr>
          <p:spPr bwMode="auto">
            <a:xfrm>
              <a:off x="3680282" y="956388"/>
              <a:ext cx="441112" cy="92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zh-CN" sz="3600" b="1" i="1">
                  <a:solidFill>
                    <a:schemeClr val="bg1"/>
                  </a:solidFill>
                  <a:latin typeface="Arial" panose="020B0604020202020204" pitchFamily="34" charset="0"/>
                  <a:ea typeface="微软雅黑" panose="020B0503020204020204" pitchFamily="34" charset="-122"/>
                  <a:cs typeface="Arial" panose="020B0604020202020204" pitchFamily="34" charset="0"/>
                </a:rPr>
                <a:t>1</a:t>
              </a:r>
              <a:endParaRPr lang="zh-CN" altLang="en-US" sz="3600" b="1" i="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4342" name="组合 26"/>
          <p:cNvGrpSpPr/>
          <p:nvPr/>
        </p:nvGrpSpPr>
        <p:grpSpPr bwMode="auto">
          <a:xfrm>
            <a:off x="3575050" y="2673350"/>
            <a:ext cx="720725" cy="646113"/>
            <a:chOff x="4562438" y="2271921"/>
            <a:chExt cx="720000" cy="923794"/>
          </a:xfrm>
        </p:grpSpPr>
        <p:pic>
          <p:nvPicPr>
            <p:cNvPr id="14357" name="图片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62438" y="2352878"/>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8" name="TextBox 16"/>
            <p:cNvSpPr txBox="1">
              <a:spLocks noChangeArrowheads="1"/>
            </p:cNvSpPr>
            <p:nvPr/>
          </p:nvSpPr>
          <p:spPr bwMode="auto">
            <a:xfrm>
              <a:off x="4694651" y="2271921"/>
              <a:ext cx="440702" cy="923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zh-CN" sz="3600" b="1" i="1" dirty="0">
                  <a:solidFill>
                    <a:schemeClr val="bg1"/>
                  </a:solidFill>
                  <a:latin typeface="Arial" panose="020B0604020202020204" pitchFamily="34" charset="0"/>
                  <a:ea typeface="微软雅黑" panose="020B0503020204020204" pitchFamily="34" charset="-122"/>
                  <a:cs typeface="Arial" panose="020B0604020202020204" pitchFamily="34" charset="0"/>
                </a:rPr>
                <a:t>2</a:t>
              </a:r>
              <a:endParaRPr lang="zh-CN" altLang="en-US" sz="3600" b="1" i="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4343" name="组合 27"/>
          <p:cNvGrpSpPr/>
          <p:nvPr/>
        </p:nvGrpSpPr>
        <p:grpSpPr bwMode="auto">
          <a:xfrm>
            <a:off x="3543300" y="3706812"/>
            <a:ext cx="720725" cy="646112"/>
            <a:chOff x="4569141" y="3568093"/>
            <a:chExt cx="720000" cy="925429"/>
          </a:xfrm>
        </p:grpSpPr>
        <p:pic>
          <p:nvPicPr>
            <p:cNvPr id="14355" name="图片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69141" y="3627733"/>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6" name="TextBox 18"/>
            <p:cNvSpPr txBox="1">
              <a:spLocks noChangeArrowheads="1"/>
            </p:cNvSpPr>
            <p:nvPr/>
          </p:nvSpPr>
          <p:spPr bwMode="auto">
            <a:xfrm>
              <a:off x="4701354" y="3568093"/>
              <a:ext cx="440702" cy="92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r>
                <a:rPr lang="en-US" altLang="zh-CN" sz="3600" b="1" i="1" dirty="0">
                  <a:solidFill>
                    <a:srgbClr val="00B0F0"/>
                  </a:solidFill>
                  <a:latin typeface="Arial" panose="020B0604020202020204" pitchFamily="34" charset="0"/>
                  <a:ea typeface="微软雅黑" panose="020B0503020204020204" pitchFamily="34" charset="-122"/>
                  <a:cs typeface="Arial" panose="020B0604020202020204" pitchFamily="34" charset="0"/>
                </a:rPr>
                <a:t>3</a:t>
              </a:r>
              <a:endParaRPr lang="zh-CN" altLang="en-US" sz="3600" b="1" i="1" dirty="0">
                <a:solidFill>
                  <a:srgbClr val="00B0F0"/>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4344" name="组合 28"/>
          <p:cNvGrpSpPr/>
          <p:nvPr/>
        </p:nvGrpSpPr>
        <p:grpSpPr bwMode="auto">
          <a:xfrm>
            <a:off x="3509963" y="4652963"/>
            <a:ext cx="720725" cy="646112"/>
            <a:chOff x="4577111" y="4761110"/>
            <a:chExt cx="720000" cy="922048"/>
          </a:xfrm>
        </p:grpSpPr>
        <p:pic>
          <p:nvPicPr>
            <p:cNvPr id="14353" name="图片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7111" y="4900495"/>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TextBox 20"/>
            <p:cNvSpPr txBox="1">
              <a:spLocks noChangeArrowheads="1"/>
            </p:cNvSpPr>
            <p:nvPr/>
          </p:nvSpPr>
          <p:spPr bwMode="auto">
            <a:xfrm>
              <a:off x="4709324" y="4761110"/>
              <a:ext cx="441112" cy="92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r>
                <a:rPr lang="en-US" altLang="zh-CN" sz="3600" b="1" i="1" dirty="0">
                  <a:solidFill>
                    <a:schemeClr val="bg1"/>
                  </a:solidFill>
                  <a:latin typeface="Arial" panose="020B0604020202020204" pitchFamily="34" charset="0"/>
                  <a:ea typeface="微软雅黑" panose="020B0503020204020204" pitchFamily="34" charset="-122"/>
                  <a:cs typeface="Arial" panose="020B0604020202020204" pitchFamily="34" charset="0"/>
                </a:rPr>
                <a:t>4</a:t>
              </a:r>
              <a:endParaRPr lang="zh-CN" altLang="en-US" sz="3600" b="1" i="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4345" name="TextBox 34"/>
          <p:cNvSpPr txBox="1">
            <a:spLocks noChangeArrowheads="1"/>
          </p:cNvSpPr>
          <p:nvPr/>
        </p:nvSpPr>
        <p:spPr bwMode="auto">
          <a:xfrm>
            <a:off x="4643438" y="1763713"/>
            <a:ext cx="3979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zh-CN" altLang="en-US" sz="2400" dirty="0">
                <a:solidFill>
                  <a:srgbClr val="595959"/>
                </a:solidFill>
                <a:latin typeface="微软雅黑" panose="020B0503020204020204" pitchFamily="34" charset="-122"/>
                <a:ea typeface="微软雅黑" panose="020B0503020204020204" pitchFamily="34" charset="-122"/>
              </a:rPr>
              <a:t>接口总体概述</a:t>
            </a:r>
          </a:p>
        </p:txBody>
      </p:sp>
      <p:sp>
        <p:nvSpPr>
          <p:cNvPr id="14346" name="TextBox 35"/>
          <p:cNvSpPr txBox="1">
            <a:spLocks noChangeArrowheads="1"/>
          </p:cNvSpPr>
          <p:nvPr/>
        </p:nvSpPr>
        <p:spPr bwMode="auto">
          <a:xfrm>
            <a:off x="4643438" y="2790825"/>
            <a:ext cx="3979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zh-CN" altLang="en-US" sz="2400" dirty="0">
                <a:solidFill>
                  <a:srgbClr val="595959"/>
                </a:solidFill>
                <a:latin typeface="微软雅黑" panose="020B0503020204020204" pitchFamily="34" charset="-122"/>
                <a:ea typeface="微软雅黑" panose="020B0503020204020204" pitchFamily="34" charset="-122"/>
              </a:rPr>
              <a:t>接口方案解读</a:t>
            </a:r>
          </a:p>
        </p:txBody>
      </p:sp>
      <p:sp>
        <p:nvSpPr>
          <p:cNvPr id="14347" name="TextBox 36"/>
          <p:cNvSpPr txBox="1">
            <a:spLocks noChangeArrowheads="1"/>
          </p:cNvSpPr>
          <p:nvPr/>
        </p:nvSpPr>
        <p:spPr bwMode="auto">
          <a:xfrm>
            <a:off x="4676775" y="3806825"/>
            <a:ext cx="3979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r>
              <a:rPr lang="zh-CN" altLang="en-US" sz="2400" dirty="0">
                <a:solidFill>
                  <a:srgbClr val="00B0F0"/>
                </a:solidFill>
                <a:latin typeface="微软雅黑" panose="020B0503020204020204" pitchFamily="34" charset="-122"/>
                <a:ea typeface="微软雅黑" panose="020B0503020204020204" pitchFamily="34" charset="-122"/>
              </a:rPr>
              <a:t>接口功能特色</a:t>
            </a:r>
          </a:p>
        </p:txBody>
      </p:sp>
      <p:sp>
        <p:nvSpPr>
          <p:cNvPr id="14348" name="TextBox 25"/>
          <p:cNvSpPr txBox="1">
            <a:spLocks noChangeArrowheads="1"/>
          </p:cNvSpPr>
          <p:nvPr/>
        </p:nvSpPr>
        <p:spPr bwMode="auto">
          <a:xfrm>
            <a:off x="4643438" y="4794250"/>
            <a:ext cx="3979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r>
              <a:rPr lang="zh-CN" altLang="en-US" sz="2400" dirty="0">
                <a:solidFill>
                  <a:srgbClr val="595959"/>
                </a:solidFill>
                <a:latin typeface="微软雅黑" panose="020B0503020204020204" pitchFamily="34" charset="-122"/>
                <a:ea typeface="微软雅黑" panose="020B0503020204020204" pitchFamily="34" charset="-122"/>
              </a:rPr>
              <a:t>操作详细讲解</a:t>
            </a:r>
          </a:p>
        </p:txBody>
      </p:sp>
      <p:grpSp>
        <p:nvGrpSpPr>
          <p:cNvPr id="14349" name="组合 28"/>
          <p:cNvGrpSpPr/>
          <p:nvPr/>
        </p:nvGrpSpPr>
        <p:grpSpPr bwMode="auto">
          <a:xfrm>
            <a:off x="3509963" y="5688013"/>
            <a:ext cx="720725" cy="647700"/>
            <a:chOff x="4577111" y="4761110"/>
            <a:chExt cx="720000" cy="922361"/>
          </a:xfrm>
        </p:grpSpPr>
        <p:pic>
          <p:nvPicPr>
            <p:cNvPr id="14351" name="图片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7111" y="4900495"/>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TextBox 20"/>
            <p:cNvSpPr txBox="1">
              <a:spLocks noChangeArrowheads="1"/>
            </p:cNvSpPr>
            <p:nvPr/>
          </p:nvSpPr>
          <p:spPr bwMode="auto">
            <a:xfrm>
              <a:off x="4709324" y="4761110"/>
              <a:ext cx="440702" cy="922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zh-CN" sz="3600" b="1" i="1">
                  <a:solidFill>
                    <a:schemeClr val="bg1"/>
                  </a:solidFill>
                  <a:latin typeface="Arial" panose="020B0604020202020204" pitchFamily="34" charset="0"/>
                  <a:ea typeface="微软雅黑" panose="020B0503020204020204" pitchFamily="34" charset="-122"/>
                  <a:cs typeface="Arial" panose="020B0604020202020204" pitchFamily="34" charset="0"/>
                </a:rPr>
                <a:t>5</a:t>
              </a:r>
              <a:endParaRPr lang="zh-CN" altLang="en-US" sz="3600" b="1" i="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4350" name="TextBox 25"/>
          <p:cNvSpPr txBox="1">
            <a:spLocks noChangeArrowheads="1"/>
          </p:cNvSpPr>
          <p:nvPr/>
        </p:nvSpPr>
        <p:spPr bwMode="auto">
          <a:xfrm>
            <a:off x="4643438" y="5829300"/>
            <a:ext cx="3979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zh-CN" altLang="en-US" sz="2400" dirty="0">
                <a:solidFill>
                  <a:srgbClr val="595959"/>
                </a:solidFill>
                <a:latin typeface="微软雅黑" panose="020B0503020204020204" pitchFamily="34" charset="-122"/>
                <a:ea typeface="微软雅黑" panose="020B0503020204020204" pitchFamily="34" charset="-122"/>
              </a:rPr>
              <a:t>常见问题解答</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1"/>
          <p:cNvSpPr>
            <a:spLocks noGrp="1"/>
          </p:cNvSpPr>
          <p:nvPr>
            <p:ph type="title"/>
          </p:nvPr>
        </p:nvSpPr>
        <p:spPr>
          <a:xfrm>
            <a:off x="12700" y="31750"/>
            <a:ext cx="5795963" cy="549275"/>
          </a:xfrm>
        </p:spPr>
        <p:txBody>
          <a:bodyPr rtlCol="0">
            <a:noAutofit/>
          </a:bodyPr>
          <a:lstStyle/>
          <a:p>
            <a:pPr defTabSz="914400" eaLnBrk="1" fontAlgn="auto" hangingPunct="1">
              <a:spcAft>
                <a:spcPts val="0"/>
              </a:spcAft>
              <a:defRPr/>
            </a:pPr>
            <a:r>
              <a:rPr lang="zh-CN" altLang="en-US" sz="2800" dirty="0">
                <a:solidFill>
                  <a:schemeClr val="accent2">
                    <a:lumMod val="75000"/>
                  </a:schemeClr>
                </a:solidFill>
                <a:latin typeface="黑体" panose="02010600030101010101" pitchFamily="49" charset="-122"/>
                <a:ea typeface="黑体" panose="02010600030101010101" pitchFamily="49" charset="-122"/>
              </a:rPr>
              <a:t>接口模块特色</a:t>
            </a:r>
          </a:p>
        </p:txBody>
      </p:sp>
      <p:cxnSp>
        <p:nvCxnSpPr>
          <p:cNvPr id="6" name="直接连接符 5"/>
          <p:cNvCxnSpPr/>
          <p:nvPr/>
        </p:nvCxnSpPr>
        <p:spPr>
          <a:xfrm>
            <a:off x="-25400" y="581025"/>
            <a:ext cx="12168188" cy="0"/>
          </a:xfrm>
          <a:prstGeom prst="line">
            <a:avLst/>
          </a:prstGeom>
        </p:spPr>
        <p:style>
          <a:lnRef idx="2">
            <a:schemeClr val="accent2"/>
          </a:lnRef>
          <a:fillRef idx="0">
            <a:schemeClr val="accent2"/>
          </a:fillRef>
          <a:effectRef idx="1">
            <a:schemeClr val="accent2"/>
          </a:effectRef>
          <a:fontRef idx="minor">
            <a:schemeClr val="tx1"/>
          </a:fontRef>
        </p:style>
      </p:cxnSp>
      <p:sp>
        <p:nvSpPr>
          <p:cNvPr id="7" name="Rectangle 3"/>
          <p:cNvSpPr>
            <a:spLocks noChangeArrowheads="1"/>
          </p:cNvSpPr>
          <p:nvPr/>
        </p:nvSpPr>
        <p:spPr bwMode="auto">
          <a:xfrm>
            <a:off x="2394121" y="4000323"/>
            <a:ext cx="4649371" cy="153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0" hangingPunct="0">
              <a:buClr>
                <a:srgbClr val="0070C0"/>
              </a:buClr>
              <a:buSzPct val="50000"/>
              <a:buFont typeface="Wingdings" panose="05000000000000000000" pitchFamily="2" charset="2"/>
              <a:buChar char="n"/>
            </a:pPr>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Freeform 104"/>
          <p:cNvSpPr>
            <a:spLocks noChangeArrowheads="1"/>
          </p:cNvSpPr>
          <p:nvPr/>
        </p:nvSpPr>
        <p:spPr bwMode="auto">
          <a:xfrm>
            <a:off x="5735960" y="4510307"/>
            <a:ext cx="1494336" cy="1434329"/>
          </a:xfrm>
          <a:custGeom>
            <a:avLst/>
            <a:gdLst>
              <a:gd name="T0" fmla="*/ 0 w 876"/>
              <a:gd name="T1" fmla="*/ 2147483646 h 952"/>
              <a:gd name="T2" fmla="*/ 0 w 876"/>
              <a:gd name="T3" fmla="*/ 2147483646 h 952"/>
              <a:gd name="T4" fmla="*/ 2147483646 w 876"/>
              <a:gd name="T5" fmla="*/ 2147483646 h 952"/>
              <a:gd name="T6" fmla="*/ 2147483646 w 876"/>
              <a:gd name="T7" fmla="*/ 0 h 952"/>
              <a:gd name="T8" fmla="*/ 2147483646 w 876"/>
              <a:gd name="T9" fmla="*/ 0 h 952"/>
              <a:gd name="T10" fmla="*/ 2147483646 w 876"/>
              <a:gd name="T11" fmla="*/ 2147483646 h 952"/>
              <a:gd name="T12" fmla="*/ 0 w 876"/>
              <a:gd name="T13" fmla="*/ 2147483646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close/>
              </a:path>
            </a:pathLst>
          </a:custGeom>
          <a:solidFill>
            <a:srgbClr val="ECA40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9695" tIns="54847" rIns="109695" bIns="54847"/>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0" hangingPunct="0"/>
            <a:endParaRPr lang="zh-CN" altLang="zh-CN" sz="1575">
              <a:sym typeface="Calibri" panose="020F0502020204030204" pitchFamily="34" charset="0"/>
            </a:endParaRPr>
          </a:p>
        </p:txBody>
      </p:sp>
      <p:sp>
        <p:nvSpPr>
          <p:cNvPr id="9" name="Freeform 106"/>
          <p:cNvSpPr>
            <a:spLocks noChangeArrowheads="1"/>
          </p:cNvSpPr>
          <p:nvPr/>
        </p:nvSpPr>
        <p:spPr bwMode="auto">
          <a:xfrm>
            <a:off x="4152218" y="4499541"/>
            <a:ext cx="1404260" cy="1441525"/>
          </a:xfrm>
          <a:custGeom>
            <a:avLst/>
            <a:gdLst>
              <a:gd name="T0" fmla="*/ 2147483646 w 878"/>
              <a:gd name="T1" fmla="*/ 2147483646 h 952"/>
              <a:gd name="T2" fmla="*/ 2147483646 w 878"/>
              <a:gd name="T3" fmla="*/ 2147483646 h 952"/>
              <a:gd name="T4" fmla="*/ 2147483646 w 878"/>
              <a:gd name="T5" fmla="*/ 0 h 952"/>
              <a:gd name="T6" fmla="*/ 2147483646 w 878"/>
              <a:gd name="T7" fmla="*/ 0 h 952"/>
              <a:gd name="T8" fmla="*/ 0 w 878"/>
              <a:gd name="T9" fmla="*/ 2147483646 h 952"/>
              <a:gd name="T10" fmla="*/ 2147483646 w 878"/>
              <a:gd name="T11" fmla="*/ 2147483646 h 952"/>
              <a:gd name="T12" fmla="*/ 2147483646 w 878"/>
              <a:gd name="T13" fmla="*/ 2147483646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close/>
              </a:path>
            </a:pathLst>
          </a:custGeom>
          <a:solidFill>
            <a:srgbClr val="ECA40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9695" tIns="54847" rIns="109695" bIns="54847"/>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0" hangingPunct="0"/>
            <a:endParaRPr lang="zh-CN" altLang="zh-CN" sz="1575">
              <a:sym typeface="Calibri" panose="020F0502020204030204" pitchFamily="34" charset="0"/>
            </a:endParaRPr>
          </a:p>
        </p:txBody>
      </p:sp>
      <p:sp>
        <p:nvSpPr>
          <p:cNvPr id="11" name="Freeform 108"/>
          <p:cNvSpPr>
            <a:spLocks noChangeArrowheads="1"/>
          </p:cNvSpPr>
          <p:nvPr/>
        </p:nvSpPr>
        <p:spPr bwMode="auto">
          <a:xfrm>
            <a:off x="5760334" y="2000595"/>
            <a:ext cx="2097335" cy="2305640"/>
          </a:xfrm>
          <a:custGeom>
            <a:avLst/>
            <a:gdLst>
              <a:gd name="T0" fmla="*/ 2147483646 w 1534"/>
              <a:gd name="T1" fmla="*/ 2147483646 h 1804"/>
              <a:gd name="T2" fmla="*/ 0 w 1534"/>
              <a:gd name="T3" fmla="*/ 0 h 1804"/>
              <a:gd name="T4" fmla="*/ 0 w 1534"/>
              <a:gd name="T5" fmla="*/ 2147483646 h 1804"/>
              <a:gd name="T6" fmla="*/ 2147483646 w 1534"/>
              <a:gd name="T7" fmla="*/ 2147483646 h 1804"/>
              <a:gd name="T8" fmla="*/ 2147483646 w 1534"/>
              <a:gd name="T9" fmla="*/ 2147483646 h 1804"/>
              <a:gd name="T10" fmla="*/ 2147483646 w 1534"/>
              <a:gd name="T11" fmla="*/ 2147483646 h 1804"/>
              <a:gd name="T12" fmla="*/ 2147483646 w 1534"/>
              <a:gd name="T13" fmla="*/ 2147483646 h 1804"/>
              <a:gd name="T14" fmla="*/ 2147483646 w 1534"/>
              <a:gd name="T15" fmla="*/ 2147483646 h 1804"/>
              <a:gd name="T16" fmla="*/ 2147483646 w 1534"/>
              <a:gd name="T17" fmla="*/ 2147483646 h 1804"/>
              <a:gd name="T18" fmla="*/ 2147483646 w 1534"/>
              <a:gd name="T19" fmla="*/ 214748364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9695" tIns="54847" rIns="109695" bIns="54847"/>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0" hangingPunct="0"/>
            <a:endParaRPr lang="zh-CN" altLang="zh-CN" sz="2400">
              <a:latin typeface="微软雅黑" panose="020B0503020204020204" pitchFamily="34" charset="-122"/>
              <a:ea typeface="微软雅黑" panose="020B0503020204020204" pitchFamily="34" charset="-122"/>
              <a:sym typeface="Calibri" panose="020F0502020204030204" pitchFamily="34" charset="0"/>
            </a:endParaRPr>
          </a:p>
        </p:txBody>
      </p:sp>
      <p:sp>
        <p:nvSpPr>
          <p:cNvPr id="12" name="Freeform 109"/>
          <p:cNvSpPr>
            <a:spLocks noChangeArrowheads="1"/>
          </p:cNvSpPr>
          <p:nvPr/>
        </p:nvSpPr>
        <p:spPr bwMode="auto">
          <a:xfrm>
            <a:off x="3442789" y="1983931"/>
            <a:ext cx="2156851" cy="2355633"/>
          </a:xfrm>
          <a:custGeom>
            <a:avLst/>
            <a:gdLst>
              <a:gd name="T0" fmla="*/ 2147483646 w 1534"/>
              <a:gd name="T1" fmla="*/ 2147483646 h 1804"/>
              <a:gd name="T2" fmla="*/ 0 w 1534"/>
              <a:gd name="T3" fmla="*/ 2147483646 h 1804"/>
              <a:gd name="T4" fmla="*/ 2147483646 w 1534"/>
              <a:gd name="T5" fmla="*/ 2147483646 h 1804"/>
              <a:gd name="T6" fmla="*/ 2147483646 w 1534"/>
              <a:gd name="T7" fmla="*/ 2147483646 h 1804"/>
              <a:gd name="T8" fmla="*/ 2147483646 w 1534"/>
              <a:gd name="T9" fmla="*/ 2147483646 h 1804"/>
              <a:gd name="T10" fmla="*/ 2147483646 w 1534"/>
              <a:gd name="T11" fmla="*/ 2147483646 h 1804"/>
              <a:gd name="T12" fmla="*/ 2147483646 w 1534"/>
              <a:gd name="T13" fmla="*/ 2147483646 h 1804"/>
              <a:gd name="T14" fmla="*/ 2147483646 w 1534"/>
              <a:gd name="T15" fmla="*/ 2147483646 h 1804"/>
              <a:gd name="T16" fmla="*/ 2147483646 w 1534"/>
              <a:gd name="T17" fmla="*/ 0 h 1804"/>
              <a:gd name="T18" fmla="*/ 2147483646 w 1534"/>
              <a:gd name="T19" fmla="*/ 214748364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9695" tIns="54847" rIns="109695" bIns="54847"/>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0" hangingPunct="0"/>
            <a:endParaRPr lang="zh-CN" altLang="zh-CN" sz="2400">
              <a:latin typeface="微软雅黑" panose="020B0503020204020204" pitchFamily="34" charset="-122"/>
              <a:ea typeface="微软雅黑" panose="020B0503020204020204" pitchFamily="34" charset="-122"/>
              <a:sym typeface="Calibri" panose="020F0502020204030204" pitchFamily="34" charset="0"/>
            </a:endParaRPr>
          </a:p>
        </p:txBody>
      </p:sp>
      <p:sp>
        <p:nvSpPr>
          <p:cNvPr id="13" name="矩形 1"/>
          <p:cNvSpPr>
            <a:spLocks noChangeArrowheads="1"/>
          </p:cNvSpPr>
          <p:nvPr/>
        </p:nvSpPr>
        <p:spPr bwMode="auto">
          <a:xfrm>
            <a:off x="7431152" y="4368037"/>
            <a:ext cx="3433818" cy="599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95" tIns="54847" rIns="109695" bIns="54847">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1" algn="just">
              <a:lnSpc>
                <a:spcPct val="150000"/>
              </a:lnSpc>
              <a:spcBef>
                <a:spcPct val="20000"/>
              </a:spcBef>
              <a:spcAft>
                <a:spcPts val="450"/>
              </a:spcAft>
            </a:pPr>
            <a:r>
              <a:rPr lang="en-US" altLang="zh-CN" sz="2400" b="1" dirty="0">
                <a:solidFill>
                  <a:srgbClr val="0070C0"/>
                </a:solidFill>
                <a:latin typeface="微软雅黑" panose="020B0503020204020204" pitchFamily="34" charset="-122"/>
                <a:ea typeface="微软雅黑" panose="020B0503020204020204" pitchFamily="34" charset="-122"/>
                <a:sym typeface="Calibri" panose="020F0502020204030204" pitchFamily="34" charset="0"/>
              </a:rPr>
              <a:t>4</a:t>
            </a:r>
            <a:r>
              <a:rPr lang="zh-CN" altLang="en-US" sz="2400" b="1" dirty="0">
                <a:solidFill>
                  <a:srgbClr val="0070C0"/>
                </a:solidFill>
                <a:latin typeface="微软雅黑" panose="020B0503020204020204" pitchFamily="34" charset="-122"/>
                <a:ea typeface="微软雅黑" panose="020B0503020204020204" pitchFamily="34" charset="-122"/>
                <a:sym typeface="Calibri" panose="020F0502020204030204" pitchFamily="34" charset="0"/>
              </a:rPr>
              <a:t>：各种规则可配置</a:t>
            </a:r>
          </a:p>
        </p:txBody>
      </p:sp>
      <p:sp>
        <p:nvSpPr>
          <p:cNvPr id="14" name="任意多边形 51"/>
          <p:cNvSpPr/>
          <p:nvPr/>
        </p:nvSpPr>
        <p:spPr bwMode="auto">
          <a:xfrm flipH="1">
            <a:off x="2945066" y="1792582"/>
            <a:ext cx="2843663" cy="496292"/>
          </a:xfrm>
          <a:custGeom>
            <a:avLst/>
            <a:gdLst>
              <a:gd name="T0" fmla="*/ 0 w 2896333"/>
              <a:gd name="T1" fmla="*/ 1656740 h 581025"/>
              <a:gd name="T2" fmla="*/ 433254 w 2896333"/>
              <a:gd name="T3" fmla="*/ 0 h 581025"/>
              <a:gd name="T4" fmla="*/ 3764071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6794CD"/>
            </a:solidFill>
            <a:prstDash val="dash"/>
            <a:miter lim="800000"/>
            <a:headEnd type="oval" w="med" len="med"/>
          </a:ln>
          <a:extLst>
            <a:ext uri="{909E8E84-426E-40DD-AFC4-6F175D3DCCD1}">
              <a14:hiddenFill xmlns:a14="http://schemas.microsoft.com/office/drawing/2010/main">
                <a:solidFill>
                  <a:srgbClr val="FFFFFF"/>
                </a:solidFill>
              </a14:hiddenFill>
            </a:ext>
          </a:extLst>
        </p:spPr>
        <p:txBody>
          <a:bodyPr lIns="109695" tIns="54847" rIns="109695" bIns="54847" anchor="ct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0" hangingPunct="0"/>
            <a:endParaRPr lang="zh-CN" altLang="zh-CN" sz="2400">
              <a:latin typeface="微软雅黑" panose="020B0503020204020204" pitchFamily="34" charset="-122"/>
              <a:ea typeface="微软雅黑" panose="020B0503020204020204" pitchFamily="34" charset="-122"/>
              <a:sym typeface="Calibri" panose="020F0502020204030204" pitchFamily="34" charset="0"/>
            </a:endParaRPr>
          </a:p>
        </p:txBody>
      </p:sp>
      <p:sp>
        <p:nvSpPr>
          <p:cNvPr id="15" name="矩形 1"/>
          <p:cNvSpPr>
            <a:spLocks noChangeArrowheads="1"/>
          </p:cNvSpPr>
          <p:nvPr/>
        </p:nvSpPr>
        <p:spPr bwMode="auto">
          <a:xfrm>
            <a:off x="1998937" y="1196752"/>
            <a:ext cx="3040946" cy="66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95" tIns="54847" rIns="109695" bIns="54847">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1" algn="just">
              <a:lnSpc>
                <a:spcPct val="150000"/>
              </a:lnSpc>
              <a:spcBef>
                <a:spcPct val="20000"/>
              </a:spcBef>
              <a:spcAft>
                <a:spcPts val="450"/>
              </a:spcAft>
            </a:pPr>
            <a:r>
              <a:rPr lang="en-US" altLang="zh-CN" sz="2400" b="1" dirty="0">
                <a:solidFill>
                  <a:srgbClr val="0070C0"/>
                </a:solidFill>
                <a:latin typeface="微软雅黑" panose="020B0503020204020204" pitchFamily="34" charset="-122"/>
                <a:ea typeface="微软雅黑" panose="020B0503020204020204" pitchFamily="34" charset="-122"/>
                <a:sym typeface="Calibri" panose="020F0502020204030204" pitchFamily="34" charset="0"/>
              </a:rPr>
              <a:t>1</a:t>
            </a:r>
            <a:r>
              <a:rPr lang="zh-CN" altLang="en-US" sz="2400" b="1" dirty="0">
                <a:solidFill>
                  <a:srgbClr val="0070C0"/>
                </a:solidFill>
                <a:latin typeface="微软雅黑" panose="020B0503020204020204" pitchFamily="34" charset="-122"/>
                <a:ea typeface="微软雅黑" panose="020B0503020204020204" pitchFamily="34" charset="-122"/>
                <a:sym typeface="Calibri" panose="020F0502020204030204" pitchFamily="34" charset="0"/>
              </a:rPr>
              <a:t>：支持处室权限</a:t>
            </a:r>
          </a:p>
        </p:txBody>
      </p:sp>
      <p:sp>
        <p:nvSpPr>
          <p:cNvPr id="16" name="任意多边形 53"/>
          <p:cNvSpPr/>
          <p:nvPr/>
        </p:nvSpPr>
        <p:spPr bwMode="auto">
          <a:xfrm flipH="1">
            <a:off x="2254854" y="4935916"/>
            <a:ext cx="2528229" cy="266626"/>
          </a:xfrm>
          <a:custGeom>
            <a:avLst/>
            <a:gdLst>
              <a:gd name="T0" fmla="*/ 0 w 2528430"/>
              <a:gd name="T1" fmla="*/ 1660851 h 587027"/>
              <a:gd name="T2" fmla="*/ 457553 w 2528430"/>
              <a:gd name="T3" fmla="*/ 16981 h 587027"/>
              <a:gd name="T4" fmla="*/ 3470237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6794CD"/>
            </a:solidFill>
            <a:prstDash val="dash"/>
            <a:miter lim="800000"/>
            <a:headEnd type="oval" w="med" len="med"/>
          </a:ln>
          <a:extLst>
            <a:ext uri="{909E8E84-426E-40DD-AFC4-6F175D3DCCD1}">
              <a14:hiddenFill xmlns:a14="http://schemas.microsoft.com/office/drawing/2010/main">
                <a:solidFill>
                  <a:srgbClr val="FFFFFF"/>
                </a:solidFill>
              </a14:hiddenFill>
            </a:ext>
          </a:extLst>
        </p:spPr>
        <p:txBody>
          <a:bodyPr lIns="109695" tIns="54847" rIns="109695" bIns="54847" anchor="ct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0" hangingPunct="0"/>
            <a:endParaRPr lang="zh-CN" altLang="zh-CN" sz="2400">
              <a:solidFill>
                <a:schemeClr val="accent1">
                  <a:lumMod val="7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7" name="矩形 1"/>
          <p:cNvSpPr>
            <a:spLocks noChangeArrowheads="1"/>
          </p:cNvSpPr>
          <p:nvPr/>
        </p:nvSpPr>
        <p:spPr bwMode="auto">
          <a:xfrm>
            <a:off x="624136" y="4366290"/>
            <a:ext cx="3383632" cy="599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95" tIns="54847" rIns="109695" bIns="54847">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1" algn="just">
              <a:lnSpc>
                <a:spcPct val="150000"/>
              </a:lnSpc>
              <a:spcBef>
                <a:spcPct val="20000"/>
              </a:spcBef>
              <a:spcAft>
                <a:spcPts val="450"/>
              </a:spcAft>
            </a:pPr>
            <a:r>
              <a:rPr lang="en-US" altLang="zh-CN" sz="2400" b="1" dirty="0">
                <a:solidFill>
                  <a:srgbClr val="0070C0"/>
                </a:solidFill>
                <a:latin typeface="微软雅黑" panose="020B0503020204020204" pitchFamily="34" charset="-122"/>
                <a:ea typeface="微软雅黑" panose="020B0503020204020204" pitchFamily="34" charset="-122"/>
                <a:sym typeface="Calibri" panose="020F0502020204030204" pitchFamily="34" charset="0"/>
              </a:rPr>
              <a:t>3</a:t>
            </a:r>
            <a:r>
              <a:rPr lang="zh-CN" altLang="en-US" sz="2400" b="1" dirty="0">
                <a:solidFill>
                  <a:srgbClr val="0070C0"/>
                </a:solidFill>
                <a:latin typeface="微软雅黑" panose="020B0503020204020204" pitchFamily="34" charset="-122"/>
                <a:ea typeface="微软雅黑" panose="020B0503020204020204" pitchFamily="34" charset="-122"/>
                <a:sym typeface="Calibri" panose="020F0502020204030204" pitchFamily="34" charset="0"/>
              </a:rPr>
              <a:t>：过滤条件可配置</a:t>
            </a:r>
          </a:p>
        </p:txBody>
      </p:sp>
      <p:sp>
        <p:nvSpPr>
          <p:cNvPr id="18" name="矩形 1"/>
          <p:cNvSpPr>
            <a:spLocks noChangeArrowheads="1"/>
          </p:cNvSpPr>
          <p:nvPr/>
        </p:nvSpPr>
        <p:spPr bwMode="auto">
          <a:xfrm>
            <a:off x="7448075" y="2661260"/>
            <a:ext cx="3400453" cy="599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95" tIns="54847" rIns="109695" bIns="54847">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1" algn="just">
              <a:lnSpc>
                <a:spcPct val="150000"/>
              </a:lnSpc>
              <a:spcBef>
                <a:spcPct val="20000"/>
              </a:spcBef>
              <a:spcAft>
                <a:spcPts val="450"/>
              </a:spcAft>
            </a:pPr>
            <a:r>
              <a:rPr lang="en-US" altLang="zh-CN" sz="2400" b="1" dirty="0">
                <a:solidFill>
                  <a:srgbClr val="0070C0"/>
                </a:solidFill>
                <a:latin typeface="微软雅黑" panose="020B0503020204020204" pitchFamily="34" charset="-122"/>
                <a:ea typeface="微软雅黑" panose="020B0503020204020204" pitchFamily="34" charset="-122"/>
                <a:sym typeface="Calibri" panose="020F0502020204030204" pitchFamily="34" charset="0"/>
              </a:rPr>
              <a:t>5</a:t>
            </a:r>
            <a:r>
              <a:rPr lang="zh-CN" altLang="en-US" sz="2400" b="1" dirty="0">
                <a:solidFill>
                  <a:srgbClr val="0070C0"/>
                </a:solidFill>
                <a:latin typeface="微软雅黑" panose="020B0503020204020204" pitchFamily="34" charset="-122"/>
                <a:ea typeface="微软雅黑" panose="020B0503020204020204" pitchFamily="34" charset="-122"/>
                <a:sym typeface="Calibri" panose="020F0502020204030204" pitchFamily="34" charset="0"/>
              </a:rPr>
              <a:t>：定时任务可配置</a:t>
            </a:r>
          </a:p>
        </p:txBody>
      </p:sp>
      <p:sp>
        <p:nvSpPr>
          <p:cNvPr id="33" name="任意多边形 70"/>
          <p:cNvSpPr/>
          <p:nvPr/>
        </p:nvSpPr>
        <p:spPr bwMode="auto">
          <a:xfrm>
            <a:off x="6781621" y="3152885"/>
            <a:ext cx="2876992" cy="385597"/>
          </a:xfrm>
          <a:custGeom>
            <a:avLst/>
            <a:gdLst>
              <a:gd name="T0" fmla="*/ 0 w 2896333"/>
              <a:gd name="T1" fmla="*/ 1666333 h 581025"/>
              <a:gd name="T2" fmla="*/ 448442 w 2896333"/>
              <a:gd name="T3" fmla="*/ 0 h 581025"/>
              <a:gd name="T4" fmla="*/ 3896033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6794CD"/>
            </a:solidFill>
            <a:prstDash val="dash"/>
            <a:miter lim="800000"/>
            <a:headEnd type="oval" w="med" len="med"/>
          </a:ln>
          <a:extLst>
            <a:ext uri="{909E8E84-426E-40DD-AFC4-6F175D3DCCD1}">
              <a14:hiddenFill xmlns:a14="http://schemas.microsoft.com/office/drawing/2010/main">
                <a:solidFill>
                  <a:srgbClr val="FFFFFF"/>
                </a:solidFill>
              </a14:hiddenFill>
            </a:ext>
          </a:extLst>
        </p:spPr>
        <p:txBody>
          <a:bodyPr lIns="109695" tIns="54847" rIns="109695" bIns="54847" anchor="ct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0" hangingPunct="0"/>
            <a:endParaRPr lang="zh-CN" altLang="zh-CN" sz="2400">
              <a:latin typeface="微软雅黑" panose="020B0503020204020204" pitchFamily="34" charset="-122"/>
              <a:ea typeface="微软雅黑" panose="020B0503020204020204" pitchFamily="34" charset="-122"/>
              <a:sym typeface="Calibri" panose="020F0502020204030204" pitchFamily="34" charset="0"/>
            </a:endParaRPr>
          </a:p>
        </p:txBody>
      </p:sp>
      <p:sp>
        <p:nvSpPr>
          <p:cNvPr id="34" name="任意多边形 71"/>
          <p:cNvSpPr/>
          <p:nvPr/>
        </p:nvSpPr>
        <p:spPr bwMode="auto">
          <a:xfrm>
            <a:off x="6781622" y="4935916"/>
            <a:ext cx="3037686" cy="314015"/>
          </a:xfrm>
          <a:custGeom>
            <a:avLst/>
            <a:gdLst>
              <a:gd name="T0" fmla="*/ 0 w 2528430"/>
              <a:gd name="T1" fmla="*/ 1660851 h 587027"/>
              <a:gd name="T2" fmla="*/ 760881 w 2528430"/>
              <a:gd name="T3" fmla="*/ 16981 h 587027"/>
              <a:gd name="T4" fmla="*/ 5770784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6794CD"/>
            </a:solidFill>
            <a:prstDash val="dash"/>
            <a:miter lim="800000"/>
            <a:headEnd type="oval" w="med" len="med"/>
          </a:ln>
          <a:extLst>
            <a:ext uri="{909E8E84-426E-40DD-AFC4-6F175D3DCCD1}">
              <a14:hiddenFill xmlns:a14="http://schemas.microsoft.com/office/drawing/2010/main">
                <a:solidFill>
                  <a:srgbClr val="FFFFFF"/>
                </a:solidFill>
              </a14:hiddenFill>
            </a:ext>
          </a:extLst>
        </p:spPr>
        <p:txBody>
          <a:bodyPr lIns="109695" tIns="54847" rIns="109695" bIns="54847" anchor="ct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0" hangingPunct="0"/>
            <a:endParaRPr lang="zh-CN" altLang="zh-CN" sz="2400">
              <a:latin typeface="微软雅黑" panose="020B0503020204020204" pitchFamily="34" charset="-122"/>
              <a:ea typeface="微软雅黑" panose="020B0503020204020204" pitchFamily="34" charset="-122"/>
              <a:sym typeface="Calibri" panose="020F0502020204030204" pitchFamily="34" charset="0"/>
            </a:endParaRPr>
          </a:p>
        </p:txBody>
      </p:sp>
      <p:sp>
        <p:nvSpPr>
          <p:cNvPr id="35" name="Oval 54"/>
          <p:cNvSpPr>
            <a:spLocks noChangeArrowheads="1"/>
          </p:cNvSpPr>
          <p:nvPr/>
        </p:nvSpPr>
        <p:spPr bwMode="auto">
          <a:xfrm>
            <a:off x="5722071" y="2116277"/>
            <a:ext cx="99987" cy="97607"/>
          </a:xfrm>
          <a:prstGeom prst="ellipse">
            <a:avLst/>
          </a:prstGeom>
          <a:gradFill rotWithShape="1">
            <a:gsLst>
              <a:gs pos="0">
                <a:srgbClr val="BBBBBB"/>
              </a:gs>
              <a:gs pos="34998">
                <a:srgbClr val="CFCFCF"/>
              </a:gs>
              <a:gs pos="100000">
                <a:srgbClr val="EDEDE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lIns="109695" tIns="54847" rIns="109695" bIns="54847"/>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2400">
              <a:solidFill>
                <a:srgbClr val="000000"/>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6" name="Oval 54"/>
          <p:cNvSpPr>
            <a:spLocks noChangeArrowheads="1"/>
          </p:cNvSpPr>
          <p:nvPr/>
        </p:nvSpPr>
        <p:spPr bwMode="auto">
          <a:xfrm>
            <a:off x="6759005" y="3453970"/>
            <a:ext cx="99987" cy="98797"/>
          </a:xfrm>
          <a:prstGeom prst="ellipse">
            <a:avLst/>
          </a:prstGeom>
          <a:gradFill rotWithShape="1">
            <a:gsLst>
              <a:gs pos="0">
                <a:srgbClr val="BBBBBB"/>
              </a:gs>
              <a:gs pos="34998">
                <a:srgbClr val="CFCFCF"/>
              </a:gs>
              <a:gs pos="100000">
                <a:srgbClr val="EDEDE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lIns="109695" tIns="54847" rIns="109695" bIns="54847"/>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2400">
              <a:solidFill>
                <a:srgbClr val="000000"/>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7" name="Oval 54"/>
          <p:cNvSpPr>
            <a:spLocks noChangeArrowheads="1"/>
          </p:cNvSpPr>
          <p:nvPr/>
        </p:nvSpPr>
        <p:spPr bwMode="auto">
          <a:xfrm>
            <a:off x="6766150" y="5202407"/>
            <a:ext cx="97607" cy="99987"/>
          </a:xfrm>
          <a:prstGeom prst="ellipse">
            <a:avLst/>
          </a:prstGeom>
          <a:gradFill rotWithShape="1">
            <a:gsLst>
              <a:gs pos="0">
                <a:srgbClr val="BBBBBB"/>
              </a:gs>
              <a:gs pos="34998">
                <a:srgbClr val="CFCFCF"/>
              </a:gs>
              <a:gs pos="100000">
                <a:srgbClr val="EDEDE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lIns="109695" tIns="54847" rIns="109695" bIns="54847"/>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2400">
              <a:solidFill>
                <a:srgbClr val="000000"/>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8" name="Oval 54"/>
          <p:cNvSpPr>
            <a:spLocks noChangeArrowheads="1"/>
          </p:cNvSpPr>
          <p:nvPr/>
        </p:nvSpPr>
        <p:spPr bwMode="auto">
          <a:xfrm>
            <a:off x="4743801" y="5187069"/>
            <a:ext cx="99987" cy="98797"/>
          </a:xfrm>
          <a:prstGeom prst="ellipse">
            <a:avLst/>
          </a:prstGeom>
          <a:gradFill rotWithShape="1">
            <a:gsLst>
              <a:gs pos="0">
                <a:srgbClr val="BBBBBB"/>
              </a:gs>
              <a:gs pos="34998">
                <a:srgbClr val="CFCFCF"/>
              </a:gs>
              <a:gs pos="100000">
                <a:srgbClr val="EDEDE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lIns="109695" tIns="54847" rIns="109695" bIns="54847"/>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2400">
              <a:solidFill>
                <a:schemeClr val="accent1">
                  <a:lumMod val="7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9" name="矩形 5"/>
          <p:cNvSpPr>
            <a:spLocks noChangeArrowheads="1"/>
          </p:cNvSpPr>
          <p:nvPr/>
        </p:nvSpPr>
        <p:spPr bwMode="auto">
          <a:xfrm>
            <a:off x="5039883" y="3709507"/>
            <a:ext cx="1366483"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lvl="1" algn="just">
              <a:lnSpc>
                <a:spcPct val="150000"/>
              </a:lnSpc>
              <a:spcBef>
                <a:spcPct val="20000"/>
              </a:spcBef>
              <a:spcAft>
                <a:spcPts val="450"/>
              </a:spcAft>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Calibri" panose="020F0502020204030204" pitchFamily="34" charset="0"/>
              </a:rPr>
              <a:t>功能特色</a:t>
            </a:r>
          </a:p>
        </p:txBody>
      </p:sp>
      <p:sp>
        <p:nvSpPr>
          <p:cNvPr id="42" name="任意多边形 51"/>
          <p:cNvSpPr/>
          <p:nvPr/>
        </p:nvSpPr>
        <p:spPr bwMode="auto">
          <a:xfrm flipH="1">
            <a:off x="1609435" y="3152885"/>
            <a:ext cx="2843663" cy="496292"/>
          </a:xfrm>
          <a:custGeom>
            <a:avLst/>
            <a:gdLst>
              <a:gd name="T0" fmla="*/ 0 w 2896333"/>
              <a:gd name="T1" fmla="*/ 1656740 h 581025"/>
              <a:gd name="T2" fmla="*/ 433254 w 2896333"/>
              <a:gd name="T3" fmla="*/ 0 h 581025"/>
              <a:gd name="T4" fmla="*/ 3764071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6794CD"/>
            </a:solidFill>
            <a:prstDash val="dash"/>
            <a:miter lim="800000"/>
            <a:headEnd type="oval" w="med" len="med"/>
          </a:ln>
          <a:extLst>
            <a:ext uri="{909E8E84-426E-40DD-AFC4-6F175D3DCCD1}">
              <a14:hiddenFill xmlns:a14="http://schemas.microsoft.com/office/drawing/2010/main">
                <a:solidFill>
                  <a:srgbClr val="FFFFFF"/>
                </a:solidFill>
              </a14:hiddenFill>
            </a:ext>
          </a:extLst>
        </p:spPr>
        <p:txBody>
          <a:bodyPr lIns="109695" tIns="54847" rIns="109695" bIns="54847" anchor="ct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0" hangingPunct="0"/>
            <a:endParaRPr lang="zh-CN" altLang="zh-CN" sz="2400">
              <a:solidFill>
                <a:schemeClr val="accent1">
                  <a:lumMod val="7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43" name="矩形 1"/>
          <p:cNvSpPr>
            <a:spLocks noChangeArrowheads="1"/>
          </p:cNvSpPr>
          <p:nvPr/>
        </p:nvSpPr>
        <p:spPr bwMode="auto">
          <a:xfrm>
            <a:off x="695400" y="2572554"/>
            <a:ext cx="3059131" cy="599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95" tIns="54847" rIns="109695" bIns="54847">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1" algn="just">
              <a:lnSpc>
                <a:spcPct val="150000"/>
              </a:lnSpc>
              <a:spcBef>
                <a:spcPct val="20000"/>
              </a:spcBef>
              <a:spcAft>
                <a:spcPts val="450"/>
              </a:spcAft>
            </a:pPr>
            <a:r>
              <a:rPr lang="en-US" altLang="zh-CN" sz="2400" b="1" dirty="0">
                <a:solidFill>
                  <a:srgbClr val="0070C0"/>
                </a:solidFill>
                <a:latin typeface="微软雅黑" panose="020B0503020204020204" pitchFamily="34" charset="-122"/>
                <a:ea typeface="微软雅黑" panose="020B0503020204020204" pitchFamily="34" charset="-122"/>
                <a:sym typeface="Calibri" panose="020F0502020204030204" pitchFamily="34" charset="0"/>
              </a:rPr>
              <a:t>2</a:t>
            </a:r>
            <a:r>
              <a:rPr lang="zh-CN" altLang="en-US" sz="2400" b="1" dirty="0">
                <a:solidFill>
                  <a:srgbClr val="0070C0"/>
                </a:solidFill>
                <a:latin typeface="微软雅黑" panose="020B0503020204020204" pitchFamily="34" charset="-122"/>
                <a:ea typeface="微软雅黑" panose="020B0503020204020204" pitchFamily="34" charset="-122"/>
                <a:sym typeface="Calibri" panose="020F0502020204030204" pitchFamily="34" charset="0"/>
              </a:rPr>
              <a:t>：搜索框可配置</a:t>
            </a:r>
          </a:p>
        </p:txBody>
      </p:sp>
      <p:sp>
        <p:nvSpPr>
          <p:cNvPr id="44" name="Oval 54"/>
          <p:cNvSpPr>
            <a:spLocks noChangeArrowheads="1"/>
          </p:cNvSpPr>
          <p:nvPr/>
        </p:nvSpPr>
        <p:spPr bwMode="auto">
          <a:xfrm>
            <a:off x="4386440" y="3476580"/>
            <a:ext cx="99987" cy="97607"/>
          </a:xfrm>
          <a:prstGeom prst="ellipse">
            <a:avLst/>
          </a:prstGeom>
          <a:gradFill rotWithShape="1">
            <a:gsLst>
              <a:gs pos="0">
                <a:srgbClr val="BBBBBB"/>
              </a:gs>
              <a:gs pos="34998">
                <a:srgbClr val="CFCFCF"/>
              </a:gs>
              <a:gs pos="100000">
                <a:srgbClr val="EDEDE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lIns="109695" tIns="54847" rIns="109695" bIns="54847"/>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2400">
              <a:solidFill>
                <a:schemeClr val="accent1">
                  <a:lumMod val="7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p:bldP spid="16" grpId="0" animBg="1"/>
      <p:bldP spid="17" grpId="0"/>
      <p:bldP spid="18" grpId="0"/>
      <p:bldP spid="33" grpId="0" animBg="1"/>
      <p:bldP spid="34" grpId="0" animBg="1"/>
      <p:bldP spid="42"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2" descr="BNA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188913"/>
            <a:ext cx="6227763"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标题 11"/>
          <p:cNvSpPr>
            <a:spLocks noGrp="1"/>
          </p:cNvSpPr>
          <p:nvPr>
            <p:ph type="title"/>
          </p:nvPr>
        </p:nvSpPr>
        <p:spPr>
          <a:xfrm>
            <a:off x="4368800" y="836613"/>
            <a:ext cx="2087563" cy="549275"/>
          </a:xfrm>
        </p:spPr>
        <p:txBody>
          <a:bodyPr rtlCol="0">
            <a:noAutofit/>
          </a:bodyPr>
          <a:lstStyle/>
          <a:p>
            <a:pPr eaLnBrk="1" fontAlgn="auto" hangingPunct="1">
              <a:spcAft>
                <a:spcPts val="0"/>
              </a:spcAft>
              <a:defRPr/>
            </a:pPr>
            <a:r>
              <a:rPr lang="zh-CN" altLang="en-US" sz="3600" b="1" dirty="0">
                <a:solidFill>
                  <a:schemeClr val="accent2">
                    <a:lumMod val="75000"/>
                  </a:schemeClr>
                </a:solidFill>
                <a:latin typeface="黑体" panose="02010600030101010101" pitchFamily="49" charset="-122"/>
                <a:ea typeface="黑体" panose="02010600030101010101" pitchFamily="49" charset="-122"/>
              </a:rPr>
              <a:t>主要内容</a:t>
            </a:r>
          </a:p>
        </p:txBody>
      </p:sp>
      <p:cxnSp>
        <p:nvCxnSpPr>
          <p:cNvPr id="7" name="直接连接符 6"/>
          <p:cNvCxnSpPr/>
          <p:nvPr/>
        </p:nvCxnSpPr>
        <p:spPr>
          <a:xfrm>
            <a:off x="0" y="1484313"/>
            <a:ext cx="12168188" cy="0"/>
          </a:xfrm>
          <a:prstGeom prst="line">
            <a:avLst/>
          </a:prstGeom>
        </p:spPr>
        <p:style>
          <a:lnRef idx="2">
            <a:schemeClr val="accent2"/>
          </a:lnRef>
          <a:fillRef idx="0">
            <a:schemeClr val="accent2"/>
          </a:fillRef>
          <a:effectRef idx="1">
            <a:schemeClr val="accent2"/>
          </a:effectRef>
          <a:fontRef idx="minor">
            <a:schemeClr val="tx1"/>
          </a:fontRef>
        </p:style>
      </p:cxnSp>
      <p:grpSp>
        <p:nvGrpSpPr>
          <p:cNvPr id="14341" name="组合 1"/>
          <p:cNvGrpSpPr/>
          <p:nvPr/>
        </p:nvGrpSpPr>
        <p:grpSpPr bwMode="auto">
          <a:xfrm>
            <a:off x="3575050" y="1608138"/>
            <a:ext cx="720725" cy="646112"/>
            <a:chOff x="3548069" y="956388"/>
            <a:chExt cx="720000" cy="922047"/>
          </a:xfrm>
        </p:grpSpPr>
        <p:pic>
          <p:nvPicPr>
            <p:cNvPr id="14359" name="图片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8069" y="1089089"/>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0" name="TextBox 14"/>
            <p:cNvSpPr txBox="1">
              <a:spLocks noChangeArrowheads="1"/>
            </p:cNvSpPr>
            <p:nvPr/>
          </p:nvSpPr>
          <p:spPr bwMode="auto">
            <a:xfrm>
              <a:off x="3680282" y="956388"/>
              <a:ext cx="441112" cy="92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zh-CN" sz="3600" b="1" i="1">
                  <a:solidFill>
                    <a:schemeClr val="bg1"/>
                  </a:solidFill>
                  <a:latin typeface="Arial" panose="020B0604020202020204" pitchFamily="34" charset="0"/>
                  <a:ea typeface="微软雅黑" panose="020B0503020204020204" pitchFamily="34" charset="-122"/>
                  <a:cs typeface="Arial" panose="020B0604020202020204" pitchFamily="34" charset="0"/>
                </a:rPr>
                <a:t>1</a:t>
              </a:r>
              <a:endParaRPr lang="zh-CN" altLang="en-US" sz="3600" b="1" i="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4342" name="组合 26"/>
          <p:cNvGrpSpPr/>
          <p:nvPr/>
        </p:nvGrpSpPr>
        <p:grpSpPr bwMode="auto">
          <a:xfrm>
            <a:off x="3575050" y="2673350"/>
            <a:ext cx="720725" cy="646113"/>
            <a:chOff x="4562438" y="2271921"/>
            <a:chExt cx="720000" cy="923794"/>
          </a:xfrm>
        </p:grpSpPr>
        <p:pic>
          <p:nvPicPr>
            <p:cNvPr id="14357" name="图片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62438" y="2352878"/>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8" name="TextBox 16"/>
            <p:cNvSpPr txBox="1">
              <a:spLocks noChangeArrowheads="1"/>
            </p:cNvSpPr>
            <p:nvPr/>
          </p:nvSpPr>
          <p:spPr bwMode="auto">
            <a:xfrm>
              <a:off x="4694651" y="2271921"/>
              <a:ext cx="440702" cy="923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zh-CN" sz="3600" b="1" i="1" dirty="0">
                  <a:solidFill>
                    <a:schemeClr val="bg1"/>
                  </a:solidFill>
                  <a:latin typeface="Arial" panose="020B0604020202020204" pitchFamily="34" charset="0"/>
                  <a:ea typeface="微软雅黑" panose="020B0503020204020204" pitchFamily="34" charset="-122"/>
                  <a:cs typeface="Arial" panose="020B0604020202020204" pitchFamily="34" charset="0"/>
                </a:rPr>
                <a:t>2</a:t>
              </a:r>
              <a:endParaRPr lang="zh-CN" altLang="en-US" sz="3600" b="1" i="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4343" name="组合 27"/>
          <p:cNvGrpSpPr/>
          <p:nvPr/>
        </p:nvGrpSpPr>
        <p:grpSpPr bwMode="auto">
          <a:xfrm>
            <a:off x="3543300" y="3706813"/>
            <a:ext cx="720725" cy="646112"/>
            <a:chOff x="4569141" y="3568090"/>
            <a:chExt cx="720000" cy="925428"/>
          </a:xfrm>
        </p:grpSpPr>
        <p:pic>
          <p:nvPicPr>
            <p:cNvPr id="14355" name="图片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69141" y="3627733"/>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6" name="TextBox 18"/>
            <p:cNvSpPr txBox="1">
              <a:spLocks noChangeArrowheads="1"/>
            </p:cNvSpPr>
            <p:nvPr/>
          </p:nvSpPr>
          <p:spPr bwMode="auto">
            <a:xfrm>
              <a:off x="4701354" y="3568090"/>
              <a:ext cx="440702" cy="92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r>
                <a:rPr lang="en-US" altLang="zh-CN" sz="3600" b="1" i="1" dirty="0">
                  <a:solidFill>
                    <a:schemeClr val="bg1"/>
                  </a:solidFill>
                  <a:latin typeface="Arial" panose="020B0604020202020204" pitchFamily="34" charset="0"/>
                  <a:ea typeface="微软雅黑" panose="020B0503020204020204" pitchFamily="34" charset="-122"/>
                  <a:cs typeface="Arial" panose="020B0604020202020204" pitchFamily="34" charset="0"/>
                </a:rPr>
                <a:t>3</a:t>
              </a:r>
              <a:endParaRPr lang="zh-CN" altLang="en-US" sz="3600" b="1" i="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4344" name="组合 28"/>
          <p:cNvGrpSpPr/>
          <p:nvPr/>
        </p:nvGrpSpPr>
        <p:grpSpPr bwMode="auto">
          <a:xfrm>
            <a:off x="3509963" y="4652963"/>
            <a:ext cx="720725" cy="646112"/>
            <a:chOff x="4577111" y="4761110"/>
            <a:chExt cx="720000" cy="922048"/>
          </a:xfrm>
        </p:grpSpPr>
        <p:pic>
          <p:nvPicPr>
            <p:cNvPr id="14353" name="图片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7111" y="4900495"/>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TextBox 20"/>
            <p:cNvSpPr txBox="1">
              <a:spLocks noChangeArrowheads="1"/>
            </p:cNvSpPr>
            <p:nvPr/>
          </p:nvSpPr>
          <p:spPr bwMode="auto">
            <a:xfrm>
              <a:off x="4709324" y="4761110"/>
              <a:ext cx="441112" cy="92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r>
                <a:rPr lang="en-US" altLang="zh-CN" sz="3600" b="1" i="1" dirty="0">
                  <a:solidFill>
                    <a:srgbClr val="00B0F0"/>
                  </a:solidFill>
                  <a:latin typeface="Arial" panose="020B0604020202020204" pitchFamily="34" charset="0"/>
                  <a:ea typeface="微软雅黑" panose="020B0503020204020204" pitchFamily="34" charset="-122"/>
                  <a:cs typeface="Arial" panose="020B0604020202020204" pitchFamily="34" charset="0"/>
                </a:rPr>
                <a:t>4</a:t>
              </a:r>
              <a:endParaRPr lang="zh-CN" altLang="en-US" sz="3600" b="1" i="1" dirty="0">
                <a:solidFill>
                  <a:srgbClr val="00B0F0"/>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4345" name="TextBox 34"/>
          <p:cNvSpPr txBox="1">
            <a:spLocks noChangeArrowheads="1"/>
          </p:cNvSpPr>
          <p:nvPr/>
        </p:nvSpPr>
        <p:spPr bwMode="auto">
          <a:xfrm>
            <a:off x="4643438" y="1763713"/>
            <a:ext cx="3979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zh-CN" altLang="en-US" sz="2400" dirty="0">
                <a:solidFill>
                  <a:srgbClr val="595959"/>
                </a:solidFill>
                <a:latin typeface="微软雅黑" panose="020B0503020204020204" pitchFamily="34" charset="-122"/>
                <a:ea typeface="微软雅黑" panose="020B0503020204020204" pitchFamily="34" charset="-122"/>
              </a:rPr>
              <a:t>接口总体概述</a:t>
            </a:r>
          </a:p>
        </p:txBody>
      </p:sp>
      <p:sp>
        <p:nvSpPr>
          <p:cNvPr id="14346" name="TextBox 35"/>
          <p:cNvSpPr txBox="1">
            <a:spLocks noChangeArrowheads="1"/>
          </p:cNvSpPr>
          <p:nvPr/>
        </p:nvSpPr>
        <p:spPr bwMode="auto">
          <a:xfrm>
            <a:off x="4643438" y="2790825"/>
            <a:ext cx="3979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zh-CN" altLang="en-US" sz="2400">
                <a:solidFill>
                  <a:srgbClr val="595959"/>
                </a:solidFill>
                <a:latin typeface="微软雅黑" panose="020B0503020204020204" pitchFamily="34" charset="-122"/>
                <a:ea typeface="微软雅黑" panose="020B0503020204020204" pitchFamily="34" charset="-122"/>
              </a:rPr>
              <a:t>接口方案解读</a:t>
            </a:r>
          </a:p>
        </p:txBody>
      </p:sp>
      <p:sp>
        <p:nvSpPr>
          <p:cNvPr id="14347" name="TextBox 36"/>
          <p:cNvSpPr txBox="1">
            <a:spLocks noChangeArrowheads="1"/>
          </p:cNvSpPr>
          <p:nvPr/>
        </p:nvSpPr>
        <p:spPr bwMode="auto">
          <a:xfrm>
            <a:off x="4676775" y="3806825"/>
            <a:ext cx="3979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r>
              <a:rPr lang="zh-CN" altLang="en-US" sz="2400" dirty="0">
                <a:solidFill>
                  <a:srgbClr val="595959"/>
                </a:solidFill>
                <a:latin typeface="微软雅黑" panose="020B0503020204020204" pitchFamily="34" charset="-122"/>
                <a:ea typeface="微软雅黑" panose="020B0503020204020204" pitchFamily="34" charset="-122"/>
              </a:rPr>
              <a:t>接口功能特色</a:t>
            </a:r>
          </a:p>
        </p:txBody>
      </p:sp>
      <p:sp>
        <p:nvSpPr>
          <p:cNvPr id="14348" name="TextBox 25"/>
          <p:cNvSpPr txBox="1">
            <a:spLocks noChangeArrowheads="1"/>
          </p:cNvSpPr>
          <p:nvPr/>
        </p:nvSpPr>
        <p:spPr bwMode="auto">
          <a:xfrm>
            <a:off x="4643438" y="4794250"/>
            <a:ext cx="3979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r>
              <a:rPr lang="zh-CN" altLang="en-US" sz="2400" dirty="0">
                <a:solidFill>
                  <a:srgbClr val="00B0F0"/>
                </a:solidFill>
                <a:latin typeface="微软雅黑" panose="020B0503020204020204" pitchFamily="34" charset="-122"/>
                <a:ea typeface="微软雅黑" panose="020B0503020204020204" pitchFamily="34" charset="-122"/>
              </a:rPr>
              <a:t>操作详细讲解</a:t>
            </a:r>
          </a:p>
        </p:txBody>
      </p:sp>
      <p:grpSp>
        <p:nvGrpSpPr>
          <p:cNvPr id="14349" name="组合 28"/>
          <p:cNvGrpSpPr/>
          <p:nvPr/>
        </p:nvGrpSpPr>
        <p:grpSpPr bwMode="auto">
          <a:xfrm>
            <a:off x="3509963" y="5688013"/>
            <a:ext cx="720725" cy="647700"/>
            <a:chOff x="4577111" y="4761110"/>
            <a:chExt cx="720000" cy="922361"/>
          </a:xfrm>
        </p:grpSpPr>
        <p:pic>
          <p:nvPicPr>
            <p:cNvPr id="14351" name="图片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7111" y="4900495"/>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TextBox 20"/>
            <p:cNvSpPr txBox="1">
              <a:spLocks noChangeArrowheads="1"/>
            </p:cNvSpPr>
            <p:nvPr/>
          </p:nvSpPr>
          <p:spPr bwMode="auto">
            <a:xfrm>
              <a:off x="4709324" y="4761110"/>
              <a:ext cx="440702" cy="922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zh-CN" sz="3600" b="1" i="1">
                  <a:solidFill>
                    <a:schemeClr val="bg1"/>
                  </a:solidFill>
                  <a:latin typeface="Arial" panose="020B0604020202020204" pitchFamily="34" charset="0"/>
                  <a:ea typeface="微软雅黑" panose="020B0503020204020204" pitchFamily="34" charset="-122"/>
                  <a:cs typeface="Arial" panose="020B0604020202020204" pitchFamily="34" charset="0"/>
                </a:rPr>
                <a:t>5</a:t>
              </a:r>
              <a:endParaRPr lang="zh-CN" altLang="en-US" sz="3600" b="1" i="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4350" name="TextBox 25"/>
          <p:cNvSpPr txBox="1">
            <a:spLocks noChangeArrowheads="1"/>
          </p:cNvSpPr>
          <p:nvPr/>
        </p:nvSpPr>
        <p:spPr bwMode="auto">
          <a:xfrm>
            <a:off x="4643438" y="5829300"/>
            <a:ext cx="3979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zh-CN" altLang="en-US" sz="2400" dirty="0">
                <a:solidFill>
                  <a:srgbClr val="595959"/>
                </a:solidFill>
                <a:latin typeface="微软雅黑" panose="020B0503020204020204" pitchFamily="34" charset="-122"/>
                <a:ea typeface="微软雅黑" panose="020B0503020204020204" pitchFamily="34" charset="-122"/>
              </a:rPr>
              <a:t>常见问题解答</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51988" y="279400"/>
            <a:ext cx="2244725" cy="420688"/>
          </a:xfrm>
          <a:prstGeom prst="rect">
            <a:avLst/>
          </a:prstGeom>
          <a:noFill/>
        </p:spPr>
        <p:txBody>
          <a:bodyPr wrap="none">
            <a:spAutoFit/>
          </a:bodyPr>
          <a:lstStyle/>
          <a:p>
            <a:pPr>
              <a:defRPr/>
            </a:pPr>
            <a:r>
              <a:rPr lang="zh-CN" altLang="en-US" sz="2135" b="1" dirty="0">
                <a:solidFill>
                  <a:schemeClr val="bg1"/>
                </a:solidFill>
                <a:latin typeface="微软雅黑" panose="020B0503020204020204" pitchFamily="34" charset="-122"/>
                <a:ea typeface="微软雅黑" panose="020B0503020204020204" pitchFamily="34" charset="-122"/>
              </a:rPr>
              <a:t>应用支撑平台</a:t>
            </a:r>
            <a:r>
              <a:rPr lang="en-US" altLang="zh-CN" sz="2135" b="1" dirty="0">
                <a:solidFill>
                  <a:schemeClr val="bg1"/>
                </a:solidFill>
                <a:latin typeface="微软雅黑" panose="020B0503020204020204" pitchFamily="34" charset="-122"/>
                <a:ea typeface="微软雅黑" panose="020B0503020204020204" pitchFamily="34" charset="-122"/>
              </a:rPr>
              <a:t>2.0</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19" name="标题 11"/>
          <p:cNvSpPr txBox="1"/>
          <p:nvPr/>
        </p:nvSpPr>
        <p:spPr>
          <a:xfrm>
            <a:off x="12700" y="31750"/>
            <a:ext cx="5795963" cy="54927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defTabSz="914400" eaLnBrk="1" fontAlgn="auto" hangingPunct="1">
              <a:spcAft>
                <a:spcPts val="0"/>
              </a:spcAft>
              <a:defRPr/>
            </a:pPr>
            <a:r>
              <a:rPr lang="zh-CN" altLang="en-US" sz="2800" dirty="0">
                <a:solidFill>
                  <a:schemeClr val="accent2">
                    <a:lumMod val="75000"/>
                  </a:schemeClr>
                </a:solidFill>
                <a:latin typeface="黑体" panose="02010600030101010101" pitchFamily="49" charset="-122"/>
                <a:ea typeface="黑体" panose="02010600030101010101" pitchFamily="49" charset="-122"/>
              </a:rPr>
              <a:t>操作详细讲解</a:t>
            </a:r>
          </a:p>
        </p:txBody>
      </p:sp>
      <p:cxnSp>
        <p:nvCxnSpPr>
          <p:cNvPr id="20" name="直接连接符 19"/>
          <p:cNvCxnSpPr/>
          <p:nvPr/>
        </p:nvCxnSpPr>
        <p:spPr>
          <a:xfrm>
            <a:off x="-25400" y="581025"/>
            <a:ext cx="12168188" cy="0"/>
          </a:xfrm>
          <a:prstGeom prst="line">
            <a:avLst/>
          </a:prstGeom>
        </p:spPr>
        <p:style>
          <a:lnRef idx="2">
            <a:schemeClr val="accent2"/>
          </a:lnRef>
          <a:fillRef idx="0">
            <a:schemeClr val="accent2"/>
          </a:fillRef>
          <a:effectRef idx="1">
            <a:schemeClr val="accent2"/>
          </a:effectRef>
          <a:fontRef idx="minor">
            <a:schemeClr val="tx1"/>
          </a:fontRef>
        </p:style>
      </p:cxnSp>
      <p:grpSp>
        <p:nvGrpSpPr>
          <p:cNvPr id="4" name="组合 3"/>
          <p:cNvGrpSpPr/>
          <p:nvPr/>
        </p:nvGrpSpPr>
        <p:grpSpPr>
          <a:xfrm>
            <a:off x="3681730" y="2457450"/>
            <a:ext cx="4827270" cy="1896110"/>
            <a:chOff x="2322" y="3855"/>
            <a:chExt cx="7602" cy="2986"/>
          </a:xfrm>
        </p:grpSpPr>
        <p:grpSp>
          <p:nvGrpSpPr>
            <p:cNvPr id="16" name="Group 100"/>
            <p:cNvGrpSpPr/>
            <p:nvPr/>
          </p:nvGrpSpPr>
          <p:grpSpPr>
            <a:xfrm>
              <a:off x="2322" y="3855"/>
              <a:ext cx="7603" cy="2986"/>
              <a:chOff x="2786183" y="1419610"/>
              <a:chExt cx="3571634" cy="681302"/>
            </a:xfrm>
          </p:grpSpPr>
          <p:sp>
            <p:nvSpPr>
              <p:cNvPr id="104" name="Rounded Rectangle 103"/>
              <p:cNvSpPr/>
              <p:nvPr/>
            </p:nvSpPr>
            <p:spPr>
              <a:xfrm>
                <a:off x="2786183" y="1467235"/>
                <a:ext cx="3571634" cy="633677"/>
              </a:xfrm>
              <a:prstGeom prst="roundRect">
                <a:avLst>
                  <a:gd name="adj" fmla="val 1065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ounded Rectangle 104"/>
              <p:cNvSpPr/>
              <p:nvPr/>
            </p:nvSpPr>
            <p:spPr>
              <a:xfrm>
                <a:off x="2786183" y="1419610"/>
                <a:ext cx="3571634" cy="633677"/>
              </a:xfrm>
              <a:prstGeom prst="roundRect">
                <a:avLst>
                  <a:gd name="adj" fmla="val 1065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文本框 2"/>
            <p:cNvSpPr txBox="1"/>
            <p:nvPr/>
          </p:nvSpPr>
          <p:spPr>
            <a:xfrm>
              <a:off x="3573" y="4694"/>
              <a:ext cx="5102" cy="1309"/>
            </a:xfrm>
            <a:prstGeom prst="rect">
              <a:avLst/>
            </a:prstGeom>
            <a:noFill/>
          </p:spPr>
          <p:txBody>
            <a:bodyPr wrap="square" rtlCol="0">
              <a:spAutoFit/>
            </a:bodyPr>
            <a:lstStyle/>
            <a:p>
              <a:pPr algn="dist"/>
              <a:r>
                <a:rPr lang="zh-CN" altLang="en-US" sz="4800" b="1" dirty="0">
                  <a:solidFill>
                    <a:schemeClr val="bg1"/>
                  </a:solidFill>
                  <a:latin typeface="微软雅黑" panose="020B0503020204020204" pitchFamily="34" charset="-122"/>
                  <a:ea typeface="微软雅黑" panose="020B0503020204020204" pitchFamily="34" charset="-122"/>
                </a:rPr>
                <a:t>系统演示</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2" descr="BNA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188913"/>
            <a:ext cx="6227763"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标题 11"/>
          <p:cNvSpPr>
            <a:spLocks noGrp="1"/>
          </p:cNvSpPr>
          <p:nvPr>
            <p:ph type="title"/>
          </p:nvPr>
        </p:nvSpPr>
        <p:spPr>
          <a:xfrm>
            <a:off x="4368800" y="836613"/>
            <a:ext cx="2087563" cy="549275"/>
          </a:xfrm>
        </p:spPr>
        <p:txBody>
          <a:bodyPr rtlCol="0">
            <a:noAutofit/>
          </a:bodyPr>
          <a:lstStyle/>
          <a:p>
            <a:pPr eaLnBrk="1" fontAlgn="auto" hangingPunct="1">
              <a:spcAft>
                <a:spcPts val="0"/>
              </a:spcAft>
              <a:defRPr/>
            </a:pPr>
            <a:r>
              <a:rPr lang="zh-CN" altLang="en-US" sz="3600" b="1" dirty="0">
                <a:solidFill>
                  <a:schemeClr val="accent2">
                    <a:lumMod val="75000"/>
                  </a:schemeClr>
                </a:solidFill>
                <a:latin typeface="黑体" panose="02010600030101010101" pitchFamily="49" charset="-122"/>
                <a:ea typeface="黑体" panose="02010600030101010101" pitchFamily="49" charset="-122"/>
              </a:rPr>
              <a:t>主要内容</a:t>
            </a:r>
          </a:p>
        </p:txBody>
      </p:sp>
      <p:cxnSp>
        <p:nvCxnSpPr>
          <p:cNvPr id="7" name="直接连接符 6"/>
          <p:cNvCxnSpPr/>
          <p:nvPr/>
        </p:nvCxnSpPr>
        <p:spPr>
          <a:xfrm>
            <a:off x="0" y="1484313"/>
            <a:ext cx="12168188" cy="0"/>
          </a:xfrm>
          <a:prstGeom prst="line">
            <a:avLst/>
          </a:prstGeom>
        </p:spPr>
        <p:style>
          <a:lnRef idx="2">
            <a:schemeClr val="accent2"/>
          </a:lnRef>
          <a:fillRef idx="0">
            <a:schemeClr val="accent2"/>
          </a:fillRef>
          <a:effectRef idx="1">
            <a:schemeClr val="accent2"/>
          </a:effectRef>
          <a:fontRef idx="minor">
            <a:schemeClr val="tx1"/>
          </a:fontRef>
        </p:style>
      </p:cxnSp>
      <p:grpSp>
        <p:nvGrpSpPr>
          <p:cNvPr id="14341" name="组合 1"/>
          <p:cNvGrpSpPr/>
          <p:nvPr/>
        </p:nvGrpSpPr>
        <p:grpSpPr bwMode="auto">
          <a:xfrm>
            <a:off x="3575050" y="1608138"/>
            <a:ext cx="720725" cy="646112"/>
            <a:chOff x="3548069" y="956388"/>
            <a:chExt cx="720000" cy="922047"/>
          </a:xfrm>
        </p:grpSpPr>
        <p:pic>
          <p:nvPicPr>
            <p:cNvPr id="14359" name="图片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8069" y="1089089"/>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0" name="TextBox 14"/>
            <p:cNvSpPr txBox="1">
              <a:spLocks noChangeArrowheads="1"/>
            </p:cNvSpPr>
            <p:nvPr/>
          </p:nvSpPr>
          <p:spPr bwMode="auto">
            <a:xfrm>
              <a:off x="3680282" y="956388"/>
              <a:ext cx="441112" cy="92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zh-CN" sz="3600" b="1" i="1">
                  <a:solidFill>
                    <a:schemeClr val="bg1"/>
                  </a:solidFill>
                  <a:latin typeface="Arial" panose="020B0604020202020204" pitchFamily="34" charset="0"/>
                  <a:ea typeface="微软雅黑" panose="020B0503020204020204" pitchFamily="34" charset="-122"/>
                  <a:cs typeface="Arial" panose="020B0604020202020204" pitchFamily="34" charset="0"/>
                </a:rPr>
                <a:t>1</a:t>
              </a:r>
              <a:endParaRPr lang="zh-CN" altLang="en-US" sz="3600" b="1" i="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4342" name="组合 26"/>
          <p:cNvGrpSpPr/>
          <p:nvPr/>
        </p:nvGrpSpPr>
        <p:grpSpPr bwMode="auto">
          <a:xfrm>
            <a:off x="3575050" y="2673350"/>
            <a:ext cx="720725" cy="646113"/>
            <a:chOff x="4562438" y="2271921"/>
            <a:chExt cx="720000" cy="923794"/>
          </a:xfrm>
        </p:grpSpPr>
        <p:pic>
          <p:nvPicPr>
            <p:cNvPr id="14357" name="图片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62438" y="2352878"/>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8" name="TextBox 16"/>
            <p:cNvSpPr txBox="1">
              <a:spLocks noChangeArrowheads="1"/>
            </p:cNvSpPr>
            <p:nvPr/>
          </p:nvSpPr>
          <p:spPr bwMode="auto">
            <a:xfrm>
              <a:off x="4694651" y="2271921"/>
              <a:ext cx="440702" cy="923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zh-CN" sz="3600" b="1" i="1" dirty="0">
                  <a:solidFill>
                    <a:schemeClr val="bg1"/>
                  </a:solidFill>
                  <a:latin typeface="Arial" panose="020B0604020202020204" pitchFamily="34" charset="0"/>
                  <a:ea typeface="微软雅黑" panose="020B0503020204020204" pitchFamily="34" charset="-122"/>
                  <a:cs typeface="Arial" panose="020B0604020202020204" pitchFamily="34" charset="0"/>
                </a:rPr>
                <a:t>2</a:t>
              </a:r>
              <a:endParaRPr lang="zh-CN" altLang="en-US" sz="3600" b="1" i="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4343" name="组合 27"/>
          <p:cNvGrpSpPr/>
          <p:nvPr/>
        </p:nvGrpSpPr>
        <p:grpSpPr bwMode="auto">
          <a:xfrm>
            <a:off x="3543300" y="3706813"/>
            <a:ext cx="720725" cy="646112"/>
            <a:chOff x="4569141" y="3568090"/>
            <a:chExt cx="720000" cy="925428"/>
          </a:xfrm>
        </p:grpSpPr>
        <p:pic>
          <p:nvPicPr>
            <p:cNvPr id="14355" name="图片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69141" y="3627733"/>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6" name="TextBox 18"/>
            <p:cNvSpPr txBox="1">
              <a:spLocks noChangeArrowheads="1"/>
            </p:cNvSpPr>
            <p:nvPr/>
          </p:nvSpPr>
          <p:spPr bwMode="auto">
            <a:xfrm>
              <a:off x="4701354" y="3568090"/>
              <a:ext cx="440702" cy="92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r>
                <a:rPr lang="en-US" altLang="zh-CN" sz="3600" b="1" i="1" dirty="0">
                  <a:solidFill>
                    <a:schemeClr val="bg1"/>
                  </a:solidFill>
                  <a:latin typeface="Arial" panose="020B0604020202020204" pitchFamily="34" charset="0"/>
                  <a:ea typeface="微软雅黑" panose="020B0503020204020204" pitchFamily="34" charset="-122"/>
                  <a:cs typeface="Arial" panose="020B0604020202020204" pitchFamily="34" charset="0"/>
                </a:rPr>
                <a:t>3</a:t>
              </a:r>
              <a:endParaRPr lang="zh-CN" altLang="en-US" sz="3600" b="1" i="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4344" name="组合 28"/>
          <p:cNvGrpSpPr/>
          <p:nvPr/>
        </p:nvGrpSpPr>
        <p:grpSpPr bwMode="auto">
          <a:xfrm>
            <a:off x="3509963" y="4652963"/>
            <a:ext cx="720725" cy="646112"/>
            <a:chOff x="4577111" y="4761110"/>
            <a:chExt cx="720000" cy="922048"/>
          </a:xfrm>
        </p:grpSpPr>
        <p:pic>
          <p:nvPicPr>
            <p:cNvPr id="14353" name="图片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7111" y="4900495"/>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TextBox 20"/>
            <p:cNvSpPr txBox="1">
              <a:spLocks noChangeArrowheads="1"/>
            </p:cNvSpPr>
            <p:nvPr/>
          </p:nvSpPr>
          <p:spPr bwMode="auto">
            <a:xfrm>
              <a:off x="4709324" y="4761110"/>
              <a:ext cx="441112" cy="92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r>
                <a:rPr lang="en-US" altLang="zh-CN" sz="3600" b="1" i="1" dirty="0">
                  <a:solidFill>
                    <a:schemeClr val="bg1"/>
                  </a:solidFill>
                  <a:latin typeface="Arial" panose="020B0604020202020204" pitchFamily="34" charset="0"/>
                  <a:ea typeface="微软雅黑" panose="020B0503020204020204" pitchFamily="34" charset="-122"/>
                  <a:cs typeface="Arial" panose="020B0604020202020204" pitchFamily="34" charset="0"/>
                </a:rPr>
                <a:t>4</a:t>
              </a:r>
              <a:endParaRPr lang="zh-CN" altLang="en-US" sz="3600" b="1" i="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4345" name="TextBox 34"/>
          <p:cNvSpPr txBox="1">
            <a:spLocks noChangeArrowheads="1"/>
          </p:cNvSpPr>
          <p:nvPr/>
        </p:nvSpPr>
        <p:spPr bwMode="auto">
          <a:xfrm>
            <a:off x="4643438" y="1763713"/>
            <a:ext cx="3979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zh-CN" altLang="en-US" sz="2400" dirty="0">
                <a:solidFill>
                  <a:srgbClr val="595959"/>
                </a:solidFill>
                <a:latin typeface="微软雅黑" panose="020B0503020204020204" pitchFamily="34" charset="-122"/>
                <a:ea typeface="微软雅黑" panose="020B0503020204020204" pitchFamily="34" charset="-122"/>
              </a:rPr>
              <a:t>接口总体概述</a:t>
            </a:r>
          </a:p>
        </p:txBody>
      </p:sp>
      <p:sp>
        <p:nvSpPr>
          <p:cNvPr id="14346" name="TextBox 35"/>
          <p:cNvSpPr txBox="1">
            <a:spLocks noChangeArrowheads="1"/>
          </p:cNvSpPr>
          <p:nvPr/>
        </p:nvSpPr>
        <p:spPr bwMode="auto">
          <a:xfrm>
            <a:off x="4643438" y="2790825"/>
            <a:ext cx="3979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zh-CN" altLang="en-US" sz="2400">
                <a:solidFill>
                  <a:srgbClr val="595959"/>
                </a:solidFill>
                <a:latin typeface="微软雅黑" panose="020B0503020204020204" pitchFamily="34" charset="-122"/>
                <a:ea typeface="微软雅黑" panose="020B0503020204020204" pitchFamily="34" charset="-122"/>
              </a:rPr>
              <a:t>接口方案解读</a:t>
            </a:r>
          </a:p>
        </p:txBody>
      </p:sp>
      <p:sp>
        <p:nvSpPr>
          <p:cNvPr id="14347" name="TextBox 36"/>
          <p:cNvSpPr txBox="1">
            <a:spLocks noChangeArrowheads="1"/>
          </p:cNvSpPr>
          <p:nvPr/>
        </p:nvSpPr>
        <p:spPr bwMode="auto">
          <a:xfrm>
            <a:off x="4676775" y="3806825"/>
            <a:ext cx="3979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r>
              <a:rPr lang="zh-CN" altLang="en-US" sz="2400" dirty="0">
                <a:solidFill>
                  <a:srgbClr val="595959"/>
                </a:solidFill>
                <a:latin typeface="微软雅黑" panose="020B0503020204020204" pitchFamily="34" charset="-122"/>
                <a:ea typeface="微软雅黑" panose="020B0503020204020204" pitchFamily="34" charset="-122"/>
              </a:rPr>
              <a:t>接口功能特色</a:t>
            </a:r>
          </a:p>
        </p:txBody>
      </p:sp>
      <p:sp>
        <p:nvSpPr>
          <p:cNvPr id="14348" name="TextBox 25"/>
          <p:cNvSpPr txBox="1">
            <a:spLocks noChangeArrowheads="1"/>
          </p:cNvSpPr>
          <p:nvPr/>
        </p:nvSpPr>
        <p:spPr bwMode="auto">
          <a:xfrm>
            <a:off x="4643438" y="4794250"/>
            <a:ext cx="3979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r>
              <a:rPr lang="zh-CN" altLang="en-US" sz="2400" dirty="0">
                <a:solidFill>
                  <a:srgbClr val="595959"/>
                </a:solidFill>
                <a:latin typeface="微软雅黑" panose="020B0503020204020204" pitchFamily="34" charset="-122"/>
                <a:ea typeface="微软雅黑" panose="020B0503020204020204" pitchFamily="34" charset="-122"/>
              </a:rPr>
              <a:t>操作详细讲解</a:t>
            </a:r>
          </a:p>
        </p:txBody>
      </p:sp>
      <p:grpSp>
        <p:nvGrpSpPr>
          <p:cNvPr id="14349" name="组合 28"/>
          <p:cNvGrpSpPr/>
          <p:nvPr/>
        </p:nvGrpSpPr>
        <p:grpSpPr bwMode="auto">
          <a:xfrm>
            <a:off x="3509963" y="5688013"/>
            <a:ext cx="720725" cy="647700"/>
            <a:chOff x="4577111" y="4761110"/>
            <a:chExt cx="720000" cy="922361"/>
          </a:xfrm>
        </p:grpSpPr>
        <p:pic>
          <p:nvPicPr>
            <p:cNvPr id="14351" name="图片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7111" y="4900495"/>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TextBox 20"/>
            <p:cNvSpPr txBox="1">
              <a:spLocks noChangeArrowheads="1"/>
            </p:cNvSpPr>
            <p:nvPr/>
          </p:nvSpPr>
          <p:spPr bwMode="auto">
            <a:xfrm>
              <a:off x="4709324" y="4761110"/>
              <a:ext cx="440702" cy="922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zh-CN" sz="3600" b="1" i="1" dirty="0">
                  <a:solidFill>
                    <a:srgbClr val="00B0F0"/>
                  </a:solidFill>
                  <a:latin typeface="Arial" panose="020B0604020202020204" pitchFamily="34" charset="0"/>
                  <a:ea typeface="微软雅黑" panose="020B0503020204020204" pitchFamily="34" charset="-122"/>
                  <a:cs typeface="Arial" panose="020B0604020202020204" pitchFamily="34" charset="0"/>
                </a:rPr>
                <a:t>5</a:t>
              </a:r>
              <a:endParaRPr lang="zh-CN" altLang="en-US" sz="3600" b="1" i="1" dirty="0">
                <a:solidFill>
                  <a:srgbClr val="00B0F0"/>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4350" name="TextBox 25"/>
          <p:cNvSpPr txBox="1">
            <a:spLocks noChangeArrowheads="1"/>
          </p:cNvSpPr>
          <p:nvPr/>
        </p:nvSpPr>
        <p:spPr bwMode="auto">
          <a:xfrm>
            <a:off x="4643438" y="5829300"/>
            <a:ext cx="3979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zh-CN" altLang="en-US" sz="2400" dirty="0">
                <a:solidFill>
                  <a:srgbClr val="00B0F0"/>
                </a:solidFill>
                <a:latin typeface="微软雅黑" panose="020B0503020204020204" pitchFamily="34" charset="-122"/>
                <a:ea typeface="微软雅黑" panose="020B0503020204020204" pitchFamily="34" charset="-122"/>
              </a:rPr>
              <a:t>常见问题解答</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1"/>
          <p:cNvSpPr>
            <a:spLocks noGrp="1"/>
          </p:cNvSpPr>
          <p:nvPr>
            <p:ph type="title"/>
          </p:nvPr>
        </p:nvSpPr>
        <p:spPr>
          <a:xfrm>
            <a:off x="12700" y="31750"/>
            <a:ext cx="5795963" cy="549275"/>
          </a:xfrm>
        </p:spPr>
        <p:txBody>
          <a:bodyPr rtlCol="0">
            <a:noAutofit/>
          </a:bodyPr>
          <a:lstStyle/>
          <a:p>
            <a:pPr eaLnBrk="1" fontAlgn="auto" hangingPunct="1">
              <a:spcAft>
                <a:spcPts val="0"/>
              </a:spcAft>
              <a:defRPr/>
            </a:pPr>
            <a:r>
              <a:rPr lang="zh-CN" altLang="en-US" sz="2800" dirty="0">
                <a:solidFill>
                  <a:schemeClr val="accent2">
                    <a:lumMod val="75000"/>
                  </a:schemeClr>
                </a:solidFill>
                <a:latin typeface="黑体" panose="02010600030101010101" pitchFamily="49" charset="-122"/>
                <a:ea typeface="黑体" panose="02010600030101010101" pitchFamily="49" charset="-122"/>
              </a:rPr>
              <a:t>常见问题解答</a:t>
            </a:r>
          </a:p>
        </p:txBody>
      </p:sp>
      <p:cxnSp>
        <p:nvCxnSpPr>
          <p:cNvPr id="6" name="直接连接符 5"/>
          <p:cNvCxnSpPr/>
          <p:nvPr/>
        </p:nvCxnSpPr>
        <p:spPr>
          <a:xfrm>
            <a:off x="-25400" y="581025"/>
            <a:ext cx="12168188" cy="0"/>
          </a:xfrm>
          <a:prstGeom prst="line">
            <a:avLst/>
          </a:prstGeom>
        </p:spPr>
        <p:style>
          <a:lnRef idx="2">
            <a:schemeClr val="accent2"/>
          </a:lnRef>
          <a:fillRef idx="0">
            <a:schemeClr val="accent2"/>
          </a:fillRef>
          <a:effectRef idx="1">
            <a:schemeClr val="accent2"/>
          </a:effectRef>
          <a:fontRef idx="minor">
            <a:schemeClr val="tx1"/>
          </a:fontRef>
        </p:style>
      </p:cxnSp>
      <p:grpSp>
        <p:nvGrpSpPr>
          <p:cNvPr id="9" name="组合 8"/>
          <p:cNvGrpSpPr/>
          <p:nvPr/>
        </p:nvGrpSpPr>
        <p:grpSpPr>
          <a:xfrm>
            <a:off x="612775" y="-360680"/>
            <a:ext cx="6783705" cy="4378960"/>
            <a:chOff x="906" y="-1277"/>
            <a:chExt cx="10683" cy="6896"/>
          </a:xfrm>
        </p:grpSpPr>
        <p:sp>
          <p:nvSpPr>
            <p:cNvPr id="39940" name="Oval 25"/>
            <p:cNvSpPr/>
            <p:nvPr/>
          </p:nvSpPr>
          <p:spPr>
            <a:xfrm>
              <a:off x="906" y="1449"/>
              <a:ext cx="1458" cy="1460"/>
            </a:xfrm>
            <a:prstGeom prst="ellipse">
              <a:avLst/>
            </a:prstGeom>
            <a:solidFill>
              <a:srgbClr val="0070C0"/>
            </a:solidFill>
            <a:ln w="9525">
              <a:noFill/>
            </a:ln>
          </p:spPr>
          <p:txBody>
            <a:bodyPr anchor="ctr"/>
            <a:lstStyle/>
            <a:p>
              <a:pPr algn="ctr" eaLnBrk="1" hangingPunct="1"/>
              <a:endParaRPr lang="en-US" altLang="en-AU" sz="54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9941" name="任意多边形 3"/>
            <p:cNvSpPr/>
            <p:nvPr/>
          </p:nvSpPr>
          <p:spPr>
            <a:xfrm rot="2700000">
              <a:off x="3842" y="-1268"/>
              <a:ext cx="6896" cy="6877"/>
            </a:xfrm>
            <a:custGeom>
              <a:avLst/>
              <a:gdLst/>
              <a:ahLst/>
              <a:cxnLst>
                <a:cxn ang="0">
                  <a:pos x="135643" y="3182929"/>
                </a:cxn>
                <a:cxn ang="0">
                  <a:pos x="3182929" y="135643"/>
                </a:cxn>
                <a:cxn ang="0">
                  <a:pos x="3837869" y="135643"/>
                </a:cxn>
                <a:cxn ang="0">
                  <a:pos x="3837869" y="790583"/>
                </a:cxn>
                <a:cxn ang="0">
                  <a:pos x="790583" y="3837869"/>
                </a:cxn>
                <a:cxn ang="0">
                  <a:pos x="208291" y="3897213"/>
                </a:cxn>
                <a:cxn ang="0">
                  <a:pos x="205703" y="3895098"/>
                </a:cxn>
                <a:cxn ang="0">
                  <a:pos x="78414" y="3895098"/>
                </a:cxn>
                <a:cxn ang="0">
                  <a:pos x="78414" y="3767809"/>
                </a:cxn>
                <a:cxn ang="0">
                  <a:pos x="76299" y="3765221"/>
                </a:cxn>
                <a:cxn ang="0">
                  <a:pos x="135643" y="3182929"/>
                </a:cxn>
              </a:cxnLst>
              <a:rect l="0" t="0" r="0" b="0"/>
              <a:pathLst>
                <a:path w="3973789" h="3973789">
                  <a:moveTo>
                    <a:pt x="135652" y="3183151"/>
                  </a:moveTo>
                  <a:lnTo>
                    <a:pt x="3183151" y="135652"/>
                  </a:lnTo>
                  <a:cubicBezTo>
                    <a:pt x="3364021" y="-45218"/>
                    <a:pt x="3657268" y="-45218"/>
                    <a:pt x="3838137" y="135652"/>
                  </a:cubicBezTo>
                  <a:cubicBezTo>
                    <a:pt x="4019007" y="316521"/>
                    <a:pt x="4019007" y="609768"/>
                    <a:pt x="3838137" y="790638"/>
                  </a:cubicBezTo>
                  <a:lnTo>
                    <a:pt x="790638" y="3838137"/>
                  </a:lnTo>
                  <a:cubicBezTo>
                    <a:pt x="632377" y="3996398"/>
                    <a:pt x="388077" y="4016181"/>
                    <a:pt x="208306" y="3897485"/>
                  </a:cubicBezTo>
                  <a:lnTo>
                    <a:pt x="205717" y="3895370"/>
                  </a:lnTo>
                  <a:lnTo>
                    <a:pt x="78419" y="3895370"/>
                  </a:lnTo>
                  <a:lnTo>
                    <a:pt x="78419" y="3768072"/>
                  </a:lnTo>
                  <a:lnTo>
                    <a:pt x="76304" y="3765483"/>
                  </a:lnTo>
                  <a:cubicBezTo>
                    <a:pt x="-42392" y="3585712"/>
                    <a:pt x="-22609" y="3341412"/>
                    <a:pt x="135652" y="3183151"/>
                  </a:cubicBezTo>
                  <a:close/>
                </a:path>
              </a:pathLst>
            </a:custGeom>
            <a:solidFill>
              <a:srgbClr val="0070C0"/>
            </a:solidFill>
            <a:ln w="9525">
              <a:noFill/>
            </a:ln>
          </p:spPr>
          <p:txBody>
            <a:bodyPr/>
            <a:lstStyle/>
            <a:p>
              <a:endParaRPr lang="zh-CN" altLang="en-US"/>
            </a:p>
          </p:txBody>
        </p:sp>
        <p:sp>
          <p:nvSpPr>
            <p:cNvPr id="4" name="文本框 3"/>
            <p:cNvSpPr txBox="1"/>
            <p:nvPr/>
          </p:nvSpPr>
          <p:spPr>
            <a:xfrm>
              <a:off x="3005" y="1856"/>
              <a:ext cx="8584" cy="630"/>
            </a:xfrm>
            <a:prstGeom prst="rect">
              <a:avLst/>
            </a:prstGeom>
            <a:noFill/>
          </p:spPr>
          <p:txBody>
            <a:bodyPr wrap="none" rtlCol="0">
              <a:spAutoFit/>
            </a:bodyPr>
            <a:lstStyle/>
            <a:p>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指标数据、支付数据</a:t>
              </a:r>
              <a:r>
                <a:rPr lang="en-US"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Excel</a:t>
              </a: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导入失败如何处理？</a:t>
              </a:r>
            </a:p>
          </p:txBody>
        </p:sp>
        <p:sp>
          <p:nvSpPr>
            <p:cNvPr id="8" name="文本框 7"/>
            <p:cNvSpPr txBox="1"/>
            <p:nvPr/>
          </p:nvSpPr>
          <p:spPr>
            <a:xfrm>
              <a:off x="1146" y="1759"/>
              <a:ext cx="978" cy="822"/>
            </a:xfrm>
            <a:prstGeom prst="rect">
              <a:avLst/>
            </a:prstGeom>
            <a:noFill/>
          </p:spPr>
          <p:txBody>
            <a:bodyPr wrap="none" rtlCol="0">
              <a:spAutoFit/>
            </a:bodyPr>
            <a:lstStyle/>
            <a:p>
              <a:r>
                <a:rPr lang="en-US" altLang="zh-CN" sz="2800" b="1">
                  <a:solidFill>
                    <a:schemeClr val="bg1"/>
                  </a:solidFill>
                  <a:latin typeface="微软雅黑" panose="020B0503020204020204" pitchFamily="34" charset="-122"/>
                  <a:ea typeface="微软雅黑" panose="020B0503020204020204" pitchFamily="34" charset="-122"/>
                </a:rPr>
                <a:t>01</a:t>
              </a:r>
            </a:p>
          </p:txBody>
        </p:sp>
      </p:grpSp>
      <p:sp>
        <p:nvSpPr>
          <p:cNvPr id="11" name="文本框 10"/>
          <p:cNvSpPr txBox="1"/>
          <p:nvPr/>
        </p:nvSpPr>
        <p:spPr>
          <a:xfrm>
            <a:off x="824865" y="2491105"/>
            <a:ext cx="6933877" cy="831894"/>
          </a:xfrm>
          <a:prstGeom prst="rect">
            <a:avLst/>
          </a:prstGeom>
          <a:noFill/>
        </p:spPr>
        <p:txBody>
          <a:bodyPr wrap="square" rtlCol="0">
            <a:spAutoFit/>
          </a:bodyPr>
          <a:lstStyle/>
          <a:p>
            <a:pPr>
              <a:lnSpc>
                <a:spcPct val="140000"/>
              </a:lnSpc>
              <a:defRPr/>
            </a:pPr>
            <a:r>
              <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答：（</a:t>
            </a:r>
            <a:r>
              <a:rPr lang="en-US" altLang="zh-CN"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a:t>
            </a:r>
            <a:r>
              <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）确认</a:t>
            </a:r>
            <a:r>
              <a:rPr lang="en-US" altLang="zh-CN"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Excel</a:t>
            </a:r>
            <a:r>
              <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模板是否从系统中导出，根据模板提示导入。</a:t>
            </a:r>
            <a:endParaRPr lang="en-US" altLang="zh-CN"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a:lnSpc>
                <a:spcPct val="140000"/>
              </a:lnSpc>
              <a:defRPr/>
            </a:pPr>
            <a:r>
              <a:rPr lang="en-US" altLang="zh-CN"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a:t>
            </a:r>
            <a:r>
              <a:rPr lang="en-US" altLang="zh-CN"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a:t>
            </a:r>
            <a:r>
              <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）是否存在重复导入情况。</a:t>
            </a:r>
            <a:endParaRPr lang="zh-CN" altLang="en-US" dirty="0"/>
          </a:p>
        </p:txBody>
      </p:sp>
      <p:grpSp>
        <p:nvGrpSpPr>
          <p:cNvPr id="17" name="组合 16"/>
          <p:cNvGrpSpPr/>
          <p:nvPr/>
        </p:nvGrpSpPr>
        <p:grpSpPr>
          <a:xfrm>
            <a:off x="1241425" y="3675380"/>
            <a:ext cx="7068185" cy="982980"/>
            <a:chOff x="1955" y="5449"/>
            <a:chExt cx="11131" cy="1548"/>
          </a:xfrm>
        </p:grpSpPr>
        <p:sp>
          <p:nvSpPr>
            <p:cNvPr id="39942" name="任意多边形 5"/>
            <p:cNvSpPr/>
            <p:nvPr/>
          </p:nvSpPr>
          <p:spPr>
            <a:xfrm flipH="1">
              <a:off x="1955" y="5449"/>
              <a:ext cx="9484" cy="1548"/>
            </a:xfrm>
            <a:custGeom>
              <a:avLst/>
              <a:gdLst/>
              <a:ahLst/>
              <a:cxnLst>
                <a:cxn ang="0">
                  <a:pos x="4854886" y="0"/>
                </a:cxn>
                <a:cxn ang="0">
                  <a:pos x="544196" y="0"/>
                </a:cxn>
                <a:cxn ang="0">
                  <a:pos x="90367" y="370128"/>
                </a:cxn>
                <a:cxn ang="0">
                  <a:pos x="90032" y="373457"/>
                </a:cxn>
                <a:cxn ang="0">
                  <a:pos x="0" y="463550"/>
                </a:cxn>
                <a:cxn ang="0">
                  <a:pos x="90032" y="553644"/>
                </a:cxn>
                <a:cxn ang="0">
                  <a:pos x="90367" y="556972"/>
                </a:cxn>
                <a:cxn ang="0">
                  <a:pos x="544196" y="927100"/>
                </a:cxn>
                <a:cxn ang="0">
                  <a:pos x="4854886" y="927100"/>
                </a:cxn>
                <a:cxn ang="0">
                  <a:pos x="5318125" y="463550"/>
                </a:cxn>
                <a:cxn ang="0">
                  <a:pos x="4854886" y="0"/>
                </a:cxn>
              </a:cxnLst>
              <a:rect l="0" t="0" r="0" b="0"/>
              <a:pathLst>
                <a:path w="5317045" h="926290">
                  <a:moveTo>
                    <a:pt x="4853900" y="0"/>
                  </a:moveTo>
                  <a:lnTo>
                    <a:pt x="544085" y="0"/>
                  </a:lnTo>
                  <a:cubicBezTo>
                    <a:pt x="320270" y="0"/>
                    <a:pt x="133536" y="158758"/>
                    <a:pt x="90349" y="369805"/>
                  </a:cubicBezTo>
                  <a:lnTo>
                    <a:pt x="90014" y="373131"/>
                  </a:lnTo>
                  <a:lnTo>
                    <a:pt x="0" y="463145"/>
                  </a:lnTo>
                  <a:lnTo>
                    <a:pt x="90014" y="553160"/>
                  </a:lnTo>
                  <a:lnTo>
                    <a:pt x="90349" y="556485"/>
                  </a:lnTo>
                  <a:cubicBezTo>
                    <a:pt x="133536" y="767532"/>
                    <a:pt x="320270" y="926290"/>
                    <a:pt x="544085" y="926290"/>
                  </a:cubicBezTo>
                  <a:lnTo>
                    <a:pt x="4853900" y="926290"/>
                  </a:lnTo>
                  <a:cubicBezTo>
                    <a:pt x="5109688" y="926290"/>
                    <a:pt x="5317045" y="718933"/>
                    <a:pt x="5317045" y="463145"/>
                  </a:cubicBezTo>
                  <a:cubicBezTo>
                    <a:pt x="5317045" y="207357"/>
                    <a:pt x="5109688" y="0"/>
                    <a:pt x="4853900" y="0"/>
                  </a:cubicBezTo>
                  <a:close/>
                </a:path>
              </a:pathLst>
            </a:custGeom>
            <a:solidFill>
              <a:srgbClr val="ECA40D"/>
            </a:solidFill>
            <a:ln w="9525">
              <a:noFill/>
            </a:ln>
          </p:spPr>
          <p:txBody>
            <a:bodyPr/>
            <a:lstStyle/>
            <a:p>
              <a:endParaRPr lang="zh-CN" altLang="en-US"/>
            </a:p>
          </p:txBody>
        </p:sp>
        <p:sp>
          <p:nvSpPr>
            <p:cNvPr id="39949" name="Oval 28"/>
            <p:cNvSpPr/>
            <p:nvPr/>
          </p:nvSpPr>
          <p:spPr>
            <a:xfrm>
              <a:off x="11629" y="5537"/>
              <a:ext cx="1457" cy="1460"/>
            </a:xfrm>
            <a:prstGeom prst="ellipse">
              <a:avLst/>
            </a:prstGeom>
            <a:solidFill>
              <a:srgbClr val="ECA40D"/>
            </a:solidFill>
            <a:ln w="9525">
              <a:noFill/>
            </a:ln>
          </p:spPr>
          <p:txBody>
            <a:bodyPr anchor="ctr"/>
            <a:lstStyle/>
            <a:p>
              <a:pPr algn="ctr" eaLnBrk="1" hangingPunct="1"/>
              <a:endParaRPr lang="en-AU"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1"/>
            <p:nvPr/>
          </p:nvSpPr>
          <p:spPr>
            <a:xfrm>
              <a:off x="11868" y="5856"/>
              <a:ext cx="978" cy="822"/>
            </a:xfrm>
            <a:prstGeom prst="rect">
              <a:avLst/>
            </a:prstGeom>
            <a:noFill/>
          </p:spPr>
          <p:txBody>
            <a:bodyPr wrap="none" rtlCol="0">
              <a:spAutoFit/>
            </a:bodyPr>
            <a:lstStyle/>
            <a:p>
              <a:r>
                <a:rPr lang="en-US" altLang="zh-CN" sz="2800" b="1">
                  <a:solidFill>
                    <a:schemeClr val="bg1"/>
                  </a:solidFill>
                  <a:latin typeface="微软雅黑" panose="020B0503020204020204" pitchFamily="34" charset="-122"/>
                  <a:ea typeface="微软雅黑" panose="020B0503020204020204" pitchFamily="34" charset="-122"/>
                </a:rPr>
                <a:t>02</a:t>
              </a:r>
            </a:p>
          </p:txBody>
        </p:sp>
        <p:sp>
          <p:nvSpPr>
            <p:cNvPr id="15" name="文本框 14"/>
            <p:cNvSpPr txBox="1"/>
            <p:nvPr/>
          </p:nvSpPr>
          <p:spPr>
            <a:xfrm>
              <a:off x="2383" y="5710"/>
              <a:ext cx="8378" cy="1115"/>
            </a:xfrm>
            <a:prstGeom prst="rect">
              <a:avLst/>
            </a:prstGeom>
            <a:noFill/>
          </p:spPr>
          <p:txBody>
            <a:bodyPr wrap="square" rtlCol="0">
              <a:spAutoFit/>
            </a:bodyPr>
            <a:lstStyle/>
            <a:p>
              <a:r>
                <a:rPr lang="en-US"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2020</a:t>
              </a: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年指标分解时，点批量导入，系统提示成功导入</a:t>
              </a:r>
              <a:r>
                <a:rPr lang="en-US"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0</a:t>
              </a: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条数据？</a:t>
              </a:r>
            </a:p>
          </p:txBody>
        </p:sp>
      </p:grpSp>
      <p:sp>
        <p:nvSpPr>
          <p:cNvPr id="16" name="文本框 15"/>
          <p:cNvSpPr txBox="1"/>
          <p:nvPr/>
        </p:nvSpPr>
        <p:spPr>
          <a:xfrm>
            <a:off x="802640" y="4817745"/>
            <a:ext cx="6872394" cy="867930"/>
          </a:xfrm>
          <a:prstGeom prst="rect">
            <a:avLst/>
          </a:prstGeom>
          <a:noFill/>
        </p:spPr>
        <p:txBody>
          <a:bodyPr wrap="none" rtlCol="0">
            <a:spAutoFit/>
          </a:bodyPr>
          <a:lstStyle/>
          <a:p>
            <a:pPr>
              <a:lnSpc>
                <a:spcPct val="140000"/>
              </a:lnSpc>
              <a:defRPr/>
            </a:pPr>
            <a:r>
              <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答：（</a:t>
            </a:r>
            <a:r>
              <a:rPr lang="en-US" altLang="zh-CN"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a:t>
            </a:r>
            <a:r>
              <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）指标接口中接入的第三方指标数据未进行标识和确认。</a:t>
            </a:r>
          </a:p>
          <a:p>
            <a:pPr>
              <a:lnSpc>
                <a:spcPct val="140000"/>
              </a:lnSpc>
              <a:defRPr/>
            </a:pPr>
            <a:r>
              <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en-US" altLang="zh-CN"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a:t>
            </a:r>
            <a:r>
              <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）系统录入的文号与接入的第三方指标数据文号不一致。</a:t>
            </a:r>
          </a:p>
        </p:txBody>
      </p:sp>
      <p:pic>
        <p:nvPicPr>
          <p:cNvPr id="18" name="图片 17" descr="组 1"/>
          <p:cNvPicPr>
            <a:picLocks noChangeAspect="1"/>
          </p:cNvPicPr>
          <p:nvPr/>
        </p:nvPicPr>
        <p:blipFill>
          <a:blip r:embed="rId3"/>
          <a:stretch>
            <a:fillRect/>
          </a:stretch>
        </p:blipFill>
        <p:spPr>
          <a:xfrm>
            <a:off x="8365490" y="1150620"/>
            <a:ext cx="3489325" cy="35471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2" descr="BNA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188913"/>
            <a:ext cx="6227763"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标题 11"/>
          <p:cNvSpPr>
            <a:spLocks noGrp="1"/>
          </p:cNvSpPr>
          <p:nvPr>
            <p:ph type="title"/>
          </p:nvPr>
        </p:nvSpPr>
        <p:spPr>
          <a:xfrm>
            <a:off x="4368800" y="836613"/>
            <a:ext cx="2087563" cy="549275"/>
          </a:xfrm>
        </p:spPr>
        <p:txBody>
          <a:bodyPr rtlCol="0">
            <a:noAutofit/>
          </a:bodyPr>
          <a:lstStyle/>
          <a:p>
            <a:pPr eaLnBrk="1" fontAlgn="auto" hangingPunct="1">
              <a:spcAft>
                <a:spcPts val="0"/>
              </a:spcAft>
              <a:defRPr/>
            </a:pPr>
            <a:r>
              <a:rPr lang="zh-CN" altLang="en-US" sz="3600" b="1" dirty="0">
                <a:solidFill>
                  <a:schemeClr val="accent2">
                    <a:lumMod val="75000"/>
                  </a:schemeClr>
                </a:solidFill>
                <a:latin typeface="黑体" panose="02010600030101010101" pitchFamily="49" charset="-122"/>
                <a:ea typeface="黑体" panose="02010600030101010101" pitchFamily="49" charset="-122"/>
              </a:rPr>
              <a:t>主要内容</a:t>
            </a:r>
          </a:p>
        </p:txBody>
      </p:sp>
      <p:cxnSp>
        <p:nvCxnSpPr>
          <p:cNvPr id="7" name="直接连接符 6"/>
          <p:cNvCxnSpPr/>
          <p:nvPr/>
        </p:nvCxnSpPr>
        <p:spPr>
          <a:xfrm>
            <a:off x="0" y="1484313"/>
            <a:ext cx="12168188" cy="0"/>
          </a:xfrm>
          <a:prstGeom prst="line">
            <a:avLst/>
          </a:prstGeom>
        </p:spPr>
        <p:style>
          <a:lnRef idx="2">
            <a:schemeClr val="accent2"/>
          </a:lnRef>
          <a:fillRef idx="0">
            <a:schemeClr val="accent2"/>
          </a:fillRef>
          <a:effectRef idx="1">
            <a:schemeClr val="accent2"/>
          </a:effectRef>
          <a:fontRef idx="minor">
            <a:schemeClr val="tx1"/>
          </a:fontRef>
        </p:style>
      </p:cxnSp>
      <p:grpSp>
        <p:nvGrpSpPr>
          <p:cNvPr id="14341" name="组合 1"/>
          <p:cNvGrpSpPr/>
          <p:nvPr/>
        </p:nvGrpSpPr>
        <p:grpSpPr bwMode="auto">
          <a:xfrm>
            <a:off x="3575050" y="1608138"/>
            <a:ext cx="720725" cy="646112"/>
            <a:chOff x="3548069" y="956388"/>
            <a:chExt cx="720000" cy="922047"/>
          </a:xfrm>
        </p:grpSpPr>
        <p:pic>
          <p:nvPicPr>
            <p:cNvPr id="14359" name="图片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8069" y="1089089"/>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0" name="TextBox 14"/>
            <p:cNvSpPr txBox="1">
              <a:spLocks noChangeArrowheads="1"/>
            </p:cNvSpPr>
            <p:nvPr/>
          </p:nvSpPr>
          <p:spPr bwMode="auto">
            <a:xfrm>
              <a:off x="3680282" y="956388"/>
              <a:ext cx="441112" cy="92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zh-CN" sz="3600" b="1" i="1" dirty="0">
                  <a:solidFill>
                    <a:srgbClr val="00B0F0"/>
                  </a:solidFill>
                  <a:latin typeface="Arial" panose="020B0604020202020204" pitchFamily="34" charset="0"/>
                  <a:ea typeface="微软雅黑" panose="020B0503020204020204" pitchFamily="34" charset="-122"/>
                  <a:cs typeface="Arial" panose="020B0604020202020204" pitchFamily="34" charset="0"/>
                </a:rPr>
                <a:t>1</a:t>
              </a:r>
              <a:endParaRPr lang="zh-CN" altLang="en-US" sz="3600" b="1" i="1" dirty="0">
                <a:solidFill>
                  <a:srgbClr val="00B0F0"/>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4342" name="组合 26"/>
          <p:cNvGrpSpPr/>
          <p:nvPr/>
        </p:nvGrpSpPr>
        <p:grpSpPr bwMode="auto">
          <a:xfrm>
            <a:off x="3575050" y="2673350"/>
            <a:ext cx="720725" cy="646113"/>
            <a:chOff x="4562438" y="2271921"/>
            <a:chExt cx="720000" cy="923794"/>
          </a:xfrm>
        </p:grpSpPr>
        <p:pic>
          <p:nvPicPr>
            <p:cNvPr id="14357" name="图片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62438" y="2352878"/>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8" name="TextBox 16"/>
            <p:cNvSpPr txBox="1">
              <a:spLocks noChangeArrowheads="1"/>
            </p:cNvSpPr>
            <p:nvPr/>
          </p:nvSpPr>
          <p:spPr bwMode="auto">
            <a:xfrm>
              <a:off x="4694651" y="2271921"/>
              <a:ext cx="440702" cy="923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r>
                <a:rPr lang="en-US" altLang="zh-CN" sz="3600" b="1" i="1" dirty="0">
                  <a:solidFill>
                    <a:schemeClr val="bg1"/>
                  </a:solidFill>
                  <a:latin typeface="Arial" panose="020B0604020202020204" pitchFamily="34" charset="0"/>
                  <a:ea typeface="微软雅黑" panose="020B0503020204020204" pitchFamily="34" charset="-122"/>
                  <a:cs typeface="Arial" panose="020B0604020202020204" pitchFamily="34" charset="0"/>
                </a:rPr>
                <a:t>2</a:t>
              </a:r>
              <a:endParaRPr lang="zh-CN" altLang="en-US" sz="3600" b="1" i="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4343" name="组合 27"/>
          <p:cNvGrpSpPr/>
          <p:nvPr/>
        </p:nvGrpSpPr>
        <p:grpSpPr bwMode="auto">
          <a:xfrm>
            <a:off x="3543300" y="3706813"/>
            <a:ext cx="720725" cy="646112"/>
            <a:chOff x="4569141" y="3568090"/>
            <a:chExt cx="720000" cy="925428"/>
          </a:xfrm>
        </p:grpSpPr>
        <p:pic>
          <p:nvPicPr>
            <p:cNvPr id="14355" name="图片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69141" y="3627733"/>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6" name="TextBox 18"/>
            <p:cNvSpPr txBox="1">
              <a:spLocks noChangeArrowheads="1"/>
            </p:cNvSpPr>
            <p:nvPr/>
          </p:nvSpPr>
          <p:spPr bwMode="auto">
            <a:xfrm>
              <a:off x="4701354" y="3568090"/>
              <a:ext cx="440702" cy="92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r>
                <a:rPr lang="en-US" altLang="zh-CN" sz="3600" b="1" i="1" dirty="0">
                  <a:solidFill>
                    <a:schemeClr val="bg1"/>
                  </a:solidFill>
                  <a:latin typeface="Arial" panose="020B0604020202020204" pitchFamily="34" charset="0"/>
                  <a:ea typeface="微软雅黑" panose="020B0503020204020204" pitchFamily="34" charset="-122"/>
                  <a:cs typeface="Arial" panose="020B0604020202020204" pitchFamily="34" charset="0"/>
                </a:rPr>
                <a:t>3</a:t>
              </a:r>
              <a:endParaRPr lang="zh-CN" altLang="en-US" sz="3600" b="1" i="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4344" name="组合 28"/>
          <p:cNvGrpSpPr/>
          <p:nvPr/>
        </p:nvGrpSpPr>
        <p:grpSpPr bwMode="auto">
          <a:xfrm>
            <a:off x="3509963" y="4652963"/>
            <a:ext cx="720725" cy="646112"/>
            <a:chOff x="4577111" y="4761110"/>
            <a:chExt cx="720000" cy="922048"/>
          </a:xfrm>
        </p:grpSpPr>
        <p:pic>
          <p:nvPicPr>
            <p:cNvPr id="14353" name="图片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7111" y="4900495"/>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TextBox 20"/>
            <p:cNvSpPr txBox="1">
              <a:spLocks noChangeArrowheads="1"/>
            </p:cNvSpPr>
            <p:nvPr/>
          </p:nvSpPr>
          <p:spPr bwMode="auto">
            <a:xfrm>
              <a:off x="4709324" y="4761110"/>
              <a:ext cx="441112" cy="92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r>
                <a:rPr lang="en-US" altLang="zh-CN" sz="3600" b="1" i="1" dirty="0">
                  <a:solidFill>
                    <a:schemeClr val="bg1"/>
                  </a:solidFill>
                  <a:latin typeface="Arial" panose="020B0604020202020204" pitchFamily="34" charset="0"/>
                  <a:ea typeface="微软雅黑" panose="020B0503020204020204" pitchFamily="34" charset="-122"/>
                  <a:cs typeface="Arial" panose="020B0604020202020204" pitchFamily="34" charset="0"/>
                </a:rPr>
                <a:t>4</a:t>
              </a:r>
              <a:endParaRPr lang="zh-CN" altLang="en-US" sz="3600" b="1" i="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4345" name="TextBox 34"/>
          <p:cNvSpPr txBox="1">
            <a:spLocks noChangeArrowheads="1"/>
          </p:cNvSpPr>
          <p:nvPr/>
        </p:nvSpPr>
        <p:spPr bwMode="auto">
          <a:xfrm>
            <a:off x="4643438" y="1763713"/>
            <a:ext cx="3979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zh-CN" altLang="en-US" sz="2400" dirty="0">
                <a:solidFill>
                  <a:srgbClr val="00B0F0"/>
                </a:solidFill>
                <a:latin typeface="微软雅黑" panose="020B0503020204020204" pitchFamily="34" charset="-122"/>
                <a:ea typeface="微软雅黑" panose="020B0503020204020204" pitchFamily="34" charset="-122"/>
              </a:rPr>
              <a:t>接口总体概述</a:t>
            </a:r>
          </a:p>
        </p:txBody>
      </p:sp>
      <p:sp>
        <p:nvSpPr>
          <p:cNvPr id="14346" name="TextBox 35"/>
          <p:cNvSpPr txBox="1">
            <a:spLocks noChangeArrowheads="1"/>
          </p:cNvSpPr>
          <p:nvPr/>
        </p:nvSpPr>
        <p:spPr bwMode="auto">
          <a:xfrm>
            <a:off x="4643438" y="2790825"/>
            <a:ext cx="3979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r>
              <a:rPr lang="zh-CN" altLang="en-US" sz="2400" dirty="0">
                <a:solidFill>
                  <a:srgbClr val="595959"/>
                </a:solidFill>
                <a:latin typeface="微软雅黑" panose="020B0503020204020204" pitchFamily="34" charset="-122"/>
                <a:ea typeface="微软雅黑" panose="020B0503020204020204" pitchFamily="34" charset="-122"/>
              </a:rPr>
              <a:t>接口方案解读</a:t>
            </a:r>
          </a:p>
        </p:txBody>
      </p:sp>
      <p:sp>
        <p:nvSpPr>
          <p:cNvPr id="14347" name="TextBox 36"/>
          <p:cNvSpPr txBox="1">
            <a:spLocks noChangeArrowheads="1"/>
          </p:cNvSpPr>
          <p:nvPr/>
        </p:nvSpPr>
        <p:spPr bwMode="auto">
          <a:xfrm>
            <a:off x="4676775" y="3806825"/>
            <a:ext cx="3979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r>
              <a:rPr lang="zh-CN" altLang="en-US" sz="2400" dirty="0">
                <a:solidFill>
                  <a:srgbClr val="595959"/>
                </a:solidFill>
                <a:latin typeface="微软雅黑" panose="020B0503020204020204" pitchFamily="34" charset="-122"/>
                <a:ea typeface="微软雅黑" panose="020B0503020204020204" pitchFamily="34" charset="-122"/>
              </a:rPr>
              <a:t>接口功能特色</a:t>
            </a:r>
          </a:p>
        </p:txBody>
      </p:sp>
      <p:sp>
        <p:nvSpPr>
          <p:cNvPr id="14348" name="TextBox 25"/>
          <p:cNvSpPr txBox="1">
            <a:spLocks noChangeArrowheads="1"/>
          </p:cNvSpPr>
          <p:nvPr/>
        </p:nvSpPr>
        <p:spPr bwMode="auto">
          <a:xfrm>
            <a:off x="4643438" y="4794250"/>
            <a:ext cx="3979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r>
              <a:rPr lang="zh-CN" altLang="en-US" sz="2400" dirty="0">
                <a:solidFill>
                  <a:srgbClr val="595959"/>
                </a:solidFill>
                <a:latin typeface="微软雅黑" panose="020B0503020204020204" pitchFamily="34" charset="-122"/>
                <a:ea typeface="微软雅黑" panose="020B0503020204020204" pitchFamily="34" charset="-122"/>
              </a:rPr>
              <a:t>操作详细讲解</a:t>
            </a:r>
          </a:p>
        </p:txBody>
      </p:sp>
      <p:grpSp>
        <p:nvGrpSpPr>
          <p:cNvPr id="14349" name="组合 28"/>
          <p:cNvGrpSpPr/>
          <p:nvPr/>
        </p:nvGrpSpPr>
        <p:grpSpPr bwMode="auto">
          <a:xfrm>
            <a:off x="3509963" y="5688013"/>
            <a:ext cx="720725" cy="647700"/>
            <a:chOff x="4577111" y="4761110"/>
            <a:chExt cx="720000" cy="922361"/>
          </a:xfrm>
        </p:grpSpPr>
        <p:pic>
          <p:nvPicPr>
            <p:cNvPr id="14351" name="图片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7111" y="4900495"/>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TextBox 20"/>
            <p:cNvSpPr txBox="1">
              <a:spLocks noChangeArrowheads="1"/>
            </p:cNvSpPr>
            <p:nvPr/>
          </p:nvSpPr>
          <p:spPr bwMode="auto">
            <a:xfrm>
              <a:off x="4709324" y="4761110"/>
              <a:ext cx="440702" cy="922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zh-CN" sz="3600" b="1" i="1" dirty="0">
                  <a:solidFill>
                    <a:schemeClr val="bg1"/>
                  </a:solidFill>
                  <a:latin typeface="Arial" panose="020B0604020202020204" pitchFamily="34" charset="0"/>
                  <a:ea typeface="微软雅黑" panose="020B0503020204020204" pitchFamily="34" charset="-122"/>
                  <a:cs typeface="Arial" panose="020B0604020202020204" pitchFamily="34" charset="0"/>
                </a:rPr>
                <a:t>5</a:t>
              </a:r>
              <a:endParaRPr lang="zh-CN" altLang="en-US" sz="3600" b="1" i="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4350" name="TextBox 25"/>
          <p:cNvSpPr txBox="1">
            <a:spLocks noChangeArrowheads="1"/>
          </p:cNvSpPr>
          <p:nvPr/>
        </p:nvSpPr>
        <p:spPr bwMode="auto">
          <a:xfrm>
            <a:off x="4643438" y="5829300"/>
            <a:ext cx="3979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zh-CN" altLang="en-US" sz="2400" dirty="0">
                <a:solidFill>
                  <a:srgbClr val="595959"/>
                </a:solidFill>
                <a:latin typeface="微软雅黑" panose="020B0503020204020204" pitchFamily="34" charset="-122"/>
                <a:ea typeface="微软雅黑" panose="020B0503020204020204" pitchFamily="34" charset="-122"/>
              </a:rPr>
              <a:t>常见问题解答</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1"/>
          <p:cNvSpPr>
            <a:spLocks noGrp="1"/>
          </p:cNvSpPr>
          <p:nvPr>
            <p:ph type="title"/>
          </p:nvPr>
        </p:nvSpPr>
        <p:spPr>
          <a:xfrm>
            <a:off x="12700" y="31750"/>
            <a:ext cx="5795963" cy="549275"/>
          </a:xfrm>
        </p:spPr>
        <p:txBody>
          <a:bodyPr rtlCol="0">
            <a:noAutofit/>
          </a:bodyPr>
          <a:lstStyle/>
          <a:p>
            <a:pPr eaLnBrk="1" fontAlgn="auto" hangingPunct="1">
              <a:spcAft>
                <a:spcPts val="0"/>
              </a:spcAft>
              <a:defRPr/>
            </a:pPr>
            <a:r>
              <a:rPr lang="zh-CN" altLang="en-US" sz="2800" dirty="0">
                <a:solidFill>
                  <a:schemeClr val="accent2">
                    <a:lumMod val="75000"/>
                  </a:schemeClr>
                </a:solidFill>
                <a:latin typeface="黑体" panose="02010600030101010101" pitchFamily="49" charset="-122"/>
                <a:ea typeface="黑体" panose="02010600030101010101" pitchFamily="49" charset="-122"/>
              </a:rPr>
              <a:t>常见问题解答</a:t>
            </a:r>
          </a:p>
        </p:txBody>
      </p:sp>
      <p:cxnSp>
        <p:nvCxnSpPr>
          <p:cNvPr id="6" name="直接连接符 5"/>
          <p:cNvCxnSpPr/>
          <p:nvPr/>
        </p:nvCxnSpPr>
        <p:spPr>
          <a:xfrm>
            <a:off x="-25400" y="581025"/>
            <a:ext cx="12168188" cy="0"/>
          </a:xfrm>
          <a:prstGeom prst="line">
            <a:avLst/>
          </a:prstGeom>
        </p:spPr>
        <p:style>
          <a:lnRef idx="2">
            <a:schemeClr val="accent2"/>
          </a:lnRef>
          <a:fillRef idx="0">
            <a:schemeClr val="accent2"/>
          </a:fillRef>
          <a:effectRef idx="1">
            <a:schemeClr val="accent2"/>
          </a:effectRef>
          <a:fontRef idx="minor">
            <a:schemeClr val="tx1"/>
          </a:fontRef>
        </p:style>
      </p:cxnSp>
      <p:grpSp>
        <p:nvGrpSpPr>
          <p:cNvPr id="9" name="组合 8"/>
          <p:cNvGrpSpPr/>
          <p:nvPr/>
        </p:nvGrpSpPr>
        <p:grpSpPr>
          <a:xfrm>
            <a:off x="646327" y="218422"/>
            <a:ext cx="6236970" cy="4378960"/>
            <a:chOff x="906" y="-1277"/>
            <a:chExt cx="9822" cy="6896"/>
          </a:xfrm>
        </p:grpSpPr>
        <p:sp>
          <p:nvSpPr>
            <p:cNvPr id="39940" name="Oval 25"/>
            <p:cNvSpPr/>
            <p:nvPr/>
          </p:nvSpPr>
          <p:spPr>
            <a:xfrm>
              <a:off x="906" y="1449"/>
              <a:ext cx="1458" cy="1460"/>
            </a:xfrm>
            <a:prstGeom prst="ellipse">
              <a:avLst/>
            </a:prstGeom>
            <a:solidFill>
              <a:srgbClr val="0070C0"/>
            </a:solidFill>
            <a:ln w="9525">
              <a:noFill/>
            </a:ln>
          </p:spPr>
          <p:txBody>
            <a:bodyPr anchor="ctr"/>
            <a:lstStyle/>
            <a:p>
              <a:pPr algn="ctr" eaLnBrk="1" hangingPunct="1"/>
              <a:endParaRPr lang="en-US" altLang="en-AU" sz="54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9941" name="任意多边形 3"/>
            <p:cNvSpPr/>
            <p:nvPr/>
          </p:nvSpPr>
          <p:spPr>
            <a:xfrm rot="2700000">
              <a:off x="3842" y="-1268"/>
              <a:ext cx="6896" cy="6877"/>
            </a:xfrm>
            <a:custGeom>
              <a:avLst/>
              <a:gdLst/>
              <a:ahLst/>
              <a:cxnLst>
                <a:cxn ang="0">
                  <a:pos x="135643" y="3182929"/>
                </a:cxn>
                <a:cxn ang="0">
                  <a:pos x="3182929" y="135643"/>
                </a:cxn>
                <a:cxn ang="0">
                  <a:pos x="3837869" y="135643"/>
                </a:cxn>
                <a:cxn ang="0">
                  <a:pos x="3837869" y="790583"/>
                </a:cxn>
                <a:cxn ang="0">
                  <a:pos x="790583" y="3837869"/>
                </a:cxn>
                <a:cxn ang="0">
                  <a:pos x="208291" y="3897213"/>
                </a:cxn>
                <a:cxn ang="0">
                  <a:pos x="205703" y="3895098"/>
                </a:cxn>
                <a:cxn ang="0">
                  <a:pos x="78414" y="3895098"/>
                </a:cxn>
                <a:cxn ang="0">
                  <a:pos x="78414" y="3767809"/>
                </a:cxn>
                <a:cxn ang="0">
                  <a:pos x="76299" y="3765221"/>
                </a:cxn>
                <a:cxn ang="0">
                  <a:pos x="135643" y="3182929"/>
                </a:cxn>
              </a:cxnLst>
              <a:rect l="0" t="0" r="0" b="0"/>
              <a:pathLst>
                <a:path w="3973789" h="3973789">
                  <a:moveTo>
                    <a:pt x="135652" y="3183151"/>
                  </a:moveTo>
                  <a:lnTo>
                    <a:pt x="3183151" y="135652"/>
                  </a:lnTo>
                  <a:cubicBezTo>
                    <a:pt x="3364021" y="-45218"/>
                    <a:pt x="3657268" y="-45218"/>
                    <a:pt x="3838137" y="135652"/>
                  </a:cubicBezTo>
                  <a:cubicBezTo>
                    <a:pt x="4019007" y="316521"/>
                    <a:pt x="4019007" y="609768"/>
                    <a:pt x="3838137" y="790638"/>
                  </a:cubicBezTo>
                  <a:lnTo>
                    <a:pt x="790638" y="3838137"/>
                  </a:lnTo>
                  <a:cubicBezTo>
                    <a:pt x="632377" y="3996398"/>
                    <a:pt x="388077" y="4016181"/>
                    <a:pt x="208306" y="3897485"/>
                  </a:cubicBezTo>
                  <a:lnTo>
                    <a:pt x="205717" y="3895370"/>
                  </a:lnTo>
                  <a:lnTo>
                    <a:pt x="78419" y="3895370"/>
                  </a:lnTo>
                  <a:lnTo>
                    <a:pt x="78419" y="3768072"/>
                  </a:lnTo>
                  <a:lnTo>
                    <a:pt x="76304" y="3765483"/>
                  </a:lnTo>
                  <a:cubicBezTo>
                    <a:pt x="-42392" y="3585712"/>
                    <a:pt x="-22609" y="3341412"/>
                    <a:pt x="135652" y="3183151"/>
                  </a:cubicBezTo>
                  <a:close/>
                </a:path>
              </a:pathLst>
            </a:custGeom>
            <a:solidFill>
              <a:srgbClr val="0070C0"/>
            </a:solidFill>
            <a:ln w="9525">
              <a:noFill/>
            </a:ln>
          </p:spPr>
          <p:txBody>
            <a:bodyPr/>
            <a:lstStyle/>
            <a:p>
              <a:endParaRPr lang="zh-CN" altLang="en-US"/>
            </a:p>
          </p:txBody>
        </p:sp>
        <p:sp>
          <p:nvSpPr>
            <p:cNvPr id="4" name="文本框 3"/>
            <p:cNvSpPr txBox="1"/>
            <p:nvPr/>
          </p:nvSpPr>
          <p:spPr>
            <a:xfrm>
              <a:off x="3005" y="1906"/>
              <a:ext cx="291" cy="630"/>
            </a:xfrm>
            <a:prstGeom prst="rect">
              <a:avLst/>
            </a:prstGeom>
            <a:noFill/>
          </p:spPr>
          <p:txBody>
            <a:bodyPr wrap="none" rtlCol="0">
              <a:spAutoFit/>
            </a:bodyPr>
            <a:lstStyle/>
            <a:p>
              <a:endPar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8" name="文本框 7"/>
            <p:cNvSpPr txBox="1"/>
            <p:nvPr/>
          </p:nvSpPr>
          <p:spPr>
            <a:xfrm>
              <a:off x="1146" y="1759"/>
              <a:ext cx="988" cy="824"/>
            </a:xfrm>
            <a:prstGeom prst="rect">
              <a:avLst/>
            </a:prstGeom>
            <a:noFill/>
          </p:spPr>
          <p:txBody>
            <a:bodyPr wrap="non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03</a:t>
              </a:r>
            </a:p>
          </p:txBody>
        </p:sp>
      </p:grpSp>
      <p:sp>
        <p:nvSpPr>
          <p:cNvPr id="11" name="文本框 10"/>
          <p:cNvSpPr txBox="1"/>
          <p:nvPr/>
        </p:nvSpPr>
        <p:spPr>
          <a:xfrm>
            <a:off x="989012" y="3200962"/>
            <a:ext cx="7484745" cy="825932"/>
          </a:xfrm>
          <a:prstGeom prst="rect">
            <a:avLst/>
          </a:prstGeom>
          <a:noFill/>
        </p:spPr>
        <p:txBody>
          <a:bodyPr wrap="square" rtlCol="0">
            <a:spAutoFit/>
          </a:bodyPr>
          <a:lstStyle/>
          <a:p>
            <a:pPr>
              <a:lnSpc>
                <a:spcPct val="140000"/>
              </a:lnSpc>
              <a:defRPr/>
            </a:pPr>
            <a:r>
              <a:rPr lang="zh-CN" altLang="en-US"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答：指标接口系统里面有手动拆分支付的功能，可实现多笔指标对应一笔支付数据。</a:t>
            </a:r>
          </a:p>
        </p:txBody>
      </p:sp>
      <p:pic>
        <p:nvPicPr>
          <p:cNvPr id="18" name="图片 17" descr="组 1"/>
          <p:cNvPicPr>
            <a:picLocks noChangeAspect="1"/>
          </p:cNvPicPr>
          <p:nvPr/>
        </p:nvPicPr>
        <p:blipFill>
          <a:blip r:embed="rId3"/>
          <a:stretch>
            <a:fillRect/>
          </a:stretch>
        </p:blipFill>
        <p:spPr>
          <a:xfrm>
            <a:off x="8501697" y="1769737"/>
            <a:ext cx="3489325" cy="3547110"/>
          </a:xfrm>
          <a:prstGeom prst="rect">
            <a:avLst/>
          </a:prstGeom>
        </p:spPr>
      </p:pic>
      <p:sp>
        <p:nvSpPr>
          <p:cNvPr id="19" name="文本框 18"/>
          <p:cNvSpPr txBox="1"/>
          <p:nvPr/>
        </p:nvSpPr>
        <p:spPr>
          <a:xfrm>
            <a:off x="2106289" y="2207847"/>
            <a:ext cx="4801314" cy="400110"/>
          </a:xfrm>
          <a:prstGeom prst="rect">
            <a:avLst/>
          </a:prstGeom>
          <a:noFill/>
        </p:spPr>
        <p:txBody>
          <a:bodyPr wrap="none" rtlCol="0">
            <a:spAutoFit/>
          </a:bodyPr>
          <a:lstStyle/>
          <a:p>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多笔指标对应一笔支付数据该如何操作？</a:t>
            </a:r>
          </a:p>
        </p:txBody>
      </p:sp>
    </p:spTree>
    <p:extLst>
      <p:ext uri="{BB962C8B-B14F-4D97-AF65-F5344CB8AC3E}">
        <p14:creationId xmlns:p14="http://schemas.microsoft.com/office/powerpoint/2010/main" val="2283994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60" descr="19533051_162740939000_2.jpg"/>
          <p:cNvPicPr>
            <a:picLocks noChangeAspect="1"/>
          </p:cNvPicPr>
          <p:nvPr/>
        </p:nvPicPr>
        <p:blipFill>
          <a:blip r:embed="rId3">
            <a:extLst>
              <a:ext uri="{28A0092B-C50C-407E-A947-70E740481C1C}">
                <a14:useLocalDpi xmlns:a14="http://schemas.microsoft.com/office/drawing/2010/main" val="0"/>
              </a:ext>
            </a:extLst>
          </a:blip>
          <a:srcRect b="35361"/>
          <a:stretch>
            <a:fillRect/>
          </a:stretch>
        </p:blipFill>
        <p:spPr bwMode="auto">
          <a:xfrm>
            <a:off x="0" y="2451100"/>
            <a:ext cx="12192000" cy="443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图片 58" descr="BNA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68263"/>
            <a:ext cx="10058401"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矩形 59"/>
          <p:cNvSpPr/>
          <p:nvPr/>
        </p:nvSpPr>
        <p:spPr>
          <a:xfrm>
            <a:off x="5127072" y="2780928"/>
            <a:ext cx="2484976"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zh-CN"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华文中宋" panose="02010600040101010101" pitchFamily="2" charset="-122"/>
                <a:ea typeface="华文中宋" panose="02010600040101010101" pitchFamily="2" charset="-122"/>
              </a:rPr>
              <a:t>谢 谢！</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9"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2144" y="1556792"/>
            <a:ext cx="4104456" cy="4231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直接连接符 2"/>
          <p:cNvCxnSpPr/>
          <p:nvPr/>
        </p:nvCxnSpPr>
        <p:spPr>
          <a:xfrm>
            <a:off x="6058694" y="581025"/>
            <a:ext cx="0" cy="6276975"/>
          </a:xfrm>
          <a:prstGeom prst="line">
            <a:avLst/>
          </a:prstGeom>
          <a:ln>
            <a:prstDash val="lgDashDot"/>
            <a:tailEnd type="triangle"/>
          </a:ln>
        </p:spPr>
        <p:style>
          <a:lnRef idx="1">
            <a:schemeClr val="accent1"/>
          </a:lnRef>
          <a:fillRef idx="0">
            <a:schemeClr val="accent1"/>
          </a:fillRef>
          <a:effectRef idx="0">
            <a:schemeClr val="accent1"/>
          </a:effectRef>
          <a:fontRef idx="minor">
            <a:schemeClr val="tx1"/>
          </a:fontRef>
        </p:style>
      </p:cxnSp>
      <p:sp>
        <p:nvSpPr>
          <p:cNvPr id="10" name="标题 11"/>
          <p:cNvSpPr>
            <a:spLocks noGrp="1"/>
          </p:cNvSpPr>
          <p:nvPr>
            <p:ph type="title"/>
          </p:nvPr>
        </p:nvSpPr>
        <p:spPr>
          <a:xfrm>
            <a:off x="12700" y="31750"/>
            <a:ext cx="5795963" cy="549275"/>
          </a:xfrm>
        </p:spPr>
        <p:txBody>
          <a:bodyPr rtlCol="0">
            <a:noAutofit/>
          </a:bodyPr>
          <a:lstStyle/>
          <a:p>
            <a:pPr eaLnBrk="1" fontAlgn="auto" hangingPunct="1">
              <a:spcAft>
                <a:spcPts val="0"/>
              </a:spcAft>
              <a:defRPr/>
            </a:pPr>
            <a:r>
              <a:rPr lang="zh-CN" altLang="en-US" sz="2800" dirty="0">
                <a:solidFill>
                  <a:schemeClr val="accent2">
                    <a:lumMod val="75000"/>
                  </a:schemeClr>
                </a:solidFill>
                <a:latin typeface="黑体" panose="02010600030101010101" pitchFamily="49" charset="-122"/>
                <a:ea typeface="黑体" panose="02010600030101010101" pitchFamily="49" charset="-122"/>
              </a:rPr>
              <a:t>接口总体概述</a:t>
            </a:r>
          </a:p>
        </p:txBody>
      </p:sp>
      <p:cxnSp>
        <p:nvCxnSpPr>
          <p:cNvPr id="6" name="直接连接符 5"/>
          <p:cNvCxnSpPr/>
          <p:nvPr/>
        </p:nvCxnSpPr>
        <p:spPr>
          <a:xfrm>
            <a:off x="-25400" y="581025"/>
            <a:ext cx="12168188" cy="0"/>
          </a:xfrm>
          <a:prstGeom prst="line">
            <a:avLst/>
          </a:prstGeom>
        </p:spPr>
        <p:style>
          <a:lnRef idx="2">
            <a:schemeClr val="accent2"/>
          </a:lnRef>
          <a:fillRef idx="0">
            <a:schemeClr val="accent2"/>
          </a:fillRef>
          <a:effectRef idx="1">
            <a:schemeClr val="accent2"/>
          </a:effectRef>
          <a:fontRef idx="minor">
            <a:schemeClr val="tx1"/>
          </a:fontRef>
        </p:style>
      </p:cxnSp>
      <p:sp>
        <p:nvSpPr>
          <p:cNvPr id="17" name="矩形 16"/>
          <p:cNvSpPr>
            <a:spLocks noChangeArrowheads="1"/>
          </p:cNvSpPr>
          <p:nvPr/>
        </p:nvSpPr>
        <p:spPr bwMode="auto">
          <a:xfrm>
            <a:off x="848360" y="934720"/>
            <a:ext cx="4105910" cy="930275"/>
          </a:xfrm>
          <a:prstGeom prst="rect">
            <a:avLst/>
          </a:prstGeom>
          <a:noFill/>
          <a:ln>
            <a:noFill/>
          </a:ln>
        </p:spPr>
        <p:txBody>
          <a:bodyPr wrap="square" lIns="68582" tIns="34292" rIns="68582" bIns="34292">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l">
              <a:lnSpc>
                <a:spcPct val="140000"/>
              </a:lnSpc>
              <a:defRPr/>
            </a:pPr>
            <a:r>
              <a:rPr lang="zh-CN" altLang="en-US" sz="2000" b="1" spc="400" dirty="0">
                <a:solidFill>
                  <a:srgbClr val="0070C0"/>
                </a:solidFill>
                <a:latin typeface="微软雅黑" panose="020B0503020204020204" pitchFamily="34" charset="-122"/>
                <a:ea typeface="微软雅黑" panose="020B0503020204020204" pitchFamily="34" charset="-122"/>
                <a:cs typeface="Calibri" panose="020F0502020204030204" pitchFamily="34" charset="0"/>
              </a:rPr>
              <a:t>地方预算管理系统</a:t>
            </a:r>
            <a:endParaRPr lang="en-US" altLang="zh-CN" sz="2000" b="1" spc="400" dirty="0">
              <a:solidFill>
                <a:srgbClr val="0070C0"/>
              </a:solidFill>
              <a:latin typeface="微软雅黑" panose="020B0503020204020204" pitchFamily="34" charset="-122"/>
              <a:ea typeface="微软雅黑" panose="020B0503020204020204" pitchFamily="34" charset="-122"/>
              <a:cs typeface="Calibri" panose="020F0502020204030204" pitchFamily="34" charset="0"/>
            </a:endParaRPr>
          </a:p>
          <a:p>
            <a:pPr algn="l">
              <a:lnSpc>
                <a:spcPct val="140000"/>
              </a:lnSpc>
              <a:defRPr/>
            </a:pPr>
            <a:r>
              <a:rPr lang="zh-CN" altLang="en-US" sz="2000" b="1" spc="400" dirty="0">
                <a:solidFill>
                  <a:srgbClr val="0070C0"/>
                </a:solidFill>
                <a:latin typeface="微软雅黑" panose="020B0503020204020204" pitchFamily="34" charset="-122"/>
                <a:ea typeface="微软雅黑" panose="020B0503020204020204" pitchFamily="34" charset="-122"/>
                <a:cs typeface="Calibri" panose="020F0502020204030204" pitchFamily="34" charset="0"/>
                <a:sym typeface="+mn-lt"/>
              </a:rPr>
              <a:t>地方国库集中支付系统</a:t>
            </a:r>
            <a:endParaRPr lang="en-US" altLang="zh-CN" sz="2000" b="1" spc="400" dirty="0">
              <a:solidFill>
                <a:srgbClr val="0070C0"/>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18" name="矩形 17"/>
          <p:cNvSpPr>
            <a:spLocks noChangeArrowheads="1"/>
          </p:cNvSpPr>
          <p:nvPr/>
        </p:nvSpPr>
        <p:spPr bwMode="auto">
          <a:xfrm>
            <a:off x="6564630" y="934720"/>
            <a:ext cx="4206875" cy="476545"/>
          </a:xfrm>
          <a:prstGeom prst="rect">
            <a:avLst/>
          </a:prstGeom>
          <a:noFill/>
          <a:ln>
            <a:noFill/>
          </a:ln>
        </p:spPr>
        <p:txBody>
          <a:bodyPr wrap="square" lIns="68582" tIns="34292" rIns="68582" bIns="34292">
            <a:spAutoFit/>
          </a:bodyPr>
          <a:lstStyle/>
          <a:p>
            <a:pPr algn="ctr">
              <a:lnSpc>
                <a:spcPct val="150000"/>
              </a:lnSpc>
            </a:pPr>
            <a:r>
              <a:rPr lang="zh-CN" altLang="en-US" sz="2000" b="1" spc="400" dirty="0">
                <a:solidFill>
                  <a:srgbClr val="0070C0"/>
                </a:solidFill>
                <a:latin typeface="微软雅黑" panose="020B0503020204020204" pitchFamily="34" charset="-122"/>
                <a:ea typeface="微软雅黑" panose="020B0503020204020204" pitchFamily="34" charset="-122"/>
                <a:cs typeface="Calibri" panose="020F0502020204030204" pitchFamily="34" charset="0"/>
                <a:sym typeface="+mn-lt"/>
              </a:rPr>
              <a:t>直达资金监控系统</a:t>
            </a:r>
          </a:p>
        </p:txBody>
      </p:sp>
      <p:sp>
        <p:nvSpPr>
          <p:cNvPr id="31" name="Freeform 27"/>
          <p:cNvSpPr/>
          <p:nvPr/>
        </p:nvSpPr>
        <p:spPr bwMode="auto">
          <a:xfrm>
            <a:off x="8472041" y="3255963"/>
            <a:ext cx="130175" cy="209550"/>
          </a:xfrm>
          <a:custGeom>
            <a:avLst/>
            <a:gdLst>
              <a:gd name="T0" fmla="*/ 20 w 31"/>
              <a:gd name="T1" fmla="*/ 2 h 61"/>
              <a:gd name="T2" fmla="*/ 4 w 31"/>
              <a:gd name="T3" fmla="*/ 19 h 61"/>
              <a:gd name="T4" fmla="*/ 0 w 31"/>
              <a:gd name="T5" fmla="*/ 36 h 61"/>
              <a:gd name="T6" fmla="*/ 4 w 31"/>
              <a:gd name="T7" fmla="*/ 56 h 61"/>
              <a:gd name="T8" fmla="*/ 13 w 31"/>
              <a:gd name="T9" fmla="*/ 60 h 61"/>
              <a:gd name="T10" fmla="*/ 16 w 31"/>
              <a:gd name="T11" fmla="*/ 51 h 61"/>
              <a:gd name="T12" fmla="*/ 16 w 31"/>
              <a:gd name="T13" fmla="*/ 51 h 61"/>
              <a:gd name="T14" fmla="*/ 13 w 31"/>
              <a:gd name="T15" fmla="*/ 36 h 61"/>
              <a:gd name="T16" fmla="*/ 16 w 31"/>
              <a:gd name="T17" fmla="*/ 24 h 61"/>
              <a:gd name="T18" fmla="*/ 27 w 31"/>
              <a:gd name="T19" fmla="*/ 13 h 61"/>
              <a:gd name="T20" fmla="*/ 29 w 31"/>
              <a:gd name="T21" fmla="*/ 4 h 61"/>
              <a:gd name="T22" fmla="*/ 20 w 31"/>
              <a:gd name="T23"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61">
                <a:moveTo>
                  <a:pt x="20" y="2"/>
                </a:moveTo>
                <a:cubicBezTo>
                  <a:pt x="13" y="7"/>
                  <a:pt x="7" y="12"/>
                  <a:pt x="4" y="19"/>
                </a:cubicBezTo>
                <a:cubicBezTo>
                  <a:pt x="1" y="25"/>
                  <a:pt x="0" y="31"/>
                  <a:pt x="0" y="36"/>
                </a:cubicBezTo>
                <a:cubicBezTo>
                  <a:pt x="0" y="48"/>
                  <a:pt x="4" y="56"/>
                  <a:pt x="4" y="56"/>
                </a:cubicBezTo>
                <a:cubicBezTo>
                  <a:pt x="6" y="60"/>
                  <a:pt x="10" y="61"/>
                  <a:pt x="13" y="60"/>
                </a:cubicBezTo>
                <a:cubicBezTo>
                  <a:pt x="16" y="58"/>
                  <a:pt x="18" y="54"/>
                  <a:pt x="16" y="51"/>
                </a:cubicBezTo>
                <a:cubicBezTo>
                  <a:pt x="16" y="51"/>
                  <a:pt x="16" y="51"/>
                  <a:pt x="16" y="51"/>
                </a:cubicBezTo>
                <a:cubicBezTo>
                  <a:pt x="16" y="51"/>
                  <a:pt x="13" y="44"/>
                  <a:pt x="13" y="36"/>
                </a:cubicBezTo>
                <a:cubicBezTo>
                  <a:pt x="13" y="32"/>
                  <a:pt x="14" y="28"/>
                  <a:pt x="16" y="24"/>
                </a:cubicBezTo>
                <a:cubicBezTo>
                  <a:pt x="18" y="20"/>
                  <a:pt x="21" y="16"/>
                  <a:pt x="27" y="13"/>
                </a:cubicBezTo>
                <a:cubicBezTo>
                  <a:pt x="30" y="11"/>
                  <a:pt x="31" y="7"/>
                  <a:pt x="29" y="4"/>
                </a:cubicBezTo>
                <a:cubicBezTo>
                  <a:pt x="27" y="1"/>
                  <a:pt x="23" y="0"/>
                  <a:pt x="20" y="2"/>
                </a:cubicBezTo>
                <a:close/>
              </a:path>
            </a:pathLst>
          </a:custGeom>
          <a:solidFill>
            <a:schemeClr val="bg1"/>
          </a:solidFill>
          <a:ln>
            <a:noFill/>
          </a:ln>
        </p:spPr>
        <p:txBody>
          <a:bodyPr lIns="122051" tIns="61026" rIns="122051" bIns="61026"/>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CN" altLang="en-US" sz="1470" kern="0">
              <a:solidFill>
                <a:schemeClr val="bg1"/>
              </a:solidFill>
              <a:latin typeface="方正中等线简体" panose="02010601030101010101" pitchFamily="65" charset="-122"/>
              <a:ea typeface="方正中等线简体" panose="02010601030101010101" pitchFamily="65" charset="-122"/>
            </a:endParaRPr>
          </a:p>
        </p:txBody>
      </p:sp>
      <p:sp>
        <p:nvSpPr>
          <p:cNvPr id="32" name="Freeform 38"/>
          <p:cNvSpPr/>
          <p:nvPr/>
        </p:nvSpPr>
        <p:spPr bwMode="auto">
          <a:xfrm>
            <a:off x="4858048" y="2584326"/>
            <a:ext cx="2606104" cy="2194570"/>
          </a:xfrm>
          <a:custGeom>
            <a:avLst/>
            <a:gdLst>
              <a:gd name="T0" fmla="*/ 4 w 46"/>
              <a:gd name="T1" fmla="*/ 0 h 43"/>
              <a:gd name="T2" fmla="*/ 35 w 46"/>
              <a:gd name="T3" fmla="*/ 15 h 43"/>
              <a:gd name="T4" fmla="*/ 30 w 46"/>
              <a:gd name="T5" fmla="*/ 6 h 43"/>
              <a:gd name="T6" fmla="*/ 46 w 46"/>
              <a:gd name="T7" fmla="*/ 22 h 43"/>
              <a:gd name="T8" fmla="*/ 27 w 46"/>
              <a:gd name="T9" fmla="*/ 40 h 43"/>
              <a:gd name="T10" fmla="*/ 34 w 46"/>
              <a:gd name="T11" fmla="*/ 30 h 43"/>
              <a:gd name="T12" fmla="*/ 0 w 46"/>
              <a:gd name="T13" fmla="*/ 43 h 43"/>
              <a:gd name="T14" fmla="*/ 4 w 46"/>
              <a:gd name="T15" fmla="*/ 0 h 43"/>
              <a:gd name="connsiteX0" fmla="*/ 957 w 10087"/>
              <a:gd name="connsiteY0" fmla="*/ 1029 h 11029"/>
              <a:gd name="connsiteX1" fmla="*/ 7696 w 10087"/>
              <a:gd name="connsiteY1" fmla="*/ 4517 h 11029"/>
              <a:gd name="connsiteX2" fmla="*/ 6609 w 10087"/>
              <a:gd name="connsiteY2" fmla="*/ 2424 h 11029"/>
              <a:gd name="connsiteX3" fmla="*/ 10087 w 10087"/>
              <a:gd name="connsiteY3" fmla="*/ 6145 h 11029"/>
              <a:gd name="connsiteX4" fmla="*/ 5957 w 10087"/>
              <a:gd name="connsiteY4" fmla="*/ 10331 h 11029"/>
              <a:gd name="connsiteX5" fmla="*/ 7478 w 10087"/>
              <a:gd name="connsiteY5" fmla="*/ 8006 h 11029"/>
              <a:gd name="connsiteX6" fmla="*/ 87 w 10087"/>
              <a:gd name="connsiteY6" fmla="*/ 11029 h 11029"/>
              <a:gd name="connsiteX7" fmla="*/ 83 w 10087"/>
              <a:gd name="connsiteY7" fmla="*/ 0 h 11029"/>
              <a:gd name="connsiteX0-1" fmla="*/ 874 w 10004"/>
              <a:gd name="connsiteY0-2" fmla="*/ 1029 h 11029"/>
              <a:gd name="connsiteX1-3" fmla="*/ 7613 w 10004"/>
              <a:gd name="connsiteY1-4" fmla="*/ 4517 h 11029"/>
              <a:gd name="connsiteX2-5" fmla="*/ 6526 w 10004"/>
              <a:gd name="connsiteY2-6" fmla="*/ 2424 h 11029"/>
              <a:gd name="connsiteX3-7" fmla="*/ 10004 w 10004"/>
              <a:gd name="connsiteY3-8" fmla="*/ 6145 h 11029"/>
              <a:gd name="connsiteX4-9" fmla="*/ 5874 w 10004"/>
              <a:gd name="connsiteY4-10" fmla="*/ 10331 h 11029"/>
              <a:gd name="connsiteX5-11" fmla="*/ 7395 w 10004"/>
              <a:gd name="connsiteY5-12" fmla="*/ 8006 h 11029"/>
              <a:gd name="connsiteX6-13" fmla="*/ 4 w 10004"/>
              <a:gd name="connsiteY6-14" fmla="*/ 11029 h 11029"/>
              <a:gd name="connsiteX7-15" fmla="*/ 0 w 10004"/>
              <a:gd name="connsiteY7-16" fmla="*/ 0 h 11029"/>
              <a:gd name="connsiteX0-17" fmla="*/ 1165 w 10295"/>
              <a:gd name="connsiteY0-18" fmla="*/ 1372 h 11372"/>
              <a:gd name="connsiteX1-19" fmla="*/ 7904 w 10295"/>
              <a:gd name="connsiteY1-20" fmla="*/ 4860 h 11372"/>
              <a:gd name="connsiteX2-21" fmla="*/ 6817 w 10295"/>
              <a:gd name="connsiteY2-22" fmla="*/ 2767 h 11372"/>
              <a:gd name="connsiteX3-23" fmla="*/ 10295 w 10295"/>
              <a:gd name="connsiteY3-24" fmla="*/ 6488 h 11372"/>
              <a:gd name="connsiteX4-25" fmla="*/ 6165 w 10295"/>
              <a:gd name="connsiteY4-26" fmla="*/ 10674 h 11372"/>
              <a:gd name="connsiteX5-27" fmla="*/ 7686 w 10295"/>
              <a:gd name="connsiteY5-28" fmla="*/ 8349 h 11372"/>
              <a:gd name="connsiteX6-29" fmla="*/ 295 w 10295"/>
              <a:gd name="connsiteY6-30" fmla="*/ 11372 h 11372"/>
              <a:gd name="connsiteX7-31" fmla="*/ 0 w 10295"/>
              <a:gd name="connsiteY7-32" fmla="*/ 0 h 11372"/>
              <a:gd name="connsiteX0-33" fmla="*/ 1311 w 10441"/>
              <a:gd name="connsiteY0-34" fmla="*/ 1372 h 11372"/>
              <a:gd name="connsiteX1-35" fmla="*/ 8050 w 10441"/>
              <a:gd name="connsiteY1-36" fmla="*/ 4860 h 11372"/>
              <a:gd name="connsiteX2-37" fmla="*/ 6963 w 10441"/>
              <a:gd name="connsiteY2-38" fmla="*/ 2767 h 11372"/>
              <a:gd name="connsiteX3-39" fmla="*/ 10441 w 10441"/>
              <a:gd name="connsiteY3-40" fmla="*/ 6488 h 11372"/>
              <a:gd name="connsiteX4-41" fmla="*/ 6311 w 10441"/>
              <a:gd name="connsiteY4-42" fmla="*/ 10674 h 11372"/>
              <a:gd name="connsiteX5-43" fmla="*/ 7832 w 10441"/>
              <a:gd name="connsiteY5-44" fmla="*/ 8349 h 11372"/>
              <a:gd name="connsiteX6-45" fmla="*/ 441 w 10441"/>
              <a:gd name="connsiteY6-46" fmla="*/ 11372 h 11372"/>
              <a:gd name="connsiteX7-47" fmla="*/ 0 w 10441"/>
              <a:gd name="connsiteY7-48" fmla="*/ 0 h 11372"/>
              <a:gd name="connsiteX0-49" fmla="*/ 1238 w 10368"/>
              <a:gd name="connsiteY0-50" fmla="*/ 1171 h 11171"/>
              <a:gd name="connsiteX1-51" fmla="*/ 7977 w 10368"/>
              <a:gd name="connsiteY1-52" fmla="*/ 4659 h 11171"/>
              <a:gd name="connsiteX2-53" fmla="*/ 6890 w 10368"/>
              <a:gd name="connsiteY2-54" fmla="*/ 2566 h 11171"/>
              <a:gd name="connsiteX3-55" fmla="*/ 10368 w 10368"/>
              <a:gd name="connsiteY3-56" fmla="*/ 6287 h 11171"/>
              <a:gd name="connsiteX4-57" fmla="*/ 6238 w 10368"/>
              <a:gd name="connsiteY4-58" fmla="*/ 10473 h 11171"/>
              <a:gd name="connsiteX5-59" fmla="*/ 7759 w 10368"/>
              <a:gd name="connsiteY5-60" fmla="*/ 8148 h 11171"/>
              <a:gd name="connsiteX6-61" fmla="*/ 368 w 10368"/>
              <a:gd name="connsiteY6-62" fmla="*/ 11171 h 11171"/>
              <a:gd name="connsiteX7-63" fmla="*/ 0 w 10368"/>
              <a:gd name="connsiteY7-64" fmla="*/ 0 h 11171"/>
              <a:gd name="connsiteX0-65" fmla="*/ 1238 w 10368"/>
              <a:gd name="connsiteY0-66" fmla="*/ 1171 h 11171"/>
              <a:gd name="connsiteX1-67" fmla="*/ 7977 w 10368"/>
              <a:gd name="connsiteY1-68" fmla="*/ 4659 h 11171"/>
              <a:gd name="connsiteX2-69" fmla="*/ 6890 w 10368"/>
              <a:gd name="connsiteY2-70" fmla="*/ 2566 h 11171"/>
              <a:gd name="connsiteX3-71" fmla="*/ 10368 w 10368"/>
              <a:gd name="connsiteY3-72" fmla="*/ 6287 h 11171"/>
              <a:gd name="connsiteX4-73" fmla="*/ 6238 w 10368"/>
              <a:gd name="connsiteY4-74" fmla="*/ 10473 h 11171"/>
              <a:gd name="connsiteX5-75" fmla="*/ 7759 w 10368"/>
              <a:gd name="connsiteY5-76" fmla="*/ 8148 h 11171"/>
              <a:gd name="connsiteX6-77" fmla="*/ 368 w 10368"/>
              <a:gd name="connsiteY6-78" fmla="*/ 11171 h 11171"/>
              <a:gd name="connsiteX7-79" fmla="*/ 0 w 10368"/>
              <a:gd name="connsiteY7-80" fmla="*/ 0 h 11171"/>
              <a:gd name="connsiteX0-81" fmla="*/ 1238 w 10368"/>
              <a:gd name="connsiteY0-82" fmla="*/ 1171 h 11372"/>
              <a:gd name="connsiteX1-83" fmla="*/ 7977 w 10368"/>
              <a:gd name="connsiteY1-84" fmla="*/ 4659 h 11372"/>
              <a:gd name="connsiteX2-85" fmla="*/ 6890 w 10368"/>
              <a:gd name="connsiteY2-86" fmla="*/ 2566 h 11372"/>
              <a:gd name="connsiteX3-87" fmla="*/ 10368 w 10368"/>
              <a:gd name="connsiteY3-88" fmla="*/ 6287 h 11372"/>
              <a:gd name="connsiteX4-89" fmla="*/ 6238 w 10368"/>
              <a:gd name="connsiteY4-90" fmla="*/ 10473 h 11372"/>
              <a:gd name="connsiteX5-91" fmla="*/ 7759 w 10368"/>
              <a:gd name="connsiteY5-92" fmla="*/ 8148 h 11372"/>
              <a:gd name="connsiteX6-93" fmla="*/ 295 w 10368"/>
              <a:gd name="connsiteY6-94" fmla="*/ 11372 h 11372"/>
              <a:gd name="connsiteX7-95" fmla="*/ 0 w 10368"/>
              <a:gd name="connsiteY7-96" fmla="*/ 0 h 11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0368" h="11372">
                <a:moveTo>
                  <a:pt x="1238" y="1171"/>
                </a:moveTo>
                <a:cubicBezTo>
                  <a:pt x="1238" y="1171"/>
                  <a:pt x="5585" y="4194"/>
                  <a:pt x="7977" y="4659"/>
                </a:cubicBezTo>
                <a:lnTo>
                  <a:pt x="6890" y="2566"/>
                </a:lnTo>
                <a:lnTo>
                  <a:pt x="10368" y="6287"/>
                </a:lnTo>
                <a:lnTo>
                  <a:pt x="6238" y="10473"/>
                </a:lnTo>
                <a:lnTo>
                  <a:pt x="7759" y="8148"/>
                </a:lnTo>
                <a:cubicBezTo>
                  <a:pt x="7759" y="8148"/>
                  <a:pt x="1599" y="9046"/>
                  <a:pt x="295" y="11372"/>
                </a:cubicBezTo>
                <a:cubicBezTo>
                  <a:pt x="585" y="8039"/>
                  <a:pt x="1313" y="5733"/>
                  <a:pt x="0" y="0"/>
                </a:cubicBezTo>
              </a:path>
            </a:pathLst>
          </a:custGeom>
          <a:solidFill>
            <a:schemeClr val="accent4">
              <a:lumMod val="20000"/>
              <a:lumOff val="80000"/>
            </a:schemeClr>
          </a:solidFill>
          <a:ln>
            <a:noFill/>
          </a:ln>
          <a:effectLst>
            <a:glow rad="101600">
              <a:schemeClr val="accent1">
                <a:lumMod val="40000"/>
                <a:lumOff val="60000"/>
                <a:alpha val="40000"/>
              </a:schemeClr>
            </a:glow>
            <a:outerShdw dir="5400000" sx="15000" sy="15000" algn="ctr" rotWithShape="0">
              <a:srgbClr val="000000">
                <a:alpha val="0"/>
              </a:srgbClr>
            </a:outerShdw>
            <a:softEdge rad="0"/>
          </a:effectLst>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fontAlgn="auto">
              <a:spcBef>
                <a:spcPts val="0"/>
              </a:spcBef>
              <a:spcAft>
                <a:spcPts val="0"/>
              </a:spcAft>
              <a:defRPr/>
            </a:pPr>
            <a:endParaRPr lang="zh-CN" altLang="en-US" b="1" kern="0" dirty="0">
              <a:solidFill>
                <a:srgbClr val="000000"/>
              </a:solidFill>
            </a:endParaRPr>
          </a:p>
        </p:txBody>
      </p:sp>
      <p:grpSp>
        <p:nvGrpSpPr>
          <p:cNvPr id="4" name="组合 3"/>
          <p:cNvGrpSpPr/>
          <p:nvPr/>
        </p:nvGrpSpPr>
        <p:grpSpPr>
          <a:xfrm>
            <a:off x="839416" y="2276872"/>
            <a:ext cx="3902518" cy="3243966"/>
            <a:chOff x="911424" y="2283014"/>
            <a:chExt cx="3902518" cy="3243966"/>
          </a:xfrm>
        </p:grpSpPr>
        <p:pic>
          <p:nvPicPr>
            <p:cNvPr id="37" name="Picture 6" descr="iMac-mock-up-diferents-views.png"/>
            <p:cNvPicPr>
              <a:picLocks noChangeAspect="1"/>
            </p:cNvPicPr>
            <p:nvPr/>
          </p:nvPicPr>
          <p:blipFill>
            <a:blip r:embed="rId4" cstate="screen"/>
            <a:stretch>
              <a:fillRect/>
            </a:stretch>
          </p:blipFill>
          <p:spPr>
            <a:xfrm>
              <a:off x="911424" y="2283014"/>
              <a:ext cx="3902518" cy="3243966"/>
            </a:xfrm>
            <a:prstGeom prst="rect">
              <a:avLst/>
            </a:prstGeom>
          </p:spPr>
        </p:pic>
        <p:pic>
          <p:nvPicPr>
            <p:cNvPr id="39" name="图片 2"/>
            <p:cNvPicPr>
              <a:picLocks noChangeAspect="1"/>
            </p:cNvPicPr>
            <p:nvPr/>
          </p:nvPicPr>
          <p:blipFill rotWithShape="1">
            <a:blip r:embed="rId5">
              <a:extLst>
                <a:ext uri="{28A0092B-C50C-407E-A947-70E740481C1C}">
                  <a14:useLocalDpi xmlns:a14="http://schemas.microsoft.com/office/drawing/2010/main" val="0"/>
                </a:ext>
              </a:extLst>
            </a:blip>
            <a:srcRect l="35502" t="36244" r="6249" b="5045"/>
            <a:stretch>
              <a:fillRect/>
            </a:stretch>
          </p:blipFill>
          <p:spPr bwMode="auto">
            <a:xfrm>
              <a:off x="1134491" y="2495549"/>
              <a:ext cx="3456384"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组合 6"/>
          <p:cNvGrpSpPr/>
          <p:nvPr/>
        </p:nvGrpSpPr>
        <p:grpSpPr>
          <a:xfrm>
            <a:off x="5484293" y="2723555"/>
            <a:ext cx="1080120" cy="1368152"/>
            <a:chOff x="6412581" y="994694"/>
            <a:chExt cx="856655" cy="1148329"/>
          </a:xfrm>
        </p:grpSpPr>
        <p:pic>
          <p:nvPicPr>
            <p:cNvPr id="72" name="图片 71"/>
            <p:cNvPicPr>
              <a:picLocks noChangeAspect="1"/>
            </p:cNvPicPr>
            <p:nvPr/>
          </p:nvPicPr>
          <p:blipFill rotWithShape="1">
            <a:blip r:embed="rId6" cstate="print">
              <a:extLst>
                <a:ext uri="{28A0092B-C50C-407E-A947-70E740481C1C}">
                  <a14:useLocalDpi xmlns:a14="http://schemas.microsoft.com/office/drawing/2010/main" val="0"/>
                </a:ext>
              </a:extLst>
            </a:blip>
            <a:srcRect l="11032" t="13202" r="53954" b="45160"/>
            <a:stretch>
              <a:fillRect/>
            </a:stretch>
          </p:blipFill>
          <p:spPr>
            <a:xfrm>
              <a:off x="6456040" y="994694"/>
              <a:ext cx="769739" cy="912688"/>
            </a:xfrm>
            <a:prstGeom prst="rect">
              <a:avLst/>
            </a:prstGeom>
          </p:spPr>
        </p:pic>
        <p:grpSp>
          <p:nvGrpSpPr>
            <p:cNvPr id="41" name="组合 40"/>
            <p:cNvGrpSpPr/>
            <p:nvPr/>
          </p:nvGrpSpPr>
          <p:grpSpPr>
            <a:xfrm>
              <a:off x="6412581" y="1844824"/>
              <a:ext cx="856655" cy="298199"/>
              <a:chOff x="4344188" y="5564829"/>
              <a:chExt cx="3503625" cy="1248547"/>
            </a:xfrm>
          </p:grpSpPr>
          <p:grpSp>
            <p:nvGrpSpPr>
              <p:cNvPr id="54" name="组合 53"/>
              <p:cNvGrpSpPr/>
              <p:nvPr/>
            </p:nvGrpSpPr>
            <p:grpSpPr>
              <a:xfrm>
                <a:off x="5621989" y="5564829"/>
                <a:ext cx="939954" cy="820011"/>
                <a:chOff x="3667323" y="4667248"/>
                <a:chExt cx="1831730" cy="1597992"/>
              </a:xfrm>
            </p:grpSpPr>
            <p:sp>
              <p:nvSpPr>
                <p:cNvPr id="56" name="圆角矩形 55"/>
                <p:cNvSpPr/>
                <p:nvPr/>
              </p:nvSpPr>
              <p:spPr>
                <a:xfrm>
                  <a:off x="4210045" y="6028873"/>
                  <a:ext cx="762006" cy="217714"/>
                </a:xfrm>
                <a:prstGeom prst="roundRect">
                  <a:avLst/>
                </a:prstGeom>
                <a:gradFill>
                  <a:gsLst>
                    <a:gs pos="53000">
                      <a:schemeClr val="bg1">
                        <a:lumMod val="75000"/>
                      </a:schemeClr>
                    </a:gs>
                    <a:gs pos="100000">
                      <a:schemeClr val="bg1">
                        <a:lumMod val="6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任意多边形 56"/>
                <p:cNvSpPr/>
                <p:nvPr/>
              </p:nvSpPr>
              <p:spPr>
                <a:xfrm rot="18900000">
                  <a:off x="3939602" y="4936160"/>
                  <a:ext cx="1302892" cy="1329080"/>
                </a:xfrm>
                <a:custGeom>
                  <a:avLst/>
                  <a:gdLst>
                    <a:gd name="connsiteX0" fmla="*/ 221518 w 1329080"/>
                    <a:gd name="connsiteY0" fmla="*/ 0 h 1329080"/>
                    <a:gd name="connsiteX1" fmla="*/ 1329080 w 1329080"/>
                    <a:gd name="connsiteY1" fmla="*/ 1107563 h 1329080"/>
                    <a:gd name="connsiteX2" fmla="*/ 1107563 w 1329080"/>
                    <a:gd name="connsiteY2" fmla="*/ 1329080 h 1329080"/>
                    <a:gd name="connsiteX3" fmla="*/ 543947 w 1329080"/>
                    <a:gd name="connsiteY3" fmla="*/ 1329080 h 1329080"/>
                    <a:gd name="connsiteX4" fmla="*/ 0 w 1329080"/>
                    <a:gd name="connsiteY4" fmla="*/ 785133 h 1329080"/>
                    <a:gd name="connsiteX5" fmla="*/ 0 w 1329080"/>
                    <a:gd name="connsiteY5" fmla="*/ 221518 h 1329080"/>
                    <a:gd name="connsiteX6" fmla="*/ 221518 w 1329080"/>
                    <a:gd name="connsiteY6" fmla="*/ 0 h 13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080" h="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chemeClr val="bg1">
                        <a:lumMod val="65000"/>
                      </a:schemeClr>
                    </a:gs>
                    <a:gs pos="100000">
                      <a:schemeClr val="bg1">
                        <a:lumMod val="75000"/>
                        <a:alpha val="82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任意多边形 57"/>
                <p:cNvSpPr/>
                <p:nvPr/>
              </p:nvSpPr>
              <p:spPr>
                <a:xfrm>
                  <a:off x="3748087" y="4667248"/>
                  <a:ext cx="1685925" cy="933452"/>
                </a:xfrm>
                <a:custGeom>
                  <a:avLst/>
                  <a:gdLst>
                    <a:gd name="connsiteX0" fmla="*/ 0 w 1685925"/>
                    <a:gd name="connsiteY0" fmla="*/ 0 h 933452"/>
                    <a:gd name="connsiteX1" fmla="*/ 1685925 w 1685925"/>
                    <a:gd name="connsiteY1" fmla="*/ 0 h 933452"/>
                    <a:gd name="connsiteX2" fmla="*/ 1685925 w 1685925"/>
                    <a:gd name="connsiteY2" fmla="*/ 933452 h 933452"/>
                    <a:gd name="connsiteX3" fmla="*/ 0 w 1685925"/>
                    <a:gd name="connsiteY3" fmla="*/ 933452 h 933452"/>
                  </a:gdLst>
                  <a:ahLst/>
                  <a:cxnLst>
                    <a:cxn ang="0">
                      <a:pos x="connsiteX0" y="connsiteY0"/>
                    </a:cxn>
                    <a:cxn ang="0">
                      <a:pos x="connsiteX1" y="connsiteY1"/>
                    </a:cxn>
                    <a:cxn ang="0">
                      <a:pos x="connsiteX2" y="connsiteY2"/>
                    </a:cxn>
                    <a:cxn ang="0">
                      <a:pos x="connsiteX3" y="connsiteY3"/>
                    </a:cxn>
                  </a:cxnLst>
                  <a:rect l="l" t="t" r="r" b="b"/>
                  <a:pathLst>
                    <a:path w="1685925" h="933452">
                      <a:moveTo>
                        <a:pt x="0" y="0"/>
                      </a:moveTo>
                      <a:lnTo>
                        <a:pt x="1685925" y="0"/>
                      </a:lnTo>
                      <a:lnTo>
                        <a:pt x="1685925" y="933452"/>
                      </a:lnTo>
                      <a:lnTo>
                        <a:pt x="0" y="933452"/>
                      </a:lnTo>
                      <a:close/>
                    </a:path>
                  </a:pathLst>
                </a:custGeom>
                <a:gradFill>
                  <a:gsLst>
                    <a:gs pos="88000">
                      <a:schemeClr val="bg1">
                        <a:lumMod val="75000"/>
                      </a:schemeClr>
                    </a:gs>
                    <a:gs pos="51000">
                      <a:schemeClr val="bg1">
                        <a:lumMod val="65000"/>
                      </a:schemeClr>
                    </a:gs>
                    <a:gs pos="64000">
                      <a:schemeClr val="bg1">
                        <a:lumMod val="85000"/>
                      </a:schemeClr>
                    </a:gs>
                    <a:gs pos="76000">
                      <a:schemeClr val="bg1"/>
                    </a:gs>
                    <a:gs pos="37000">
                      <a:schemeClr val="bg1">
                        <a:lumMod val="85000"/>
                      </a:schemeClr>
                    </a:gs>
                    <a:gs pos="22000">
                      <a:schemeClr val="bg1"/>
                    </a:gs>
                    <a:gs pos="100000">
                      <a:schemeClr val="bg1">
                        <a:lumMod val="65000"/>
                      </a:schemeClr>
                    </a:gs>
                    <a:gs pos="3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圆角矩形 58"/>
                <p:cNvSpPr/>
                <p:nvPr/>
              </p:nvSpPr>
              <p:spPr>
                <a:xfrm rot="-300000">
                  <a:off x="3745777" y="5473848"/>
                  <a:ext cx="1674823" cy="82848"/>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圆角矩形 59"/>
                <p:cNvSpPr/>
                <p:nvPr/>
              </p:nvSpPr>
              <p:spPr>
                <a:xfrm rot="-300000">
                  <a:off x="3745777" y="5003011"/>
                  <a:ext cx="1674823" cy="78828"/>
                </a:xfrm>
                <a:prstGeom prst="roundRect">
                  <a:avLst>
                    <a:gd name="adj" fmla="val 18590"/>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圆角矩形 60"/>
                <p:cNvSpPr/>
                <p:nvPr/>
              </p:nvSpPr>
              <p:spPr>
                <a:xfrm rot="-300000">
                  <a:off x="3745777" y="5169689"/>
                  <a:ext cx="1674823" cy="78828"/>
                </a:xfrm>
                <a:prstGeom prst="roundRect">
                  <a:avLst>
                    <a:gd name="adj" fmla="val 1062"/>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圆角矩形 61"/>
                <p:cNvSpPr/>
                <p:nvPr/>
              </p:nvSpPr>
              <p:spPr>
                <a:xfrm rot="-300000">
                  <a:off x="3745777" y="5338507"/>
                  <a:ext cx="1674823" cy="78828"/>
                </a:xfrm>
                <a:prstGeom prst="roundRect">
                  <a:avLst>
                    <a:gd name="adj" fmla="val 14265"/>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圆角矩形 63"/>
                <p:cNvSpPr/>
                <p:nvPr/>
              </p:nvSpPr>
              <p:spPr>
                <a:xfrm>
                  <a:off x="3710114" y="4705817"/>
                  <a:ext cx="1788889" cy="32662"/>
                </a:xfrm>
                <a:prstGeom prst="roundRect">
                  <a:avLst>
                    <a:gd name="adj" fmla="val 50000"/>
                  </a:avLst>
                </a:prstGeom>
                <a:gradFill>
                  <a:gsLst>
                    <a:gs pos="100000">
                      <a:schemeClr val="bg1">
                        <a:lumMod val="50000"/>
                      </a:schemeClr>
                    </a:gs>
                    <a:gs pos="51500">
                      <a:schemeClr val="bg1">
                        <a:lumMod val="85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圆角矩形 64"/>
                <p:cNvSpPr/>
                <p:nvPr/>
              </p:nvSpPr>
              <p:spPr>
                <a:xfrm rot="-300000">
                  <a:off x="3667323" y="4909975"/>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圆角矩形 65"/>
                <p:cNvSpPr/>
                <p:nvPr/>
              </p:nvSpPr>
              <p:spPr>
                <a:xfrm rot="-300000">
                  <a:off x="3667323" y="5070121"/>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圆角矩形 66"/>
                <p:cNvSpPr/>
                <p:nvPr/>
              </p:nvSpPr>
              <p:spPr>
                <a:xfrm rot="-300000">
                  <a:off x="3667323" y="5236799"/>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圆角矩形 67"/>
                <p:cNvSpPr/>
                <p:nvPr/>
              </p:nvSpPr>
              <p:spPr>
                <a:xfrm rot="-300000">
                  <a:off x="3667323" y="5405617"/>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圆角矩形 68"/>
                <p:cNvSpPr/>
                <p:nvPr/>
              </p:nvSpPr>
              <p:spPr>
                <a:xfrm rot="-300000">
                  <a:off x="3667323" y="5540958"/>
                  <a:ext cx="1831730" cy="8284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圆角矩形 69"/>
                <p:cNvSpPr/>
                <p:nvPr/>
              </p:nvSpPr>
              <p:spPr>
                <a:xfrm>
                  <a:off x="4009769" y="5933116"/>
                  <a:ext cx="1178588" cy="35135"/>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圆角矩形 70"/>
                <p:cNvSpPr/>
                <p:nvPr/>
              </p:nvSpPr>
              <p:spPr>
                <a:xfrm>
                  <a:off x="4201536" y="6135966"/>
                  <a:ext cx="776005" cy="16227"/>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5" name="椭圆 54"/>
              <p:cNvSpPr/>
              <p:nvPr/>
            </p:nvSpPr>
            <p:spPr>
              <a:xfrm>
                <a:off x="4344188" y="6440043"/>
                <a:ext cx="3503625" cy="373333"/>
              </a:xfrm>
              <a:prstGeom prst="ellipse">
                <a:avLst/>
              </a:prstGeom>
              <a:gradFill flip="none" rotWithShape="1">
                <a:gsLst>
                  <a:gs pos="0">
                    <a:schemeClr val="tx1">
                      <a:alpha val="25000"/>
                    </a:schemeClr>
                  </a:gs>
                  <a:gs pos="100000">
                    <a:srgbClr val="EFEFEF">
                      <a:alpha val="0"/>
                    </a:srgbClr>
                  </a:gs>
                </a:gsLst>
                <a:path path="shape">
                  <a:fillToRect l="50000" t="50000" r="50000" b="50000"/>
                </a:path>
                <a:tileRect/>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3" name="Group 35"/>
          <p:cNvGrpSpPr>
            <a:grpSpLocks noChangeAspect="1"/>
          </p:cNvGrpSpPr>
          <p:nvPr/>
        </p:nvGrpSpPr>
        <p:grpSpPr bwMode="auto">
          <a:xfrm>
            <a:off x="4929437" y="5522710"/>
            <a:ext cx="125164" cy="230020"/>
            <a:chOff x="3959" y="1864"/>
            <a:chExt cx="236" cy="444"/>
          </a:xfrm>
          <a:solidFill>
            <a:schemeClr val="bg1">
              <a:lumMod val="85000"/>
              <a:alpha val="76000"/>
            </a:schemeClr>
          </a:solidFill>
        </p:grpSpPr>
        <p:sp>
          <p:nvSpPr>
            <p:cNvPr id="48" name="Freeform 39"/>
            <p:cNvSpPr/>
            <p:nvPr/>
          </p:nvSpPr>
          <p:spPr bwMode="auto">
            <a:xfrm>
              <a:off x="3959" y="1864"/>
              <a:ext cx="22" cy="14"/>
            </a:xfrm>
            <a:custGeom>
              <a:avLst/>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w="9525">
              <a:solidFill>
                <a:srgbClr val="000000"/>
              </a:solidFill>
              <a:round/>
            </a:ln>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9525">
              <a:solidFill>
                <a:srgbClr val="000000"/>
              </a:solidFill>
              <a:round/>
            </a:ln>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 name="TextBox 7"/>
          <p:cNvSpPr txBox="1"/>
          <p:nvPr/>
        </p:nvSpPr>
        <p:spPr>
          <a:xfrm>
            <a:off x="5492060" y="3995772"/>
            <a:ext cx="1107996" cy="369332"/>
          </a:xfrm>
          <a:prstGeom prst="rect">
            <a:avLst/>
          </a:prstGeom>
          <a:noFill/>
        </p:spPr>
        <p:txBody>
          <a:bodyPr wrap="none" rtlCol="0">
            <a:spAutoFit/>
          </a:bodyPr>
          <a:lstStyle/>
          <a:p>
            <a:r>
              <a:rPr lang="zh-CN" altLang="en-US" b="1" dirty="0">
                <a:solidFill>
                  <a:srgbClr val="0070C0"/>
                </a:solidFill>
                <a:latin typeface="微软雅黑" panose="020B0503020204020204" pitchFamily="34" charset="-122"/>
                <a:ea typeface="微软雅黑" panose="020B0503020204020204" pitchFamily="34" charset="-122"/>
              </a:rPr>
              <a:t>接口模块</a:t>
            </a:r>
          </a:p>
        </p:txBody>
      </p:sp>
      <p:sp>
        <p:nvSpPr>
          <p:cNvPr id="9" name="椭圆 8"/>
          <p:cNvSpPr/>
          <p:nvPr/>
        </p:nvSpPr>
        <p:spPr>
          <a:xfrm>
            <a:off x="614045" y="1196975"/>
            <a:ext cx="144145" cy="144145"/>
          </a:xfrm>
          <a:prstGeom prst="ellipse">
            <a:avLst/>
          </a:prstGeom>
          <a:noFill/>
          <a:ln w="28575">
            <a:solidFill>
              <a:srgbClr val="F0B84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11" name="椭圆 10"/>
          <p:cNvSpPr/>
          <p:nvPr/>
        </p:nvSpPr>
        <p:spPr>
          <a:xfrm>
            <a:off x="614045" y="1610995"/>
            <a:ext cx="144145" cy="144145"/>
          </a:xfrm>
          <a:prstGeom prst="ellipse">
            <a:avLst/>
          </a:prstGeom>
          <a:noFill/>
          <a:ln w="28575">
            <a:solidFill>
              <a:srgbClr val="F0B84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12" name="椭圆 11"/>
          <p:cNvSpPr/>
          <p:nvPr/>
        </p:nvSpPr>
        <p:spPr>
          <a:xfrm>
            <a:off x="6781165" y="1196975"/>
            <a:ext cx="144145" cy="144145"/>
          </a:xfrm>
          <a:prstGeom prst="ellipse">
            <a:avLst/>
          </a:prstGeom>
          <a:noFill/>
          <a:ln w="28575">
            <a:solidFill>
              <a:srgbClr val="F0B84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left)">
                                      <p:cBhvr>
                                        <p:cTn id="14" dur="500"/>
                                        <p:tgtEl>
                                          <p:spTgt spid="32"/>
                                        </p:tgtEl>
                                      </p:cBhvr>
                                    </p:animEffect>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8219"/>
                                        </p:tgtEl>
                                        <p:attrNameLst>
                                          <p:attrName>style.visibility</p:attrName>
                                        </p:attrNameLst>
                                      </p:cBhvr>
                                      <p:to>
                                        <p:strVal val="visible"/>
                                      </p:to>
                                    </p:set>
                                    <p:animEffect transition="in" filter="barn(inVertical)">
                                      <p:cBhvr>
                                        <p:cTn id="18" dur="500"/>
                                        <p:tgtEl>
                                          <p:spTgt spid="821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par>
                                <p:cTn id="22" presetID="53"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2"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1"/>
          <p:cNvSpPr>
            <a:spLocks noGrp="1"/>
          </p:cNvSpPr>
          <p:nvPr>
            <p:ph type="title"/>
          </p:nvPr>
        </p:nvSpPr>
        <p:spPr>
          <a:xfrm>
            <a:off x="12700" y="31750"/>
            <a:ext cx="5795963" cy="549275"/>
          </a:xfrm>
        </p:spPr>
        <p:txBody>
          <a:bodyPr rtlCol="0">
            <a:noAutofit/>
          </a:bodyPr>
          <a:lstStyle/>
          <a:p>
            <a:pPr eaLnBrk="1" fontAlgn="auto" hangingPunct="1">
              <a:spcAft>
                <a:spcPts val="0"/>
              </a:spcAft>
              <a:defRPr/>
            </a:pPr>
            <a:r>
              <a:rPr lang="zh-CN" altLang="en-US" sz="2800" dirty="0">
                <a:solidFill>
                  <a:schemeClr val="accent2">
                    <a:lumMod val="75000"/>
                  </a:schemeClr>
                </a:solidFill>
                <a:latin typeface="黑体" panose="02010600030101010101" pitchFamily="49" charset="-122"/>
                <a:ea typeface="黑体" panose="02010600030101010101" pitchFamily="49" charset="-122"/>
              </a:rPr>
              <a:t>接口总体概述</a:t>
            </a:r>
          </a:p>
        </p:txBody>
      </p:sp>
      <p:cxnSp>
        <p:nvCxnSpPr>
          <p:cNvPr id="6" name="直接连接符 5"/>
          <p:cNvCxnSpPr/>
          <p:nvPr/>
        </p:nvCxnSpPr>
        <p:spPr>
          <a:xfrm>
            <a:off x="-25400" y="581025"/>
            <a:ext cx="12168188" cy="0"/>
          </a:xfrm>
          <a:prstGeom prst="line">
            <a:avLst/>
          </a:prstGeom>
        </p:spPr>
        <p:style>
          <a:lnRef idx="2">
            <a:schemeClr val="accent2"/>
          </a:lnRef>
          <a:fillRef idx="0">
            <a:schemeClr val="accent2"/>
          </a:fillRef>
          <a:effectRef idx="1">
            <a:schemeClr val="accent2"/>
          </a:effectRef>
          <a:fontRef idx="minor">
            <a:schemeClr val="tx1"/>
          </a:fontRef>
        </p:style>
      </p:cxn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1"/>
          <p:cNvSpPr/>
          <p:nvPr/>
        </p:nvSpPr>
        <p:spPr bwMode="auto">
          <a:xfrm>
            <a:off x="1911645" y="4877735"/>
            <a:ext cx="1477968" cy="651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lvl="0" algn="ctr" defTabSz="967740" eaLnBrk="1" hangingPunct="1">
              <a:lnSpc>
                <a:spcPct val="150000"/>
              </a:lnSpc>
            </a:pPr>
            <a:r>
              <a:rPr lang="zh-CN" altLang="en-US" sz="2000" b="1" kern="0" dirty="0">
                <a:solidFill>
                  <a:srgbClr val="0070C0"/>
                </a:solidFill>
                <a:latin typeface="微软雅黑" panose="020B0503020204020204" pitchFamily="34" charset="-122"/>
                <a:ea typeface="微软雅黑" panose="020B0503020204020204" pitchFamily="34" charset="-122"/>
                <a:cs typeface="Bebas Neue" charset="0"/>
                <a:sym typeface="Bebas Neue" charset="0"/>
              </a:rPr>
              <a:t>数据范围</a:t>
            </a:r>
          </a:p>
        </p:txBody>
      </p:sp>
      <p:sp>
        <p:nvSpPr>
          <p:cNvPr id="2" name="矩形 1"/>
          <p:cNvSpPr/>
          <p:nvPr/>
        </p:nvSpPr>
        <p:spPr>
          <a:xfrm>
            <a:off x="4999117" y="3563129"/>
            <a:ext cx="5976664" cy="978729"/>
          </a:xfrm>
          <a:prstGeom prst="rect">
            <a:avLst/>
          </a:prstGeom>
        </p:spPr>
        <p:txBody>
          <a:bodyPr wrap="square">
            <a:spAutoFit/>
          </a:bodyPr>
          <a:lstStyle/>
          <a:p>
            <a:pPr defTabSz="967740" eaLnBrk="1" hangingPunct="1">
              <a:lnSpc>
                <a:spcPct val="120000"/>
              </a:lnSpc>
            </a:pPr>
            <a:r>
              <a:rPr lang="en-US" altLang="zh-CN" sz="2400" b="1" kern="0" dirty="0">
                <a:solidFill>
                  <a:srgbClr val="0070C0"/>
                </a:solidFill>
                <a:latin typeface="微软雅黑" panose="020B0503020204020204" pitchFamily="34" charset="-122"/>
                <a:ea typeface="微软雅黑" panose="020B0503020204020204" pitchFamily="34" charset="-122"/>
                <a:cs typeface="Bebas Neue" charset="0"/>
              </a:rPr>
              <a:t>2</a:t>
            </a:r>
            <a:r>
              <a:rPr lang="zh-CN" altLang="en-US" sz="2400" b="1" kern="0" dirty="0">
                <a:solidFill>
                  <a:srgbClr val="0070C0"/>
                </a:solidFill>
                <a:latin typeface="微软雅黑" panose="020B0503020204020204" pitchFamily="34" charset="-122"/>
                <a:ea typeface="微软雅黑" panose="020B0503020204020204" pitchFamily="34" charset="-122"/>
                <a:cs typeface="Bebas Neue" charset="0"/>
              </a:rPr>
              <a:t>，</a:t>
            </a:r>
            <a:r>
              <a:rPr lang="en-US" altLang="zh-CN" sz="2400" b="1" kern="0" dirty="0" err="1">
                <a:solidFill>
                  <a:srgbClr val="0070C0"/>
                </a:solidFill>
                <a:latin typeface="微软雅黑" panose="020B0503020204020204" pitchFamily="34" charset="-122"/>
                <a:ea typeface="微软雅黑" panose="020B0503020204020204" pitchFamily="34" charset="-122"/>
                <a:cs typeface="Bebas Neue" charset="0"/>
              </a:rPr>
              <a:t>支付接口主要接的是与</a:t>
            </a:r>
            <a:r>
              <a:rPr lang="zh-CN" altLang="en-US" sz="2400" b="1" kern="0" dirty="0">
                <a:solidFill>
                  <a:srgbClr val="0070C0"/>
                </a:solidFill>
                <a:latin typeface="微软雅黑" panose="020B0503020204020204" pitchFamily="34" charset="-122"/>
                <a:ea typeface="微软雅黑" panose="020B0503020204020204" pitchFamily="34" charset="-122"/>
                <a:cs typeface="Bebas Neue" charset="0"/>
              </a:rPr>
              <a:t>直达资金</a:t>
            </a:r>
            <a:r>
              <a:rPr lang="en-US" altLang="zh-CN" sz="2400" b="1" kern="0" dirty="0" err="1">
                <a:solidFill>
                  <a:srgbClr val="0070C0"/>
                </a:solidFill>
                <a:latin typeface="微软雅黑" panose="020B0503020204020204" pitchFamily="34" charset="-122"/>
                <a:ea typeface="微软雅黑" panose="020B0503020204020204" pitchFamily="34" charset="-122"/>
                <a:cs typeface="Bebas Neue" charset="0"/>
              </a:rPr>
              <a:t>相关</a:t>
            </a:r>
            <a:endParaRPr lang="en-US" altLang="zh-CN" sz="2400" b="1" kern="0" dirty="0">
              <a:solidFill>
                <a:srgbClr val="0070C0"/>
              </a:solidFill>
              <a:latin typeface="微软雅黑" panose="020B0503020204020204" pitchFamily="34" charset="-122"/>
              <a:ea typeface="微软雅黑" panose="020B0503020204020204" pitchFamily="34" charset="-122"/>
              <a:cs typeface="Bebas Neue" charset="0"/>
            </a:endParaRPr>
          </a:p>
          <a:p>
            <a:pPr defTabSz="967740" eaLnBrk="1" hangingPunct="1">
              <a:lnSpc>
                <a:spcPct val="120000"/>
              </a:lnSpc>
            </a:pPr>
            <a:r>
              <a:rPr lang="en-US" altLang="zh-CN" sz="2400" b="1" kern="0" dirty="0">
                <a:solidFill>
                  <a:srgbClr val="0070C0"/>
                </a:solidFill>
                <a:latin typeface="微软雅黑" panose="020B0503020204020204" pitchFamily="34" charset="-122"/>
                <a:ea typeface="微软雅黑" panose="020B0503020204020204" pitchFamily="34" charset="-122"/>
                <a:cs typeface="Bebas Neue" charset="0"/>
              </a:rPr>
              <a:t>的支付数据。</a:t>
            </a:r>
            <a:endParaRPr lang="zh-CN" altLang="en-US" sz="2800" b="1" kern="0" dirty="0">
              <a:solidFill>
                <a:srgbClr val="0070C0"/>
              </a:solidFill>
              <a:latin typeface="微软雅黑" panose="020B0503020204020204" pitchFamily="34" charset="-122"/>
              <a:ea typeface="微软雅黑" panose="020B0503020204020204" pitchFamily="34" charset="-122"/>
              <a:cs typeface="Bebas Neue" charset="0"/>
            </a:endParaRPr>
          </a:p>
        </p:txBody>
      </p:sp>
      <p:pic>
        <p:nvPicPr>
          <p:cNvPr id="4" name="图片 3" descr="资源 1@2x"/>
          <p:cNvPicPr>
            <a:picLocks noChangeAspect="1"/>
          </p:cNvPicPr>
          <p:nvPr/>
        </p:nvPicPr>
        <p:blipFill>
          <a:blip r:embed="rId3"/>
          <a:stretch>
            <a:fillRect/>
          </a:stretch>
        </p:blipFill>
        <p:spPr>
          <a:xfrm>
            <a:off x="949960" y="1810385"/>
            <a:ext cx="3401060" cy="2935605"/>
          </a:xfrm>
          <a:prstGeom prst="rect">
            <a:avLst/>
          </a:prstGeom>
        </p:spPr>
      </p:pic>
      <p:sp>
        <p:nvSpPr>
          <p:cNvPr id="5" name="文本框 4"/>
          <p:cNvSpPr txBox="1"/>
          <p:nvPr/>
        </p:nvSpPr>
        <p:spPr>
          <a:xfrm>
            <a:off x="4923790" y="2047875"/>
            <a:ext cx="4942840" cy="977265"/>
          </a:xfrm>
          <a:prstGeom prst="rect">
            <a:avLst/>
          </a:prstGeom>
          <a:noFill/>
        </p:spPr>
        <p:txBody>
          <a:bodyPr wrap="none" rtlCol="0">
            <a:spAutoFit/>
          </a:bodyPr>
          <a:lstStyle/>
          <a:p>
            <a:pPr algn="l">
              <a:lnSpc>
                <a:spcPct val="120000"/>
              </a:lnSpc>
            </a:pPr>
            <a:r>
              <a:rPr lang="en-US" altLang="zh-CN" sz="2400" b="1" kern="0" dirty="0">
                <a:solidFill>
                  <a:srgbClr val="0070C0"/>
                </a:solidFill>
                <a:latin typeface="微软雅黑" panose="020B0503020204020204" pitchFamily="34" charset="-122"/>
                <a:ea typeface="微软雅黑" panose="020B0503020204020204" pitchFamily="34" charset="-122"/>
                <a:cs typeface="Bebas Neue" charset="0"/>
                <a:sym typeface="+mn-ea"/>
              </a:rPr>
              <a:t>1</a:t>
            </a:r>
            <a:r>
              <a:rPr lang="zh-CN" altLang="en-US" sz="2400" b="1" kern="0" dirty="0">
                <a:solidFill>
                  <a:srgbClr val="0070C0"/>
                </a:solidFill>
                <a:latin typeface="微软雅黑" panose="020B0503020204020204" pitchFamily="34" charset="-122"/>
                <a:ea typeface="微软雅黑" panose="020B0503020204020204" pitchFamily="34" charset="-122"/>
                <a:cs typeface="Bebas Neue" charset="0"/>
                <a:sym typeface="+mn-ea"/>
              </a:rPr>
              <a:t>，指标接口主要接的是单位可执行</a:t>
            </a:r>
          </a:p>
          <a:p>
            <a:pPr algn="l">
              <a:lnSpc>
                <a:spcPct val="120000"/>
              </a:lnSpc>
            </a:pPr>
            <a:r>
              <a:rPr lang="zh-CN" altLang="en-US" sz="2400" b="1" kern="0" dirty="0">
                <a:solidFill>
                  <a:srgbClr val="0070C0"/>
                </a:solidFill>
                <a:latin typeface="微软雅黑" panose="020B0503020204020204" pitchFamily="34" charset="-122"/>
                <a:ea typeface="微软雅黑" panose="020B0503020204020204" pitchFamily="34" charset="-122"/>
                <a:cs typeface="Bebas Neue" charset="0"/>
                <a:sym typeface="+mn-ea"/>
              </a:rPr>
              <a:t>指标和对下转移支付指标。</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1"/>
          <p:cNvSpPr>
            <a:spLocks noGrp="1"/>
          </p:cNvSpPr>
          <p:nvPr>
            <p:ph type="title"/>
          </p:nvPr>
        </p:nvSpPr>
        <p:spPr>
          <a:xfrm>
            <a:off x="12700" y="31750"/>
            <a:ext cx="5795963" cy="549275"/>
          </a:xfrm>
        </p:spPr>
        <p:txBody>
          <a:bodyPr rtlCol="0">
            <a:noAutofit/>
          </a:bodyPr>
          <a:lstStyle/>
          <a:p>
            <a:pPr eaLnBrk="1" fontAlgn="auto" hangingPunct="1">
              <a:spcAft>
                <a:spcPts val="0"/>
              </a:spcAft>
              <a:defRPr/>
            </a:pPr>
            <a:r>
              <a:rPr lang="zh-CN" altLang="en-US" sz="2800" dirty="0">
                <a:solidFill>
                  <a:schemeClr val="accent2">
                    <a:lumMod val="75000"/>
                  </a:schemeClr>
                </a:solidFill>
                <a:latin typeface="黑体" panose="02010600030101010101" pitchFamily="49" charset="-122"/>
                <a:ea typeface="黑体" panose="02010600030101010101" pitchFamily="49" charset="-122"/>
              </a:rPr>
              <a:t>接口总体概述</a:t>
            </a:r>
          </a:p>
        </p:txBody>
      </p:sp>
      <p:cxnSp>
        <p:nvCxnSpPr>
          <p:cNvPr id="6" name="直接连接符 5"/>
          <p:cNvCxnSpPr/>
          <p:nvPr/>
        </p:nvCxnSpPr>
        <p:spPr>
          <a:xfrm>
            <a:off x="-25400" y="581025"/>
            <a:ext cx="12168188" cy="0"/>
          </a:xfrm>
          <a:prstGeom prst="line">
            <a:avLst/>
          </a:prstGeom>
        </p:spPr>
        <p:style>
          <a:lnRef idx="2">
            <a:schemeClr val="accent2"/>
          </a:lnRef>
          <a:fillRef idx="0">
            <a:schemeClr val="accent2"/>
          </a:fillRef>
          <a:effectRef idx="1">
            <a:schemeClr val="accent2"/>
          </a:effectRef>
          <a:fontRef idx="minor">
            <a:schemeClr val="tx1"/>
          </a:fontRef>
        </p:style>
      </p:cxn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 name="TextBox 10"/>
          <p:cNvSpPr txBox="1"/>
          <p:nvPr/>
        </p:nvSpPr>
        <p:spPr>
          <a:xfrm>
            <a:off x="483355" y="964042"/>
            <a:ext cx="3336170" cy="523220"/>
          </a:xfrm>
          <a:prstGeom prst="rect">
            <a:avLst/>
          </a:prstGeom>
          <a:noFill/>
        </p:spPr>
        <p:txBody>
          <a:bodyPr wrap="none" rtlCol="0">
            <a:spAutoFit/>
          </a:bodyPr>
          <a:lstStyle>
            <a:defPPr>
              <a:defRPr lang="en-US"/>
            </a:defPPr>
            <a:lvl1pPr algn="just">
              <a:defRPr sz="2000" b="1">
                <a:solidFill>
                  <a:srgbClr val="0070C0"/>
                </a:solidFill>
                <a:latin typeface="微软雅黑" panose="020B0503020204020204" pitchFamily="34" charset="-122"/>
                <a:ea typeface="微软雅黑" panose="020B0503020204020204" pitchFamily="34" charset="-122"/>
              </a:defRPr>
            </a:lvl1pPr>
          </a:lstStyle>
          <a:p>
            <a:r>
              <a:rPr lang="zh-CN" altLang="en-US" sz="2800" dirty="0"/>
              <a:t>接口实现方式</a:t>
            </a:r>
            <a:r>
              <a:rPr lang="en-US" altLang="zh-CN" sz="2800" dirty="0"/>
              <a:t>(</a:t>
            </a:r>
            <a:r>
              <a:rPr lang="zh-CN" altLang="en-US" sz="2800" dirty="0"/>
              <a:t>推荐</a:t>
            </a:r>
            <a:r>
              <a:rPr lang="en-US" altLang="zh-CN" sz="2800" dirty="0"/>
              <a:t>)</a:t>
            </a:r>
            <a:endParaRPr lang="zh-CN" altLang="en-US" sz="2800" dirty="0"/>
          </a:p>
        </p:txBody>
      </p:sp>
      <p:grpSp>
        <p:nvGrpSpPr>
          <p:cNvPr id="34" name="组合 33"/>
          <p:cNvGrpSpPr/>
          <p:nvPr/>
        </p:nvGrpSpPr>
        <p:grpSpPr>
          <a:xfrm>
            <a:off x="1166495" y="1851660"/>
            <a:ext cx="9825990" cy="4264025"/>
            <a:chOff x="1837" y="2916"/>
            <a:chExt cx="15474" cy="6715"/>
          </a:xfrm>
        </p:grpSpPr>
        <p:cxnSp>
          <p:nvCxnSpPr>
            <p:cNvPr id="17" name="直接连接符 33"/>
            <p:cNvCxnSpPr>
              <a:cxnSpLocks noChangeShapeType="1"/>
            </p:cNvCxnSpPr>
            <p:nvPr/>
          </p:nvCxnSpPr>
          <p:spPr bwMode="auto">
            <a:xfrm flipV="1">
              <a:off x="4625" y="4719"/>
              <a:ext cx="779" cy="613"/>
            </a:xfrm>
            <a:prstGeom prst="line">
              <a:avLst/>
            </a:prstGeom>
            <a:noFill/>
            <a:ln w="6350">
              <a:solidFill>
                <a:srgbClr val="EDB43D"/>
              </a:solidFill>
              <a:prstDash val="dash"/>
              <a:bevel/>
              <a:headEnd type="oval" w="med" len="med"/>
              <a:tailEnd type="oval" w="med" len="med"/>
            </a:ln>
            <a:extLst>
              <a:ext uri="{909E8E84-426E-40DD-AFC4-6F175D3DCCD1}">
                <a14:hiddenFill xmlns:a14="http://schemas.microsoft.com/office/drawing/2010/main">
                  <a:noFill/>
                </a14:hiddenFill>
              </a:ext>
            </a:extLst>
          </p:spPr>
        </p:cxnSp>
        <p:cxnSp>
          <p:nvCxnSpPr>
            <p:cNvPr id="21" name="直接连接符 56"/>
            <p:cNvCxnSpPr>
              <a:cxnSpLocks noChangeShapeType="1"/>
            </p:cNvCxnSpPr>
            <p:nvPr/>
          </p:nvCxnSpPr>
          <p:spPr bwMode="auto">
            <a:xfrm>
              <a:off x="4993" y="6257"/>
              <a:ext cx="865" cy="50"/>
            </a:xfrm>
            <a:prstGeom prst="line">
              <a:avLst/>
            </a:prstGeom>
            <a:noFill/>
            <a:ln w="6350">
              <a:solidFill>
                <a:srgbClr val="5B9BD5"/>
              </a:solidFill>
              <a:prstDash val="dash"/>
              <a:bevel/>
              <a:headEnd type="oval" w="med" len="med"/>
              <a:tailEnd type="oval" w="med" len="med"/>
            </a:ln>
            <a:extLst>
              <a:ext uri="{909E8E84-426E-40DD-AFC4-6F175D3DCCD1}">
                <a14:hiddenFill xmlns:a14="http://schemas.microsoft.com/office/drawing/2010/main">
                  <a:noFill/>
                </a14:hiddenFill>
              </a:ext>
            </a:extLst>
          </p:spPr>
        </p:cxnSp>
        <p:cxnSp>
          <p:nvCxnSpPr>
            <p:cNvPr id="25" name="直接连接符 60"/>
            <p:cNvCxnSpPr>
              <a:cxnSpLocks noChangeShapeType="1"/>
            </p:cNvCxnSpPr>
            <p:nvPr/>
          </p:nvCxnSpPr>
          <p:spPr bwMode="auto">
            <a:xfrm>
              <a:off x="4625" y="7375"/>
              <a:ext cx="779" cy="633"/>
            </a:xfrm>
            <a:prstGeom prst="line">
              <a:avLst/>
            </a:prstGeom>
            <a:noFill/>
            <a:ln w="6350">
              <a:solidFill>
                <a:srgbClr val="70AD47"/>
              </a:solidFill>
              <a:prstDash val="dash"/>
              <a:bevel/>
              <a:headEnd type="oval" w="med" len="med"/>
              <a:tailEnd type="oval" w="med" len="med"/>
            </a:ln>
            <a:extLst>
              <a:ext uri="{909E8E84-426E-40DD-AFC4-6F175D3DCCD1}">
                <a14:hiddenFill xmlns:a14="http://schemas.microsoft.com/office/drawing/2010/main">
                  <a:noFill/>
                </a14:hiddenFill>
              </a:ext>
            </a:extLst>
          </p:spPr>
        </p:cxnSp>
        <p:sp>
          <p:nvSpPr>
            <p:cNvPr id="86" name="Freeform 85"/>
            <p:cNvSpPr/>
            <p:nvPr/>
          </p:nvSpPr>
          <p:spPr>
            <a:xfrm>
              <a:off x="5325" y="3029"/>
              <a:ext cx="1846" cy="1846"/>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EDB43D"/>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379" tIns="106379" rIns="106379" bIns="106379" numCol="1" spcCol="1270" anchor="ctr" anchorCtr="0">
              <a:noAutofit/>
            </a:bodyPr>
            <a:lstStyle/>
            <a:p>
              <a:pPr lvl="0" algn="ctr" defTabSz="666750">
                <a:lnSpc>
                  <a:spcPct val="90000"/>
                </a:lnSpc>
                <a:spcAft>
                  <a:spcPct val="35000"/>
                </a:spcAft>
              </a:pPr>
              <a:r>
                <a:rPr lang="en-US"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DBLINK</a:t>
              </a:r>
              <a:r>
                <a:rPr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导入</a:t>
              </a:r>
              <a:endParaRPr lang="zh-CN" altLang="en-US" sz="2000" kern="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8" name="Freeform 87"/>
            <p:cNvSpPr/>
            <p:nvPr/>
          </p:nvSpPr>
          <p:spPr>
            <a:xfrm>
              <a:off x="6015" y="5358"/>
              <a:ext cx="1846" cy="1846"/>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5"/>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379" tIns="106379" rIns="106379" bIns="106379" numCol="1" spcCol="1270" anchor="ctr" anchorCtr="0">
              <a:noAutofit/>
            </a:bodyPr>
            <a:lstStyle/>
            <a:p>
              <a:pPr algn="ctr" defTabSz="666750">
                <a:spcAft>
                  <a:spcPct val="35000"/>
                </a:spcAft>
              </a:pPr>
              <a:r>
                <a:rPr lang="en-US"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EXCEL</a:t>
              </a:r>
              <a:r>
                <a:rPr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导入</a:t>
              </a:r>
            </a:p>
          </p:txBody>
        </p:sp>
        <p:sp>
          <p:nvSpPr>
            <p:cNvPr id="90" name="Freeform 89"/>
            <p:cNvSpPr/>
            <p:nvPr/>
          </p:nvSpPr>
          <p:spPr>
            <a:xfrm>
              <a:off x="5325" y="7726"/>
              <a:ext cx="1846" cy="1846"/>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70AD47"/>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379" tIns="106379" rIns="106379" bIns="106379" numCol="1" spcCol="1270" anchor="ctr" anchorCtr="0">
              <a:noAutofit/>
            </a:bodyPr>
            <a:lstStyle/>
            <a:p>
              <a:pPr lvl="0" algn="ctr" defTabSz="666750">
                <a:lnSpc>
                  <a:spcPct val="90000"/>
                </a:lnSpc>
                <a:spcBef>
                  <a:spcPct val="0"/>
                </a:spcBef>
                <a:spcAft>
                  <a:spcPct val="35000"/>
                </a:spcAft>
              </a:pPr>
              <a:r>
                <a:rPr lang="zh-CN" altLang="en-US" sz="2000" kern="1200" dirty="0">
                  <a:solidFill>
                    <a:schemeClr val="bg1"/>
                  </a:solidFill>
                  <a:latin typeface="微软雅黑" panose="020B0503020204020204" pitchFamily="34" charset="-122"/>
                  <a:ea typeface="微软雅黑" panose="020B0503020204020204" pitchFamily="34" charset="-122"/>
                </a:rPr>
                <a:t>前置端</a:t>
              </a:r>
            </a:p>
          </p:txBody>
        </p:sp>
        <p:sp>
          <p:nvSpPr>
            <p:cNvPr id="110" name="Freeform 109"/>
            <p:cNvSpPr/>
            <p:nvPr/>
          </p:nvSpPr>
          <p:spPr>
            <a:xfrm>
              <a:off x="1837" y="4845"/>
              <a:ext cx="2890" cy="2890"/>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1">
                <a:lumMod val="20000"/>
                <a:lumOff val="8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379" tIns="106379" rIns="106379" bIns="106379" numCol="1" spcCol="1270" anchor="ctr" anchorCtr="0">
              <a:noAutofit/>
            </a:bodyPr>
            <a:lstStyle/>
            <a:p>
              <a:pPr lvl="0" algn="ctr" defTabSz="666750">
                <a:lnSpc>
                  <a:spcPct val="90000"/>
                </a:lnSpc>
                <a:spcBef>
                  <a:spcPct val="0"/>
                </a:spcBef>
                <a:spcAft>
                  <a:spcPct val="35000"/>
                </a:spcAft>
              </a:pPr>
              <a:endParaRPr lang="en-US" sz="3600" kern="1200" dirty="0"/>
            </a:p>
          </p:txBody>
        </p:sp>
        <p:sp>
          <p:nvSpPr>
            <p:cNvPr id="51" name="Freeform 42"/>
            <p:cNvSpPr>
              <a:spLocks noEditPoints="1"/>
            </p:cNvSpPr>
            <p:nvPr/>
          </p:nvSpPr>
          <p:spPr bwMode="auto">
            <a:xfrm>
              <a:off x="2746" y="5382"/>
              <a:ext cx="1073" cy="925"/>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sp>
          <p:nvSpPr>
            <p:cNvPr id="13" name="文本框 12"/>
            <p:cNvSpPr txBox="1"/>
            <p:nvPr/>
          </p:nvSpPr>
          <p:spPr>
            <a:xfrm>
              <a:off x="1938" y="6483"/>
              <a:ext cx="2688" cy="628"/>
            </a:xfrm>
            <a:prstGeom prst="rect">
              <a:avLst/>
            </a:prstGeom>
            <a:noFill/>
          </p:spPr>
          <p:txBody>
            <a:bodyPr wrap="none" rtlCol="0">
              <a:spAutoFit/>
            </a:bodyPr>
            <a:lstStyle/>
            <a:p>
              <a:r>
                <a:rPr lang="zh-CN" altLang="en-US" sz="2000">
                  <a:solidFill>
                    <a:schemeClr val="tx1"/>
                  </a:solidFill>
                  <a:latin typeface="微软雅黑" panose="020B0503020204020204" pitchFamily="34" charset="-122"/>
                  <a:ea typeface="微软雅黑" panose="020B0503020204020204" pitchFamily="34" charset="-122"/>
                </a:rPr>
                <a:t>接口实现方式</a:t>
              </a:r>
            </a:p>
          </p:txBody>
        </p:sp>
        <p:grpSp>
          <p:nvGrpSpPr>
            <p:cNvPr id="33" name="组合 32"/>
            <p:cNvGrpSpPr/>
            <p:nvPr/>
          </p:nvGrpSpPr>
          <p:grpSpPr>
            <a:xfrm>
              <a:off x="7533" y="2916"/>
              <a:ext cx="9622" cy="1693"/>
              <a:chOff x="7307" y="3029"/>
              <a:chExt cx="9622" cy="1693"/>
            </a:xfrm>
          </p:grpSpPr>
          <p:sp>
            <p:nvSpPr>
              <p:cNvPr id="15" name="TextBox 31"/>
              <p:cNvSpPr txBox="1">
                <a:spLocks noChangeArrowheads="1"/>
              </p:cNvSpPr>
              <p:nvPr/>
            </p:nvSpPr>
            <p:spPr bwMode="auto">
              <a:xfrm>
                <a:off x="7307" y="3029"/>
                <a:ext cx="7564"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pPr>
                <a:r>
                  <a:rPr lang="en-US" altLang="zh-CN" sz="2000" b="1" dirty="0">
                    <a:solidFill>
                      <a:srgbClr val="0070C0"/>
                    </a:solidFill>
                    <a:latin typeface="微软雅黑" panose="020B0503020204020204" pitchFamily="34" charset="-122"/>
                    <a:ea typeface="微软雅黑" panose="020B0503020204020204" pitchFamily="34" charset="-122"/>
                  </a:rPr>
                  <a:t> </a:t>
                </a:r>
                <a:r>
                  <a:rPr lang="zh-CN" altLang="en-US" sz="2000" b="1" dirty="0">
                    <a:solidFill>
                      <a:srgbClr val="0070C0"/>
                    </a:solidFill>
                    <a:latin typeface="微软雅黑" panose="020B0503020204020204" pitchFamily="34" charset="-122"/>
                    <a:ea typeface="微软雅黑" panose="020B0503020204020204" pitchFamily="34" charset="-122"/>
                  </a:rPr>
                  <a:t>省级集中；</a:t>
                </a:r>
                <a:endParaRPr lang="en-US" altLang="zh-CN" sz="2000" dirty="0">
                  <a:solidFill>
                    <a:srgbClr val="404040"/>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7395" y="3568"/>
                <a:ext cx="9534" cy="1154"/>
              </a:xfrm>
              <a:prstGeom prst="rect">
                <a:avLst/>
              </a:prstGeom>
              <a:noFill/>
            </p:spPr>
            <p:txBody>
              <a:bodyPr wrap="square" rtlCol="0">
                <a:spAutoFit/>
              </a:bodyPr>
              <a:lstStyle/>
              <a:p>
                <a:pPr algn="just" eaLnBrk="1" hangingPunct="1">
                  <a:lnSpc>
                    <a:spcPct val="13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mn-ea"/>
                  </a:rPr>
                  <a:t>采用中间库形式将数据同步至监控系统，用于数据比较集中的地区使用。</a:t>
                </a:r>
              </a:p>
            </p:txBody>
          </p:sp>
        </p:grpSp>
        <p:grpSp>
          <p:nvGrpSpPr>
            <p:cNvPr id="32" name="组合 31"/>
            <p:cNvGrpSpPr/>
            <p:nvPr/>
          </p:nvGrpSpPr>
          <p:grpSpPr>
            <a:xfrm>
              <a:off x="8244" y="5269"/>
              <a:ext cx="9067" cy="1845"/>
              <a:chOff x="8018" y="5382"/>
              <a:chExt cx="9067" cy="1845"/>
            </a:xfrm>
          </p:grpSpPr>
          <p:sp>
            <p:nvSpPr>
              <p:cNvPr id="19" name="TextBox 36"/>
              <p:cNvSpPr txBox="1">
                <a:spLocks noChangeArrowheads="1"/>
              </p:cNvSpPr>
              <p:nvPr/>
            </p:nvSpPr>
            <p:spPr bwMode="auto">
              <a:xfrm>
                <a:off x="8107" y="5382"/>
                <a:ext cx="7398"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省级集中；</a:t>
                </a:r>
                <a:endParaRPr lang="en-US" altLang="zh-CN" dirty="0">
                  <a:solidFill>
                    <a:srgbClr val="C00000"/>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8018" y="6151"/>
                <a:ext cx="9067" cy="1076"/>
              </a:xfrm>
              <a:prstGeom prst="rect">
                <a:avLst/>
              </a:prstGeom>
              <a:noFill/>
            </p:spPr>
            <p:txBody>
              <a:bodyPr wrap="square" rtlCol="0">
                <a:spAutoFit/>
              </a:bodyPr>
              <a:lstStyle/>
              <a:p>
                <a:pPr>
                  <a:lnSpc>
                    <a:spcPct val="12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mn-ea"/>
                  </a:rPr>
                  <a:t>市县人员通过模板录入数据导入系统用于无生产系统或数据不集中的地区使用。</a:t>
                </a:r>
              </a:p>
            </p:txBody>
          </p:sp>
        </p:grpSp>
        <p:grpSp>
          <p:nvGrpSpPr>
            <p:cNvPr id="31" name="组合 30"/>
            <p:cNvGrpSpPr/>
            <p:nvPr/>
          </p:nvGrpSpPr>
          <p:grpSpPr>
            <a:xfrm>
              <a:off x="7621" y="7867"/>
              <a:ext cx="9690" cy="1764"/>
              <a:chOff x="7395" y="7867"/>
              <a:chExt cx="9690" cy="1764"/>
            </a:xfrm>
          </p:grpSpPr>
          <p:sp>
            <p:nvSpPr>
              <p:cNvPr id="23" name="TextBox 58"/>
              <p:cNvSpPr txBox="1">
                <a:spLocks noChangeArrowheads="1"/>
              </p:cNvSpPr>
              <p:nvPr/>
            </p:nvSpPr>
            <p:spPr bwMode="auto">
              <a:xfrm>
                <a:off x="7521" y="7867"/>
                <a:ext cx="8465"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2000" b="1" dirty="0">
                    <a:solidFill>
                      <a:srgbClr val="0070C0"/>
                    </a:solidFill>
                    <a:latin typeface="微软雅黑" panose="020B0503020204020204" pitchFamily="34" charset="-122"/>
                    <a:ea typeface="微软雅黑" panose="020B0503020204020204" pitchFamily="34" charset="-122"/>
                  </a:rPr>
                  <a:t>市县分级；</a:t>
                </a:r>
                <a:endParaRPr lang="en-US" altLang="zh-CN" b="1" dirty="0">
                  <a:solidFill>
                    <a:srgbClr val="C55A1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7395" y="8633"/>
                <a:ext cx="9690" cy="998"/>
              </a:xfrm>
              <a:prstGeom prst="rect">
                <a:avLst/>
              </a:prstGeom>
              <a:noFill/>
            </p:spPr>
            <p:txBody>
              <a:bodyPr wrap="square" rtlCol="0">
                <a:spAutoFit/>
              </a:bodyPr>
              <a:lstStyle/>
              <a:p>
                <a:pPr>
                  <a:lnSpc>
                    <a:spcPct val="11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mn-ea"/>
                  </a:rPr>
                  <a:t>监控系统接口程序部署到市县级财政，市县级财政用户将清洗梳理完的数据提交给省级。用于省市县数据不能上下贯通的地区。</a:t>
                </a: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2" descr="BNA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188913"/>
            <a:ext cx="6227763"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标题 11"/>
          <p:cNvSpPr>
            <a:spLocks noGrp="1"/>
          </p:cNvSpPr>
          <p:nvPr>
            <p:ph type="title"/>
          </p:nvPr>
        </p:nvSpPr>
        <p:spPr>
          <a:xfrm>
            <a:off x="4368800" y="836613"/>
            <a:ext cx="2087563" cy="549275"/>
          </a:xfrm>
        </p:spPr>
        <p:txBody>
          <a:bodyPr rtlCol="0">
            <a:noAutofit/>
          </a:bodyPr>
          <a:lstStyle/>
          <a:p>
            <a:pPr eaLnBrk="1" fontAlgn="auto" hangingPunct="1">
              <a:spcAft>
                <a:spcPts val="0"/>
              </a:spcAft>
              <a:defRPr/>
            </a:pPr>
            <a:r>
              <a:rPr lang="zh-CN" altLang="en-US" sz="3600" b="1" dirty="0">
                <a:solidFill>
                  <a:schemeClr val="accent2">
                    <a:lumMod val="75000"/>
                  </a:schemeClr>
                </a:solidFill>
                <a:latin typeface="黑体" panose="02010600030101010101" pitchFamily="49" charset="-122"/>
                <a:ea typeface="黑体" panose="02010600030101010101" pitchFamily="49" charset="-122"/>
              </a:rPr>
              <a:t>主要内容</a:t>
            </a:r>
          </a:p>
        </p:txBody>
      </p:sp>
      <p:cxnSp>
        <p:nvCxnSpPr>
          <p:cNvPr id="7" name="直接连接符 6"/>
          <p:cNvCxnSpPr/>
          <p:nvPr/>
        </p:nvCxnSpPr>
        <p:spPr>
          <a:xfrm>
            <a:off x="0" y="1484313"/>
            <a:ext cx="12168188" cy="0"/>
          </a:xfrm>
          <a:prstGeom prst="line">
            <a:avLst/>
          </a:prstGeom>
        </p:spPr>
        <p:style>
          <a:lnRef idx="2">
            <a:schemeClr val="accent2"/>
          </a:lnRef>
          <a:fillRef idx="0">
            <a:schemeClr val="accent2"/>
          </a:fillRef>
          <a:effectRef idx="1">
            <a:schemeClr val="accent2"/>
          </a:effectRef>
          <a:fontRef idx="minor">
            <a:schemeClr val="tx1"/>
          </a:fontRef>
        </p:style>
      </p:cxnSp>
      <p:grpSp>
        <p:nvGrpSpPr>
          <p:cNvPr id="14341" name="组合 1"/>
          <p:cNvGrpSpPr/>
          <p:nvPr/>
        </p:nvGrpSpPr>
        <p:grpSpPr bwMode="auto">
          <a:xfrm>
            <a:off x="3575050" y="1608138"/>
            <a:ext cx="720725" cy="646112"/>
            <a:chOff x="3548069" y="956388"/>
            <a:chExt cx="720000" cy="922047"/>
          </a:xfrm>
        </p:grpSpPr>
        <p:pic>
          <p:nvPicPr>
            <p:cNvPr id="14359" name="图片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8069" y="1089089"/>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0" name="TextBox 14"/>
            <p:cNvSpPr txBox="1">
              <a:spLocks noChangeArrowheads="1"/>
            </p:cNvSpPr>
            <p:nvPr/>
          </p:nvSpPr>
          <p:spPr bwMode="auto">
            <a:xfrm>
              <a:off x="3680282" y="956388"/>
              <a:ext cx="441112" cy="92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zh-CN" sz="3600" b="1" i="1">
                  <a:solidFill>
                    <a:schemeClr val="bg1"/>
                  </a:solidFill>
                  <a:latin typeface="Arial" panose="020B0604020202020204" pitchFamily="34" charset="0"/>
                  <a:ea typeface="微软雅黑" panose="020B0503020204020204" pitchFamily="34" charset="-122"/>
                  <a:cs typeface="Arial" panose="020B0604020202020204" pitchFamily="34" charset="0"/>
                </a:rPr>
                <a:t>1</a:t>
              </a:r>
              <a:endParaRPr lang="zh-CN" altLang="en-US" sz="3600" b="1" i="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4342" name="组合 26"/>
          <p:cNvGrpSpPr/>
          <p:nvPr/>
        </p:nvGrpSpPr>
        <p:grpSpPr bwMode="auto">
          <a:xfrm>
            <a:off x="3575050" y="2673350"/>
            <a:ext cx="720725" cy="646113"/>
            <a:chOff x="4562438" y="2271921"/>
            <a:chExt cx="720000" cy="923794"/>
          </a:xfrm>
        </p:grpSpPr>
        <p:pic>
          <p:nvPicPr>
            <p:cNvPr id="14357" name="图片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62438" y="2352878"/>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8" name="TextBox 16"/>
            <p:cNvSpPr txBox="1">
              <a:spLocks noChangeArrowheads="1"/>
            </p:cNvSpPr>
            <p:nvPr/>
          </p:nvSpPr>
          <p:spPr bwMode="auto">
            <a:xfrm>
              <a:off x="4694651" y="2271921"/>
              <a:ext cx="440702" cy="923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r>
                <a:rPr lang="en-US" altLang="zh-CN" sz="3600" b="1" i="1" dirty="0">
                  <a:solidFill>
                    <a:srgbClr val="00B0F0"/>
                  </a:solidFill>
                  <a:latin typeface="Arial" panose="020B0604020202020204" pitchFamily="34" charset="0"/>
                  <a:ea typeface="微软雅黑" panose="020B0503020204020204" pitchFamily="34" charset="-122"/>
                  <a:cs typeface="Arial" panose="020B0604020202020204" pitchFamily="34" charset="0"/>
                </a:rPr>
                <a:t>2</a:t>
              </a:r>
              <a:endParaRPr lang="zh-CN" altLang="en-US" sz="3600" b="1" i="1" dirty="0">
                <a:solidFill>
                  <a:srgbClr val="00B0F0"/>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4343" name="组合 27"/>
          <p:cNvGrpSpPr/>
          <p:nvPr/>
        </p:nvGrpSpPr>
        <p:grpSpPr bwMode="auto">
          <a:xfrm>
            <a:off x="3543300" y="3706813"/>
            <a:ext cx="720725" cy="646112"/>
            <a:chOff x="4569141" y="3568090"/>
            <a:chExt cx="720000" cy="925428"/>
          </a:xfrm>
        </p:grpSpPr>
        <p:pic>
          <p:nvPicPr>
            <p:cNvPr id="14355" name="图片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69141" y="3627733"/>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6" name="TextBox 18"/>
            <p:cNvSpPr txBox="1">
              <a:spLocks noChangeArrowheads="1"/>
            </p:cNvSpPr>
            <p:nvPr/>
          </p:nvSpPr>
          <p:spPr bwMode="auto">
            <a:xfrm>
              <a:off x="4701354" y="3568090"/>
              <a:ext cx="440702" cy="92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r>
                <a:rPr lang="en-US" altLang="zh-CN" sz="3600" b="1" i="1" dirty="0">
                  <a:solidFill>
                    <a:schemeClr val="bg1"/>
                  </a:solidFill>
                  <a:latin typeface="Arial" panose="020B0604020202020204" pitchFamily="34" charset="0"/>
                  <a:ea typeface="微软雅黑" panose="020B0503020204020204" pitchFamily="34" charset="-122"/>
                  <a:cs typeface="Arial" panose="020B0604020202020204" pitchFamily="34" charset="0"/>
                </a:rPr>
                <a:t>3</a:t>
              </a:r>
              <a:endParaRPr lang="zh-CN" altLang="en-US" sz="3600" b="1" i="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4344" name="组合 28"/>
          <p:cNvGrpSpPr/>
          <p:nvPr/>
        </p:nvGrpSpPr>
        <p:grpSpPr bwMode="auto">
          <a:xfrm>
            <a:off x="3509963" y="4652963"/>
            <a:ext cx="720725" cy="646112"/>
            <a:chOff x="4577111" y="4761110"/>
            <a:chExt cx="720000" cy="922048"/>
          </a:xfrm>
        </p:grpSpPr>
        <p:pic>
          <p:nvPicPr>
            <p:cNvPr id="14353" name="图片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7111" y="4900495"/>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TextBox 20"/>
            <p:cNvSpPr txBox="1">
              <a:spLocks noChangeArrowheads="1"/>
            </p:cNvSpPr>
            <p:nvPr/>
          </p:nvSpPr>
          <p:spPr bwMode="auto">
            <a:xfrm>
              <a:off x="4709324" y="4761110"/>
              <a:ext cx="441112" cy="92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r>
                <a:rPr lang="en-US" altLang="zh-CN" sz="3600" b="1" i="1" dirty="0">
                  <a:solidFill>
                    <a:schemeClr val="bg1"/>
                  </a:solidFill>
                  <a:latin typeface="Arial" panose="020B0604020202020204" pitchFamily="34" charset="0"/>
                  <a:ea typeface="微软雅黑" panose="020B0503020204020204" pitchFamily="34" charset="-122"/>
                  <a:cs typeface="Arial" panose="020B0604020202020204" pitchFamily="34" charset="0"/>
                </a:rPr>
                <a:t>4</a:t>
              </a:r>
              <a:endParaRPr lang="zh-CN" altLang="en-US" sz="3600" b="1" i="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4345" name="TextBox 34"/>
          <p:cNvSpPr txBox="1">
            <a:spLocks noChangeArrowheads="1"/>
          </p:cNvSpPr>
          <p:nvPr/>
        </p:nvSpPr>
        <p:spPr bwMode="auto">
          <a:xfrm>
            <a:off x="4643438" y="1763713"/>
            <a:ext cx="3979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zh-CN" altLang="en-US" sz="2400" dirty="0">
                <a:solidFill>
                  <a:srgbClr val="595959"/>
                </a:solidFill>
                <a:latin typeface="微软雅黑" panose="020B0503020204020204" pitchFamily="34" charset="-122"/>
                <a:ea typeface="微软雅黑" panose="020B0503020204020204" pitchFamily="34" charset="-122"/>
              </a:rPr>
              <a:t>接口总体概述</a:t>
            </a:r>
          </a:p>
        </p:txBody>
      </p:sp>
      <p:sp>
        <p:nvSpPr>
          <p:cNvPr id="14346" name="TextBox 35"/>
          <p:cNvSpPr txBox="1">
            <a:spLocks noChangeArrowheads="1"/>
          </p:cNvSpPr>
          <p:nvPr/>
        </p:nvSpPr>
        <p:spPr bwMode="auto">
          <a:xfrm>
            <a:off x="4643438" y="2790825"/>
            <a:ext cx="3979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r>
              <a:rPr lang="zh-CN" altLang="en-US" sz="2400" dirty="0">
                <a:solidFill>
                  <a:srgbClr val="00B0F0"/>
                </a:solidFill>
                <a:latin typeface="微软雅黑" panose="020B0503020204020204" pitchFamily="34" charset="-122"/>
                <a:ea typeface="微软雅黑" panose="020B0503020204020204" pitchFamily="34" charset="-122"/>
              </a:rPr>
              <a:t>接口方案解读</a:t>
            </a:r>
          </a:p>
        </p:txBody>
      </p:sp>
      <p:sp>
        <p:nvSpPr>
          <p:cNvPr id="14347" name="TextBox 36"/>
          <p:cNvSpPr txBox="1">
            <a:spLocks noChangeArrowheads="1"/>
          </p:cNvSpPr>
          <p:nvPr/>
        </p:nvSpPr>
        <p:spPr bwMode="auto">
          <a:xfrm>
            <a:off x="4676775" y="3806825"/>
            <a:ext cx="3979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r>
              <a:rPr lang="zh-CN" altLang="en-US" sz="2400" dirty="0">
                <a:solidFill>
                  <a:srgbClr val="595959"/>
                </a:solidFill>
                <a:latin typeface="微软雅黑" panose="020B0503020204020204" pitchFamily="34" charset="-122"/>
                <a:ea typeface="微软雅黑" panose="020B0503020204020204" pitchFamily="34" charset="-122"/>
              </a:rPr>
              <a:t>接口功能特色</a:t>
            </a:r>
          </a:p>
        </p:txBody>
      </p:sp>
      <p:sp>
        <p:nvSpPr>
          <p:cNvPr id="14348" name="TextBox 25"/>
          <p:cNvSpPr txBox="1">
            <a:spLocks noChangeArrowheads="1"/>
          </p:cNvSpPr>
          <p:nvPr/>
        </p:nvSpPr>
        <p:spPr bwMode="auto">
          <a:xfrm>
            <a:off x="4643438" y="4794250"/>
            <a:ext cx="3979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r>
              <a:rPr lang="zh-CN" altLang="en-US" sz="2400" dirty="0">
                <a:solidFill>
                  <a:srgbClr val="595959"/>
                </a:solidFill>
                <a:latin typeface="微软雅黑" panose="020B0503020204020204" pitchFamily="34" charset="-122"/>
                <a:ea typeface="微软雅黑" panose="020B0503020204020204" pitchFamily="34" charset="-122"/>
              </a:rPr>
              <a:t>操作详细讲解</a:t>
            </a:r>
          </a:p>
        </p:txBody>
      </p:sp>
      <p:grpSp>
        <p:nvGrpSpPr>
          <p:cNvPr id="14349" name="组合 28"/>
          <p:cNvGrpSpPr/>
          <p:nvPr/>
        </p:nvGrpSpPr>
        <p:grpSpPr bwMode="auto">
          <a:xfrm>
            <a:off x="3509963" y="5688013"/>
            <a:ext cx="720725" cy="647700"/>
            <a:chOff x="4577111" y="4761110"/>
            <a:chExt cx="720000" cy="922361"/>
          </a:xfrm>
        </p:grpSpPr>
        <p:pic>
          <p:nvPicPr>
            <p:cNvPr id="14351" name="图片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7111" y="4900495"/>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TextBox 20"/>
            <p:cNvSpPr txBox="1">
              <a:spLocks noChangeArrowheads="1"/>
            </p:cNvSpPr>
            <p:nvPr/>
          </p:nvSpPr>
          <p:spPr bwMode="auto">
            <a:xfrm>
              <a:off x="4709324" y="4761110"/>
              <a:ext cx="440702" cy="922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zh-CN" sz="3600" b="1" i="1" dirty="0">
                  <a:solidFill>
                    <a:schemeClr val="bg1"/>
                  </a:solidFill>
                  <a:latin typeface="Arial" panose="020B0604020202020204" pitchFamily="34" charset="0"/>
                  <a:ea typeface="微软雅黑" panose="020B0503020204020204" pitchFamily="34" charset="-122"/>
                  <a:cs typeface="Arial" panose="020B0604020202020204" pitchFamily="34" charset="0"/>
                </a:rPr>
                <a:t>5</a:t>
              </a:r>
              <a:endParaRPr lang="zh-CN" altLang="en-US" sz="3600" b="1" i="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4350" name="TextBox 25"/>
          <p:cNvSpPr txBox="1">
            <a:spLocks noChangeArrowheads="1"/>
          </p:cNvSpPr>
          <p:nvPr/>
        </p:nvSpPr>
        <p:spPr bwMode="auto">
          <a:xfrm>
            <a:off x="4643438" y="5829300"/>
            <a:ext cx="3979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Calibri" panose="020F0502020204030204" pitchFamily="34" charset="0"/>
              </a:defRPr>
            </a:lvl1pPr>
            <a:lvl2pPr marL="742950" indent="-285750" defTabSz="457200">
              <a:defRPr sz="2400">
                <a:solidFill>
                  <a:schemeClr val="tx1"/>
                </a:solidFill>
                <a:latin typeface="Calibri" panose="020F0502020204030204" pitchFamily="34" charset="0"/>
              </a:defRPr>
            </a:lvl2pPr>
            <a:lvl3pPr defTabSz="457200">
              <a:defRPr sz="2000">
                <a:solidFill>
                  <a:schemeClr val="tx1"/>
                </a:solidFill>
                <a:latin typeface="Calibri" panose="020F0502020204030204" pitchFamily="34" charset="0"/>
              </a:defRPr>
            </a:lvl3pPr>
            <a:lvl4pPr defTabSz="457200">
              <a:defRPr>
                <a:solidFill>
                  <a:schemeClr val="tx1"/>
                </a:solidFill>
                <a:latin typeface="Calibri" panose="020F0502020204030204" pitchFamily="34" charset="0"/>
              </a:defRPr>
            </a:lvl4pPr>
            <a:lvl5pPr defTabSz="457200">
              <a:defRPr>
                <a:solidFill>
                  <a:schemeClr val="tx1"/>
                </a:solidFill>
                <a:latin typeface="Calibri" panose="020F0502020204030204" pitchFamily="34" charset="0"/>
              </a:defRPr>
            </a:lvl5pPr>
            <a:lvl6pPr defTabSz="457200" eaLnBrk="0" fontAlgn="base" hangingPunct="0">
              <a:spcAft>
                <a:spcPct val="0"/>
              </a:spcAft>
              <a:defRPr>
                <a:solidFill>
                  <a:schemeClr val="tx1"/>
                </a:solidFill>
                <a:latin typeface="Calibri" panose="020F0502020204030204" pitchFamily="34" charset="0"/>
              </a:defRPr>
            </a:lvl6pPr>
            <a:lvl7pPr defTabSz="457200" eaLnBrk="0" fontAlgn="base" hangingPunct="0">
              <a:spcAft>
                <a:spcPct val="0"/>
              </a:spcAft>
              <a:defRPr>
                <a:solidFill>
                  <a:schemeClr val="tx1"/>
                </a:solidFill>
                <a:latin typeface="Calibri" panose="020F0502020204030204" pitchFamily="34" charset="0"/>
              </a:defRPr>
            </a:lvl7pPr>
            <a:lvl8pPr defTabSz="457200" eaLnBrk="0" fontAlgn="base" hangingPunct="0">
              <a:spcAft>
                <a:spcPct val="0"/>
              </a:spcAft>
              <a:defRPr>
                <a:solidFill>
                  <a:schemeClr val="tx1"/>
                </a:solidFill>
                <a:latin typeface="Calibri" panose="020F0502020204030204" pitchFamily="34" charset="0"/>
              </a:defRPr>
            </a:lvl8pPr>
            <a:lvl9pPr defTabSz="457200" eaLnBrk="0" fontAlgn="base" hangingPunct="0">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zh-CN" altLang="en-US" sz="2400" dirty="0">
                <a:solidFill>
                  <a:srgbClr val="595959"/>
                </a:solidFill>
                <a:latin typeface="微软雅黑" panose="020B0503020204020204" pitchFamily="34" charset="-122"/>
                <a:ea typeface="微软雅黑" panose="020B0503020204020204" pitchFamily="34" charset="-122"/>
              </a:rPr>
              <a:t>常见问题解答</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1"/>
          <p:cNvSpPr>
            <a:spLocks noGrp="1"/>
          </p:cNvSpPr>
          <p:nvPr>
            <p:ph type="title"/>
          </p:nvPr>
        </p:nvSpPr>
        <p:spPr>
          <a:xfrm>
            <a:off x="12700" y="31750"/>
            <a:ext cx="5795963" cy="549275"/>
          </a:xfrm>
        </p:spPr>
        <p:txBody>
          <a:bodyPr rtlCol="0">
            <a:noAutofit/>
          </a:bodyPr>
          <a:lstStyle/>
          <a:p>
            <a:pPr eaLnBrk="1" fontAlgn="auto" hangingPunct="1">
              <a:spcAft>
                <a:spcPts val="0"/>
              </a:spcAft>
              <a:defRPr/>
            </a:pPr>
            <a:r>
              <a:rPr lang="zh-CN" altLang="en-US" sz="2800" dirty="0">
                <a:solidFill>
                  <a:schemeClr val="accent2">
                    <a:lumMod val="75000"/>
                  </a:schemeClr>
                </a:solidFill>
                <a:latin typeface="黑体" panose="02010600030101010101" pitchFamily="49" charset="-122"/>
                <a:ea typeface="黑体" panose="02010600030101010101" pitchFamily="49" charset="-122"/>
              </a:rPr>
              <a:t>接口方案解读</a:t>
            </a:r>
          </a:p>
        </p:txBody>
      </p:sp>
      <p:cxnSp>
        <p:nvCxnSpPr>
          <p:cNvPr id="6" name="直接连接符 5"/>
          <p:cNvCxnSpPr/>
          <p:nvPr/>
        </p:nvCxnSpPr>
        <p:spPr>
          <a:xfrm>
            <a:off x="-25400" y="581025"/>
            <a:ext cx="12168188" cy="0"/>
          </a:xfrm>
          <a:prstGeom prst="line">
            <a:avLst/>
          </a:prstGeom>
        </p:spPr>
        <p:style>
          <a:lnRef idx="2">
            <a:schemeClr val="accent2"/>
          </a:lnRef>
          <a:fillRef idx="0">
            <a:schemeClr val="accent2"/>
          </a:fillRef>
          <a:effectRef idx="1">
            <a:schemeClr val="accent2"/>
          </a:effectRef>
          <a:fontRef idx="minor">
            <a:schemeClr val="tx1"/>
          </a:fontRef>
        </p:style>
      </p:cxnSp>
      <p:pic>
        <p:nvPicPr>
          <p:cNvPr id="2" name="图片 1">
            <a:extLst>
              <a:ext uri="{FF2B5EF4-FFF2-40B4-BE49-F238E27FC236}">
                <a16:creationId xmlns:a16="http://schemas.microsoft.com/office/drawing/2014/main" id="{547AA68A-CE52-4D78-98C2-2CD826373435}"/>
              </a:ext>
            </a:extLst>
          </p:cNvPr>
          <p:cNvPicPr>
            <a:picLocks noChangeAspect="1"/>
          </p:cNvPicPr>
          <p:nvPr/>
        </p:nvPicPr>
        <p:blipFill>
          <a:blip r:embed="rId3"/>
          <a:stretch>
            <a:fillRect/>
          </a:stretch>
        </p:blipFill>
        <p:spPr>
          <a:xfrm>
            <a:off x="1847528" y="1130300"/>
            <a:ext cx="3665538" cy="5182049"/>
          </a:xfrm>
          <a:prstGeom prst="rect">
            <a:avLst/>
          </a:prstGeom>
          <a:ln w="28575">
            <a:solidFill>
              <a:srgbClr val="ECA40D"/>
            </a:solidFill>
          </a:ln>
          <a:effectLst>
            <a:outerShdw blurRad="50800" dist="38100" dir="2700000" sx="101000" sy="101000" algn="tl" rotWithShape="0">
              <a:prstClr val="black">
                <a:alpha val="17000"/>
              </a:prstClr>
            </a:outerShdw>
          </a:effectLst>
        </p:spPr>
      </p:pic>
      <p:pic>
        <p:nvPicPr>
          <p:cNvPr id="3" name="图片 2">
            <a:extLst>
              <a:ext uri="{FF2B5EF4-FFF2-40B4-BE49-F238E27FC236}">
                <a16:creationId xmlns:a16="http://schemas.microsoft.com/office/drawing/2014/main" id="{DA4894BF-E23E-4207-B232-D33F30D0B1C2}"/>
              </a:ext>
            </a:extLst>
          </p:cNvPr>
          <p:cNvPicPr>
            <a:picLocks noChangeAspect="1"/>
          </p:cNvPicPr>
          <p:nvPr/>
        </p:nvPicPr>
        <p:blipFill>
          <a:blip r:embed="rId4"/>
          <a:stretch>
            <a:fillRect/>
          </a:stretch>
        </p:blipFill>
        <p:spPr>
          <a:xfrm>
            <a:off x="6528048" y="1130300"/>
            <a:ext cx="3665538" cy="5182049"/>
          </a:xfrm>
          <a:prstGeom prst="rect">
            <a:avLst/>
          </a:prstGeom>
          <a:ln w="28575">
            <a:solidFill>
              <a:srgbClr val="ECA40D"/>
            </a:solidFill>
          </a:ln>
          <a:effectLst>
            <a:outerShdw blurRad="50800" dist="38100" dir="2700000" sx="101000" sy="101000" algn="tl" rotWithShape="0">
              <a:prstClr val="black">
                <a:alpha val="17000"/>
              </a:prst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1"/>
          <p:cNvSpPr>
            <a:spLocks noGrp="1"/>
          </p:cNvSpPr>
          <p:nvPr>
            <p:ph type="title"/>
          </p:nvPr>
        </p:nvSpPr>
        <p:spPr>
          <a:xfrm>
            <a:off x="12700" y="31750"/>
            <a:ext cx="5795963" cy="549275"/>
          </a:xfrm>
        </p:spPr>
        <p:txBody>
          <a:bodyPr rtlCol="0">
            <a:noAutofit/>
          </a:bodyPr>
          <a:lstStyle/>
          <a:p>
            <a:pPr eaLnBrk="1" fontAlgn="auto" hangingPunct="1">
              <a:spcAft>
                <a:spcPts val="0"/>
              </a:spcAft>
              <a:defRPr/>
            </a:pPr>
            <a:r>
              <a:rPr lang="zh-CN" altLang="en-US" sz="2800" dirty="0">
                <a:solidFill>
                  <a:schemeClr val="accent2">
                    <a:lumMod val="75000"/>
                  </a:schemeClr>
                </a:solidFill>
                <a:latin typeface="黑体" panose="02010600030101010101" pitchFamily="49" charset="-122"/>
                <a:ea typeface="黑体" panose="02010600030101010101" pitchFamily="49" charset="-122"/>
              </a:rPr>
              <a:t>接口方案解读</a:t>
            </a:r>
          </a:p>
        </p:txBody>
      </p:sp>
      <p:cxnSp>
        <p:nvCxnSpPr>
          <p:cNvPr id="6" name="直接连接符 5"/>
          <p:cNvCxnSpPr/>
          <p:nvPr/>
        </p:nvCxnSpPr>
        <p:spPr>
          <a:xfrm>
            <a:off x="-25400" y="581025"/>
            <a:ext cx="12168188" cy="0"/>
          </a:xfrm>
          <a:prstGeom prst="line">
            <a:avLst/>
          </a:prstGeom>
        </p:spPr>
        <p:style>
          <a:lnRef idx="2">
            <a:schemeClr val="accent2"/>
          </a:lnRef>
          <a:fillRef idx="0">
            <a:schemeClr val="accent2"/>
          </a:fillRef>
          <a:effectRef idx="1">
            <a:schemeClr val="accent2"/>
          </a:effectRef>
          <a:fontRef idx="minor">
            <a:schemeClr val="tx1"/>
          </a:fontRef>
        </p:style>
      </p:cxnSp>
      <p:sp>
        <p:nvSpPr>
          <p:cNvPr id="4" name="矩形 3">
            <a:extLst>
              <a:ext uri="{FF2B5EF4-FFF2-40B4-BE49-F238E27FC236}">
                <a16:creationId xmlns:a16="http://schemas.microsoft.com/office/drawing/2014/main" id="{4873B013-3075-4634-B7D0-CCF5198186BB}"/>
              </a:ext>
            </a:extLst>
          </p:cNvPr>
          <p:cNvSpPr/>
          <p:nvPr/>
        </p:nvSpPr>
        <p:spPr>
          <a:xfrm>
            <a:off x="1055440" y="948690"/>
            <a:ext cx="10513168" cy="5232202"/>
          </a:xfrm>
          <a:prstGeom prst="rect">
            <a:avLst/>
          </a:prstGeom>
        </p:spPr>
        <p:txBody>
          <a:bodyPr wrap="square">
            <a:spAutoFit/>
          </a:bodyPr>
          <a:lstStyle/>
          <a:p>
            <a:r>
              <a:rPr lang="zh-CN" altLang="en-US" sz="2400" b="1" kern="0" dirty="0">
                <a:solidFill>
                  <a:srgbClr val="0070C0"/>
                </a:solidFill>
                <a:latin typeface="微软雅黑" panose="020B0503020204020204" pitchFamily="34" charset="-122"/>
                <a:ea typeface="微软雅黑" panose="020B0503020204020204" pitchFamily="34" charset="-122"/>
              </a:rPr>
              <a:t>本次版本由1.2.1版修订为1.2.2版，修订具体内容如下：</a:t>
            </a:r>
            <a:endParaRPr lang="en-US" altLang="zh-CN" sz="2400" b="1" kern="0" dirty="0">
              <a:solidFill>
                <a:srgbClr val="0070C0"/>
              </a:solidFill>
              <a:latin typeface="微软雅黑" panose="020B0503020204020204" pitchFamily="34" charset="-122"/>
              <a:ea typeface="微软雅黑" panose="020B0503020204020204" pitchFamily="34" charset="-122"/>
            </a:endParaRPr>
          </a:p>
          <a:p>
            <a:endParaRPr lang="zh-CN" altLang="en-US" dirty="0"/>
          </a:p>
          <a:p>
            <a:r>
              <a:rPr lang="zh-CN" altLang="en-US" sz="2000" b="1" dirty="0">
                <a:solidFill>
                  <a:srgbClr val="0070C0"/>
                </a:solidFill>
                <a:latin typeface="微软雅黑" panose="020B0503020204020204" pitchFamily="34" charset="-122"/>
                <a:ea typeface="微软雅黑" panose="020B0503020204020204" pitchFamily="34" charset="-122"/>
              </a:rPr>
              <a:t>【直达资金监控系统与指标、集中支付系统的接口主信息表】</a:t>
            </a:r>
            <a:endParaRPr lang="en-US" altLang="zh-CN" sz="2000" b="1" dirty="0">
              <a:solidFill>
                <a:srgbClr val="0070C0"/>
              </a:solidFill>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r>
              <a:rPr lang="en-US" altLang="zh-CN" sz="2000" b="1" dirty="0">
                <a:solidFill>
                  <a:srgbClr val="0070C0"/>
                </a:solidFill>
                <a:latin typeface="微软雅黑" panose="020B0503020204020204" pitchFamily="34" charset="-122"/>
                <a:ea typeface="微软雅黑" panose="020B0503020204020204" pitchFamily="34" charset="-122"/>
              </a:rPr>
              <a:t>1</a:t>
            </a:r>
            <a:r>
              <a:rPr lang="zh-CN" altLang="en-US" sz="2000" b="1" dirty="0">
                <a:solidFill>
                  <a:srgbClr val="0070C0"/>
                </a:solidFill>
                <a:latin typeface="微软雅黑" panose="020B0503020204020204" pitchFamily="34" charset="-122"/>
                <a:ea typeface="微软雅黑" panose="020B0503020204020204" pitchFamily="34" charset="-122"/>
              </a:rPr>
              <a:t>、通用接口是数据部分新增数据项</a:t>
            </a:r>
            <a:endParaRPr lang="en-US" altLang="zh-CN" sz="2000" b="1" dirty="0">
              <a:solidFill>
                <a:srgbClr val="0070C0"/>
              </a:solidFill>
              <a:latin typeface="微软雅黑" panose="020B0503020204020204" pitchFamily="34" charset="-122"/>
              <a:ea typeface="微软雅黑" panose="020B0503020204020204" pitchFamily="34" charset="-122"/>
            </a:endParaRPr>
          </a:p>
          <a:p>
            <a:endParaRPr lang="en-US" altLang="zh-CN" b="1"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新增了：</a:t>
            </a:r>
            <a:endParaRPr lang="en-US" altLang="zh-CN" dirty="0">
              <a:latin typeface="微软雅黑" panose="020B0503020204020204" pitchFamily="34" charset="-122"/>
              <a:ea typeface="微软雅黑" panose="020B0503020204020204" pitchFamily="34" charset="-122"/>
            </a:endParaRPr>
          </a:p>
          <a:p>
            <a:r>
              <a:rPr lang="zh-CN" altLang="en-US" b="1" dirty="0">
                <a:latin typeface="微软雅黑" panose="020B0503020204020204" pitchFamily="34" charset="-122"/>
                <a:ea typeface="微软雅黑" panose="020B0503020204020204" pitchFamily="34" charset="-122"/>
              </a:rPr>
              <a:t>“QKSFBS“</a:t>
            </a:r>
            <a:r>
              <a:rPr lang="zh-CN" altLang="en-US"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“DIRECTFUNDS”</a:t>
            </a:r>
            <a:r>
              <a:rPr lang="zh-CN" altLang="en-US"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“SUBSIDY”</a:t>
            </a:r>
            <a:r>
              <a:rPr lang="zh-CN" altLang="en-US"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“ZDZJJQPT”</a:t>
            </a:r>
            <a:r>
              <a:rPr lang="zh-CN" altLang="en-US"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“YLZD1”</a:t>
            </a:r>
            <a:r>
              <a:rPr lang="zh-CN" altLang="en-US"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“YLZD2”</a:t>
            </a:r>
            <a:r>
              <a:rPr lang="zh-CN" altLang="en-US"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“YLZD3”</a:t>
            </a:r>
            <a:r>
              <a:rPr lang="zh-CN" altLang="en-US" dirty="0">
                <a:latin typeface="微软雅黑" panose="020B0503020204020204" pitchFamily="34" charset="-122"/>
                <a:ea typeface="微软雅黑" panose="020B0503020204020204" pitchFamily="34" charset="-122"/>
              </a:rPr>
              <a:t>数据项</a:t>
            </a:r>
            <a:endParaRPr lang="en-US" altLang="zh-CN"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r>
              <a:rPr lang="en-US" altLang="zh-CN" sz="2000" b="1" dirty="0">
                <a:solidFill>
                  <a:srgbClr val="0070C0"/>
                </a:solidFill>
                <a:latin typeface="微软雅黑" panose="020B0503020204020204" pitchFamily="34" charset="-122"/>
                <a:ea typeface="微软雅黑" panose="020B0503020204020204" pitchFamily="34" charset="-122"/>
              </a:rPr>
              <a:t>2</a:t>
            </a:r>
            <a:r>
              <a:rPr lang="zh-CN" altLang="en-US" sz="2000" b="1" dirty="0">
                <a:solidFill>
                  <a:srgbClr val="0070C0"/>
                </a:solidFill>
                <a:latin typeface="微软雅黑" panose="020B0503020204020204" pitchFamily="34" charset="-122"/>
                <a:ea typeface="微软雅黑" panose="020B0503020204020204" pitchFamily="34" charset="-122"/>
              </a:rPr>
              <a:t>、修改指标、支付数据物化视图</a:t>
            </a:r>
            <a:endParaRPr lang="en-US" altLang="zh-CN" sz="2000" b="1" dirty="0">
              <a:solidFill>
                <a:srgbClr val="0070C0"/>
              </a:solidFill>
              <a:latin typeface="微软雅黑" panose="020B0503020204020204" pitchFamily="34" charset="-122"/>
              <a:ea typeface="微软雅黑" panose="020B0503020204020204" pitchFamily="34" charset="-122"/>
            </a:endParaRPr>
          </a:p>
          <a:p>
            <a:endParaRPr lang="zh-CN" altLang="en-US" b="1"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新增了：</a:t>
            </a:r>
            <a:endParaRPr lang="en-US" altLang="zh-CN" dirty="0">
              <a:latin typeface="微软雅黑" panose="020B0503020204020204" pitchFamily="34" charset="-122"/>
              <a:ea typeface="微软雅黑" panose="020B0503020204020204" pitchFamily="34" charset="-122"/>
            </a:endParaRPr>
          </a:p>
          <a:p>
            <a:r>
              <a:rPr lang="zh-CN" altLang="en-US" b="1" dirty="0">
                <a:latin typeface="微软雅黑" panose="020B0503020204020204" pitchFamily="34" charset="-122"/>
                <a:ea typeface="微软雅黑" panose="020B0503020204020204" pitchFamily="34" charset="-122"/>
              </a:rPr>
              <a:t>QKSFBS</a:t>
            </a:r>
            <a:r>
              <a:rPr lang="zh-CN" altLang="en-US" dirty="0">
                <a:latin typeface="微软雅黑" panose="020B0503020204020204" pitchFamily="34" charset="-122"/>
                <a:ea typeface="微软雅黑" panose="020B0503020204020204" pitchFamily="34" charset="-122"/>
              </a:rPr>
              <a:t> --扶贫标识</a:t>
            </a:r>
            <a:endParaRPr lang="en-US" altLang="zh-CN" dirty="0">
              <a:latin typeface="微软雅黑" panose="020B0503020204020204" pitchFamily="34" charset="-122"/>
              <a:ea typeface="微软雅黑" panose="020B0503020204020204" pitchFamily="34" charset="-122"/>
            </a:endParaRPr>
          </a:p>
          <a:p>
            <a:r>
              <a:rPr lang="zh-CN" altLang="en-US" b="1" dirty="0">
                <a:latin typeface="微软雅黑" panose="020B0503020204020204" pitchFamily="34" charset="-122"/>
                <a:ea typeface="微软雅黑" panose="020B0503020204020204" pitchFamily="34" charset="-122"/>
              </a:rPr>
              <a:t>DIRECTFUNDS</a:t>
            </a:r>
            <a:r>
              <a:rPr lang="zh-CN" altLang="en-US" dirty="0">
                <a:latin typeface="微软雅黑" panose="020B0503020204020204" pitchFamily="34" charset="-122"/>
                <a:ea typeface="微软雅黑" panose="020B0503020204020204" pitchFamily="34" charset="-122"/>
              </a:rPr>
              <a:t> --直达资金标识</a:t>
            </a:r>
            <a:endParaRPr lang="en-US" altLang="zh-CN" dirty="0">
              <a:latin typeface="微软雅黑" panose="020B0503020204020204" pitchFamily="34" charset="-122"/>
              <a:ea typeface="微软雅黑" panose="020B0503020204020204" pitchFamily="34" charset="-122"/>
            </a:endParaRPr>
          </a:p>
          <a:p>
            <a:r>
              <a:rPr lang="zh-CN" altLang="en-US" b="1" dirty="0">
                <a:latin typeface="微软雅黑" panose="020B0503020204020204" pitchFamily="34" charset="-122"/>
                <a:ea typeface="微软雅黑" panose="020B0503020204020204" pitchFamily="34" charset="-122"/>
              </a:rPr>
              <a:t>SUBSIDY</a:t>
            </a:r>
            <a:r>
              <a:rPr lang="zh-CN" altLang="en-US" dirty="0">
                <a:latin typeface="微软雅黑" panose="020B0503020204020204" pitchFamily="34" charset="-122"/>
                <a:ea typeface="微软雅黑" panose="020B0503020204020204" pitchFamily="34" charset="-122"/>
              </a:rPr>
              <a:t> --是否补贴到人到企业</a:t>
            </a:r>
            <a:endParaRPr lang="en-US" altLang="zh-CN" dirty="0">
              <a:latin typeface="微软雅黑" panose="020B0503020204020204" pitchFamily="34" charset="-122"/>
              <a:ea typeface="微软雅黑" panose="020B0503020204020204" pitchFamily="34" charset="-122"/>
            </a:endParaRPr>
          </a:p>
          <a:p>
            <a:r>
              <a:rPr lang="zh-CN" altLang="en-US" b="1" dirty="0">
                <a:latin typeface="微软雅黑" panose="020B0503020204020204" pitchFamily="34" charset="-122"/>
                <a:ea typeface="微软雅黑" panose="020B0503020204020204" pitchFamily="34" charset="-122"/>
              </a:rPr>
              <a:t>ZDZJJQPT</a:t>
            </a:r>
            <a:r>
              <a:rPr lang="zh-CN" altLang="en-US" dirty="0">
                <a:latin typeface="微软雅黑" panose="020B0503020204020204" pitchFamily="34" charset="-122"/>
                <a:ea typeface="微软雅黑" panose="020B0503020204020204" pitchFamily="34" charset="-122"/>
              </a:rPr>
              <a:t> --是否直达资金的地方对应安排</a:t>
            </a:r>
            <a:endParaRPr lang="zh-CN" altLang="en-US" dirty="0"/>
          </a:p>
        </p:txBody>
      </p:sp>
    </p:spTree>
    <p:extLst>
      <p:ext uri="{BB962C8B-B14F-4D97-AF65-F5344CB8AC3E}">
        <p14:creationId xmlns:p14="http://schemas.microsoft.com/office/powerpoint/2010/main" val="1312502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1"/>
          <p:cNvSpPr>
            <a:spLocks noGrp="1"/>
          </p:cNvSpPr>
          <p:nvPr>
            <p:ph type="title"/>
          </p:nvPr>
        </p:nvSpPr>
        <p:spPr>
          <a:xfrm>
            <a:off x="12700" y="31750"/>
            <a:ext cx="5795963" cy="549275"/>
          </a:xfrm>
        </p:spPr>
        <p:txBody>
          <a:bodyPr rtlCol="0">
            <a:noAutofit/>
          </a:bodyPr>
          <a:lstStyle/>
          <a:p>
            <a:pPr eaLnBrk="1" fontAlgn="auto" hangingPunct="1">
              <a:spcAft>
                <a:spcPts val="0"/>
              </a:spcAft>
              <a:defRPr/>
            </a:pPr>
            <a:r>
              <a:rPr lang="zh-CN" altLang="en-US" sz="2800" dirty="0">
                <a:solidFill>
                  <a:schemeClr val="accent2">
                    <a:lumMod val="75000"/>
                  </a:schemeClr>
                </a:solidFill>
                <a:latin typeface="黑体" panose="02010600030101010101" pitchFamily="49" charset="-122"/>
                <a:ea typeface="黑体" panose="02010600030101010101" pitchFamily="49" charset="-122"/>
              </a:rPr>
              <a:t>接口方案解读</a:t>
            </a:r>
          </a:p>
        </p:txBody>
      </p:sp>
      <p:cxnSp>
        <p:nvCxnSpPr>
          <p:cNvPr id="6" name="直接连接符 5"/>
          <p:cNvCxnSpPr/>
          <p:nvPr/>
        </p:nvCxnSpPr>
        <p:spPr>
          <a:xfrm>
            <a:off x="-25400" y="581025"/>
            <a:ext cx="12168188" cy="0"/>
          </a:xfrm>
          <a:prstGeom prst="line">
            <a:avLst/>
          </a:prstGeom>
        </p:spPr>
        <p:style>
          <a:lnRef idx="2">
            <a:schemeClr val="accent2"/>
          </a:lnRef>
          <a:fillRef idx="0">
            <a:schemeClr val="accent2"/>
          </a:fillRef>
          <a:effectRef idx="1">
            <a:schemeClr val="accent2"/>
          </a:effectRef>
          <a:fontRef idx="minor">
            <a:schemeClr val="tx1"/>
          </a:fontRef>
        </p:style>
      </p:cxn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 name="TextBox 10"/>
          <p:cNvSpPr txBox="1"/>
          <p:nvPr/>
        </p:nvSpPr>
        <p:spPr>
          <a:xfrm>
            <a:off x="551384" y="759167"/>
            <a:ext cx="3573414" cy="523220"/>
          </a:xfrm>
          <a:prstGeom prst="rect">
            <a:avLst/>
          </a:prstGeom>
          <a:noFill/>
        </p:spPr>
        <p:txBody>
          <a:bodyPr wrap="none" rtlCol="0">
            <a:spAutoFit/>
          </a:bodyPr>
          <a:lstStyle>
            <a:defPPr>
              <a:defRPr lang="en-US"/>
            </a:defPPr>
            <a:lvl1pPr algn="just">
              <a:defRPr sz="2000" b="1">
                <a:solidFill>
                  <a:srgbClr val="0070C0"/>
                </a:solidFill>
                <a:latin typeface="微软雅黑" panose="020B0503020204020204" pitchFamily="34" charset="-122"/>
                <a:ea typeface="微软雅黑" panose="020B0503020204020204" pitchFamily="34" charset="-122"/>
              </a:defRPr>
            </a:lvl1pPr>
          </a:lstStyle>
          <a:p>
            <a:pPr algn="just"/>
            <a:r>
              <a:rPr lang="zh-CN" altLang="en-US" sz="2800" dirty="0"/>
              <a:t>接口数据项</a:t>
            </a:r>
            <a:r>
              <a:rPr lang="en-US" altLang="zh-CN" sz="2800" dirty="0"/>
              <a:t>-</a:t>
            </a:r>
            <a:r>
              <a:rPr lang="zh-CN" altLang="en-US" sz="2800" dirty="0">
                <a:solidFill>
                  <a:srgbClr val="FFC000"/>
                </a:solidFill>
                <a:sym typeface="+mn-ea"/>
              </a:rPr>
              <a:t>指标接口</a:t>
            </a:r>
            <a:endParaRPr lang="en-US" altLang="zh-CN" sz="2800" dirty="0"/>
          </a:p>
        </p:txBody>
      </p:sp>
      <p:graphicFrame>
        <p:nvGraphicFramePr>
          <p:cNvPr id="2" name="表格 1"/>
          <p:cNvGraphicFramePr>
            <a:graphicFrameLocks noGrp="1"/>
          </p:cNvGraphicFramePr>
          <p:nvPr>
            <p:extLst>
              <p:ext uri="{D42A27DB-BD31-4B8C-83A1-F6EECF244321}">
                <p14:modId xmlns:p14="http://schemas.microsoft.com/office/powerpoint/2010/main" val="3642477516"/>
              </p:ext>
            </p:extLst>
          </p:nvPr>
        </p:nvGraphicFramePr>
        <p:xfrm>
          <a:off x="679627" y="1556792"/>
          <a:ext cx="10744970" cy="4603850"/>
        </p:xfrm>
        <a:graphic>
          <a:graphicData uri="http://schemas.openxmlformats.org/drawingml/2006/table">
            <a:tbl>
              <a:tblPr firstRow="1" firstCol="1" bandRow="1">
                <a:tableStyleId>{7DF18680-E054-41AD-8BC1-D1AEF772440D}</a:tableStyleId>
              </a:tblPr>
              <a:tblGrid>
                <a:gridCol w="748982">
                  <a:extLst>
                    <a:ext uri="{9D8B030D-6E8A-4147-A177-3AD203B41FA5}">
                      <a16:colId xmlns:a16="http://schemas.microsoft.com/office/drawing/2014/main" val="20000"/>
                    </a:ext>
                  </a:extLst>
                </a:gridCol>
                <a:gridCol w="2167800">
                  <a:extLst>
                    <a:ext uri="{9D8B030D-6E8A-4147-A177-3AD203B41FA5}">
                      <a16:colId xmlns:a16="http://schemas.microsoft.com/office/drawing/2014/main" val="20001"/>
                    </a:ext>
                  </a:extLst>
                </a:gridCol>
                <a:gridCol w="2787623">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576065">
                  <a:extLst>
                    <a:ext uri="{9D8B030D-6E8A-4147-A177-3AD203B41FA5}">
                      <a16:colId xmlns:a16="http://schemas.microsoft.com/office/drawing/2014/main" val="20004"/>
                    </a:ext>
                  </a:extLst>
                </a:gridCol>
                <a:gridCol w="792089">
                  <a:extLst>
                    <a:ext uri="{9D8B030D-6E8A-4147-A177-3AD203B41FA5}">
                      <a16:colId xmlns:a16="http://schemas.microsoft.com/office/drawing/2014/main" val="20005"/>
                    </a:ext>
                  </a:extLst>
                </a:gridCol>
                <a:gridCol w="1440158">
                  <a:extLst>
                    <a:ext uri="{9D8B030D-6E8A-4147-A177-3AD203B41FA5}">
                      <a16:colId xmlns:a16="http://schemas.microsoft.com/office/drawing/2014/main" val="20006"/>
                    </a:ext>
                  </a:extLst>
                </a:gridCol>
                <a:gridCol w="1152133">
                  <a:extLst>
                    <a:ext uri="{9D8B030D-6E8A-4147-A177-3AD203B41FA5}">
                      <a16:colId xmlns:a16="http://schemas.microsoft.com/office/drawing/2014/main" val="20007"/>
                    </a:ext>
                  </a:extLst>
                </a:gridCol>
              </a:tblGrid>
              <a:tr h="252286">
                <a:tc>
                  <a:txBody>
                    <a:bodyPr/>
                    <a:lstStyle/>
                    <a:p>
                      <a:pPr algn="ctr">
                        <a:spcAft>
                          <a:spcPts val="0"/>
                        </a:spcAft>
                      </a:pPr>
                      <a:r>
                        <a:rPr lang="zh-CN" sz="1800" kern="0" dirty="0">
                          <a:effectLst/>
                        </a:rPr>
                        <a:t>序号</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ctr">
                        <a:spcAft>
                          <a:spcPts val="0"/>
                        </a:spcAft>
                      </a:pPr>
                      <a:r>
                        <a:rPr lang="zh-CN" sz="1800" kern="0" dirty="0">
                          <a:effectLst/>
                        </a:rPr>
                        <a:t>标识符</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ctr">
                        <a:spcAft>
                          <a:spcPts val="0"/>
                        </a:spcAft>
                      </a:pPr>
                      <a:r>
                        <a:rPr lang="zh-CN" sz="1800" kern="0" dirty="0">
                          <a:effectLst/>
                        </a:rPr>
                        <a:t>字段名称</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ctr">
                        <a:spcAft>
                          <a:spcPts val="0"/>
                        </a:spcAft>
                      </a:pPr>
                      <a:r>
                        <a:rPr lang="zh-CN" sz="1800" kern="0" dirty="0">
                          <a:effectLst/>
                        </a:rPr>
                        <a:t>类型</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ctr">
                        <a:spcAft>
                          <a:spcPts val="0"/>
                        </a:spcAft>
                      </a:pPr>
                      <a:r>
                        <a:rPr lang="zh-CN" sz="1800" kern="0" dirty="0">
                          <a:effectLst/>
                        </a:rPr>
                        <a:t>长度</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ctr">
                        <a:spcAft>
                          <a:spcPts val="0"/>
                        </a:spcAft>
                      </a:pPr>
                      <a:r>
                        <a:rPr lang="zh-CN" sz="1800" kern="0" dirty="0">
                          <a:effectLst/>
                        </a:rPr>
                        <a:t>是否数据规范</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ctr">
                        <a:spcAft>
                          <a:spcPts val="0"/>
                        </a:spcAft>
                      </a:pPr>
                      <a:r>
                        <a:rPr lang="zh-CN" sz="1800" kern="0" dirty="0">
                          <a:effectLst/>
                        </a:rPr>
                        <a:t>备注</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ctr">
                        <a:spcAft>
                          <a:spcPts val="0"/>
                        </a:spcAft>
                      </a:pPr>
                      <a:r>
                        <a:rPr lang="zh-CN" sz="1800" kern="0" dirty="0">
                          <a:effectLst/>
                        </a:rPr>
                        <a:t>必填</a:t>
                      </a:r>
                      <a:r>
                        <a:rPr lang="en-US" sz="1800" kern="0" dirty="0">
                          <a:effectLst/>
                        </a:rPr>
                        <a:t>/</a:t>
                      </a:r>
                      <a:r>
                        <a:rPr lang="zh-CN" sz="1800" kern="0" dirty="0">
                          <a:effectLst/>
                        </a:rPr>
                        <a:t>可选</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extLst>
                  <a:ext uri="{0D108BD9-81ED-4DB2-BD59-A6C34878D82A}">
                    <a16:rowId xmlns:a16="http://schemas.microsoft.com/office/drawing/2014/main" val="10000"/>
                  </a:ext>
                </a:extLst>
              </a:tr>
              <a:tr h="315456">
                <a:tc>
                  <a:txBody>
                    <a:bodyPr/>
                    <a:lstStyle/>
                    <a:p>
                      <a:pPr algn="ctr">
                        <a:spcAft>
                          <a:spcPts val="0"/>
                        </a:spcAft>
                      </a:pPr>
                      <a:r>
                        <a:rPr lang="en-US" sz="1800" b="0" kern="0" dirty="0">
                          <a:effectLst/>
                        </a:rPr>
                        <a:t>4</a:t>
                      </a:r>
                      <a:endParaRPr lang="en-US" sz="1800" b="0" kern="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1800" kern="100" dirty="0">
                          <a:effectLst/>
                        </a:rPr>
                        <a:t>YZBXTGUID</a:t>
                      </a:r>
                      <a:endParaRPr lang="zh-CN" alt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l">
                        <a:spcAft>
                          <a:spcPts val="0"/>
                        </a:spcAft>
                      </a:pPr>
                      <a:r>
                        <a:rPr lang="zh-CN" altLang="zh-CN" sz="1800" kern="0" dirty="0">
                          <a:effectLst/>
                        </a:rPr>
                        <a:t>原指标系统唯一标识</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solidFill>
                      <a:schemeClr val="accent5">
                        <a:tint val="40000"/>
                      </a:schemeClr>
                    </a:solidFill>
                  </a:tcPr>
                </a:tc>
                <a:tc>
                  <a:txBody>
                    <a:bodyPr/>
                    <a:lstStyle/>
                    <a:p>
                      <a:pPr algn="just">
                        <a:spcAft>
                          <a:spcPts val="0"/>
                        </a:spcAft>
                      </a:pPr>
                      <a:r>
                        <a:rPr lang="en-US" sz="1800" kern="100">
                          <a:effectLst/>
                        </a:rPr>
                        <a:t>Varchar2</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just">
                        <a:spcAft>
                          <a:spcPts val="0"/>
                        </a:spcAft>
                      </a:pPr>
                      <a:r>
                        <a:rPr lang="en-US" sz="1800" kern="100" dirty="0">
                          <a:effectLst/>
                        </a:rPr>
                        <a:t>100</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ctr">
                        <a:spcAft>
                          <a:spcPts val="0"/>
                        </a:spcAft>
                      </a:pPr>
                      <a:r>
                        <a:rPr lang="zh-CN" sz="1800" kern="0" dirty="0">
                          <a:effectLst/>
                        </a:rPr>
                        <a:t>　</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just">
                        <a:spcAft>
                          <a:spcPts val="0"/>
                        </a:spcAft>
                      </a:pP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ctr">
                        <a:spcAft>
                          <a:spcPts val="0"/>
                        </a:spcAft>
                      </a:pPr>
                      <a:r>
                        <a:rPr lang="zh-CN" sz="1800" kern="0" dirty="0">
                          <a:effectLst/>
                        </a:rPr>
                        <a:t>必填</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extLst>
                  <a:ext uri="{0D108BD9-81ED-4DB2-BD59-A6C34878D82A}">
                    <a16:rowId xmlns:a16="http://schemas.microsoft.com/office/drawing/2014/main" val="10001"/>
                  </a:ext>
                </a:extLst>
              </a:tr>
              <a:tr h="377795">
                <a:tc>
                  <a:txBody>
                    <a:bodyPr/>
                    <a:lstStyle/>
                    <a:p>
                      <a:pPr algn="ctr">
                        <a:spcAft>
                          <a:spcPts val="0"/>
                        </a:spcAft>
                      </a:pPr>
                      <a:r>
                        <a:rPr lang="en-US" sz="1800" b="0" kern="0">
                          <a:effectLst/>
                        </a:rPr>
                        <a:t>5</a:t>
                      </a:r>
                      <a:endParaRPr lang="zh-CN" sz="1800" b="0" kern="10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just">
                        <a:spcAft>
                          <a:spcPts val="0"/>
                        </a:spcAft>
                      </a:pPr>
                      <a:r>
                        <a:rPr lang="en-US" sz="1800" kern="100" dirty="0">
                          <a:effectLst/>
                        </a:rPr>
                        <a:t>BGTDOCNO</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l">
                        <a:spcAft>
                          <a:spcPts val="0"/>
                        </a:spcAft>
                      </a:pPr>
                      <a:r>
                        <a:rPr lang="zh-CN" sz="1800" kern="0" dirty="0">
                          <a:effectLst/>
                        </a:rPr>
                        <a:t>指标文号</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just">
                        <a:spcAft>
                          <a:spcPts val="0"/>
                        </a:spcAft>
                      </a:pPr>
                      <a:r>
                        <a:rPr lang="en-US" sz="1800" kern="100" dirty="0">
                          <a:effectLst/>
                        </a:rPr>
                        <a:t>Varchar2</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just">
                        <a:spcAft>
                          <a:spcPts val="0"/>
                        </a:spcAft>
                      </a:pPr>
                      <a:r>
                        <a:rPr lang="en-US" sz="1800" kern="100" dirty="0">
                          <a:effectLst/>
                        </a:rPr>
                        <a:t>100</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ctr">
                        <a:spcAft>
                          <a:spcPts val="0"/>
                        </a:spcAft>
                      </a:pPr>
                      <a:r>
                        <a:rPr lang="zh-CN" sz="1800" kern="0" dirty="0">
                          <a:effectLst/>
                        </a:rPr>
                        <a:t>是</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just">
                        <a:spcAft>
                          <a:spcPts val="0"/>
                        </a:spcAft>
                      </a:pP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ctr">
                        <a:spcAft>
                          <a:spcPts val="0"/>
                        </a:spcAft>
                      </a:pPr>
                      <a:r>
                        <a:rPr lang="zh-CN" sz="1800" kern="0">
                          <a:effectLst/>
                        </a:rPr>
                        <a:t>必填</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extLst>
                  <a:ext uri="{0D108BD9-81ED-4DB2-BD59-A6C34878D82A}">
                    <a16:rowId xmlns:a16="http://schemas.microsoft.com/office/drawing/2014/main" val="10002"/>
                  </a:ext>
                </a:extLst>
              </a:tr>
              <a:tr h="503727">
                <a:tc>
                  <a:txBody>
                    <a:bodyPr/>
                    <a:lstStyle/>
                    <a:p>
                      <a:pPr algn="ctr">
                        <a:spcAft>
                          <a:spcPts val="0"/>
                        </a:spcAft>
                      </a:pPr>
                      <a:r>
                        <a:rPr lang="en-US" sz="1800" b="0" kern="0">
                          <a:effectLst/>
                        </a:rPr>
                        <a:t>6</a:t>
                      </a:r>
                      <a:endParaRPr lang="en-US" sz="1800" b="0" kern="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just">
                        <a:spcAft>
                          <a:spcPts val="0"/>
                        </a:spcAft>
                      </a:pPr>
                      <a:r>
                        <a:rPr lang="en-US" sz="1800" kern="100" dirty="0">
                          <a:effectLst/>
                        </a:rPr>
                        <a:t>AGENCYGUID</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l">
                        <a:spcAft>
                          <a:spcPts val="0"/>
                        </a:spcAft>
                      </a:pPr>
                      <a:r>
                        <a:rPr lang="zh-CN" sz="1800" kern="0" dirty="0">
                          <a:effectLst/>
                        </a:rPr>
                        <a:t>单位编码</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just">
                        <a:spcAft>
                          <a:spcPts val="0"/>
                        </a:spcAft>
                      </a:pPr>
                      <a:r>
                        <a:rPr lang="en-US" sz="1800" kern="100">
                          <a:effectLst/>
                        </a:rPr>
                        <a:t>Varchar2</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just">
                        <a:spcAft>
                          <a:spcPts val="0"/>
                        </a:spcAft>
                      </a:pPr>
                      <a:r>
                        <a:rPr lang="en-US" sz="1800" kern="100" dirty="0">
                          <a:effectLst/>
                        </a:rPr>
                        <a:t>100</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ctr">
                        <a:spcAft>
                          <a:spcPts val="0"/>
                        </a:spcAft>
                      </a:pPr>
                      <a:r>
                        <a:rPr lang="zh-CN" sz="1800" kern="0" dirty="0">
                          <a:effectLst/>
                        </a:rPr>
                        <a:t>是</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just">
                        <a:spcAft>
                          <a:spcPts val="0"/>
                        </a:spcAft>
                      </a:pP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ctr">
                        <a:spcAft>
                          <a:spcPts val="0"/>
                        </a:spcAft>
                      </a:pPr>
                      <a:r>
                        <a:rPr lang="zh-CN" sz="1800" kern="0" dirty="0">
                          <a:effectLst/>
                        </a:rPr>
                        <a:t>必填</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extLst>
                  <a:ext uri="{0D108BD9-81ED-4DB2-BD59-A6C34878D82A}">
                    <a16:rowId xmlns:a16="http://schemas.microsoft.com/office/drawing/2014/main" val="10003"/>
                  </a:ext>
                </a:extLst>
              </a:tr>
              <a:tr h="629658">
                <a:tc>
                  <a:txBody>
                    <a:bodyPr/>
                    <a:lstStyle/>
                    <a:p>
                      <a:pPr algn="ctr">
                        <a:spcAft>
                          <a:spcPts val="0"/>
                        </a:spcAft>
                      </a:pPr>
                      <a:r>
                        <a:rPr lang="en-US" sz="1800" b="0" kern="0">
                          <a:effectLst/>
                        </a:rPr>
                        <a:t>7</a:t>
                      </a:r>
                      <a:endParaRPr lang="zh-CN" sz="1800" b="0" kern="10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just">
                        <a:spcAft>
                          <a:spcPts val="0"/>
                        </a:spcAft>
                      </a:pPr>
                      <a:r>
                        <a:rPr lang="en-US" sz="1800" kern="100" dirty="0">
                          <a:effectLst/>
                        </a:rPr>
                        <a:t>PROCODE</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l">
                        <a:spcAft>
                          <a:spcPts val="0"/>
                        </a:spcAft>
                      </a:pPr>
                      <a:r>
                        <a:rPr lang="zh-CN" sz="1800" kern="0" dirty="0">
                          <a:effectLst/>
                        </a:rPr>
                        <a:t>项目编码</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just">
                        <a:spcAft>
                          <a:spcPts val="0"/>
                        </a:spcAft>
                      </a:pPr>
                      <a:r>
                        <a:rPr lang="en-US" sz="1800" kern="100" dirty="0">
                          <a:effectLst/>
                        </a:rPr>
                        <a:t>Varchar2</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just">
                        <a:spcAft>
                          <a:spcPts val="0"/>
                        </a:spcAft>
                      </a:pPr>
                      <a:r>
                        <a:rPr lang="en-US" sz="1800" kern="100" dirty="0">
                          <a:effectLst/>
                        </a:rPr>
                        <a:t>60</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ctr">
                        <a:spcAft>
                          <a:spcPts val="0"/>
                        </a:spcAft>
                      </a:pPr>
                      <a:r>
                        <a:rPr lang="zh-CN" sz="1800" kern="0" dirty="0">
                          <a:effectLst/>
                        </a:rPr>
                        <a:t>　</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just">
                        <a:spcAft>
                          <a:spcPts val="0"/>
                        </a:spcAft>
                      </a:pP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ctr">
                        <a:spcAft>
                          <a:spcPts val="0"/>
                        </a:spcAft>
                      </a:pPr>
                      <a:r>
                        <a:rPr lang="zh-CN" sz="1800" kern="0">
                          <a:effectLst/>
                        </a:rPr>
                        <a:t>可选</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extLst>
                  <a:ext uri="{0D108BD9-81ED-4DB2-BD59-A6C34878D82A}">
                    <a16:rowId xmlns:a16="http://schemas.microsoft.com/office/drawing/2014/main" val="10004"/>
                  </a:ext>
                </a:extLst>
              </a:tr>
              <a:tr h="461750">
                <a:tc>
                  <a:txBody>
                    <a:bodyPr/>
                    <a:lstStyle/>
                    <a:p>
                      <a:pPr algn="ctr">
                        <a:spcAft>
                          <a:spcPts val="0"/>
                        </a:spcAft>
                      </a:pPr>
                      <a:r>
                        <a:rPr lang="en-US" sz="1800" b="0" kern="0" dirty="0">
                          <a:effectLst/>
                        </a:rPr>
                        <a:t>8</a:t>
                      </a:r>
                      <a:endParaRPr lang="en-US" sz="1800" b="0" kern="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just">
                        <a:spcAft>
                          <a:spcPts val="0"/>
                        </a:spcAft>
                      </a:pPr>
                      <a:r>
                        <a:rPr lang="en-US" sz="1800" kern="100" dirty="0">
                          <a:effectLst/>
                        </a:rPr>
                        <a:t>PRONAME</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l">
                        <a:spcAft>
                          <a:spcPts val="0"/>
                        </a:spcAft>
                      </a:pPr>
                      <a:r>
                        <a:rPr lang="zh-CN" sz="1800" kern="0" dirty="0">
                          <a:effectLst/>
                        </a:rPr>
                        <a:t>项目名称</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just">
                        <a:spcAft>
                          <a:spcPts val="0"/>
                        </a:spcAft>
                      </a:pPr>
                      <a:r>
                        <a:rPr lang="en-US" sz="1800" kern="100" dirty="0">
                          <a:effectLst/>
                        </a:rPr>
                        <a:t>Varchar2</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just">
                        <a:spcAft>
                          <a:spcPts val="0"/>
                        </a:spcAft>
                      </a:pPr>
                      <a:r>
                        <a:rPr lang="en-US" sz="1800" kern="100" dirty="0">
                          <a:effectLst/>
                        </a:rPr>
                        <a:t>500</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ctr">
                        <a:spcAft>
                          <a:spcPts val="0"/>
                        </a:spcAft>
                      </a:pPr>
                      <a:r>
                        <a:rPr lang="zh-CN" sz="1800" kern="0" dirty="0">
                          <a:effectLst/>
                        </a:rPr>
                        <a:t>　</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just">
                        <a:spcAft>
                          <a:spcPts val="0"/>
                        </a:spcAft>
                      </a:pP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ctr">
                        <a:spcAft>
                          <a:spcPts val="0"/>
                        </a:spcAft>
                      </a:pPr>
                      <a:r>
                        <a:rPr lang="zh-CN" sz="1800" kern="0" dirty="0">
                          <a:effectLst/>
                        </a:rPr>
                        <a:t>可选</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extLst>
                  <a:ext uri="{0D108BD9-81ED-4DB2-BD59-A6C34878D82A}">
                    <a16:rowId xmlns:a16="http://schemas.microsoft.com/office/drawing/2014/main" val="10005"/>
                  </a:ext>
                </a:extLst>
              </a:tr>
              <a:tr h="335817">
                <a:tc>
                  <a:txBody>
                    <a:bodyPr/>
                    <a:lstStyle/>
                    <a:p>
                      <a:pPr algn="ctr">
                        <a:spcAft>
                          <a:spcPts val="0"/>
                        </a:spcAft>
                      </a:pPr>
                      <a:r>
                        <a:rPr lang="en-US" sz="1800" b="0" kern="0" dirty="0">
                          <a:effectLst/>
                        </a:rPr>
                        <a:t>9</a:t>
                      </a:r>
                      <a:endParaRPr lang="en-US" sz="1800" b="0" kern="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just">
                        <a:spcAft>
                          <a:spcPts val="0"/>
                        </a:spcAft>
                      </a:pPr>
                      <a:r>
                        <a:rPr lang="en-US" sz="1800" kern="100">
                          <a:effectLst/>
                        </a:rPr>
                        <a:t>EXPFUNCGUID</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l">
                        <a:spcAft>
                          <a:spcPts val="0"/>
                        </a:spcAft>
                      </a:pPr>
                      <a:r>
                        <a:rPr lang="zh-CN" sz="1800" kern="0" dirty="0">
                          <a:effectLst/>
                        </a:rPr>
                        <a:t>支出功能分类科目</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just">
                        <a:spcAft>
                          <a:spcPts val="0"/>
                        </a:spcAft>
                      </a:pPr>
                      <a:r>
                        <a:rPr lang="en-US" sz="1800" kern="100">
                          <a:effectLst/>
                        </a:rPr>
                        <a:t>Varchar2</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just">
                        <a:spcAft>
                          <a:spcPts val="0"/>
                        </a:spcAft>
                      </a:pPr>
                      <a:r>
                        <a:rPr lang="en-US" sz="1800" kern="100" dirty="0">
                          <a:effectLst/>
                        </a:rPr>
                        <a:t>100</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ctr">
                        <a:spcAft>
                          <a:spcPts val="0"/>
                        </a:spcAft>
                      </a:pPr>
                      <a:r>
                        <a:rPr lang="zh-CN" sz="1800" kern="0" dirty="0">
                          <a:effectLst/>
                        </a:rPr>
                        <a:t>是</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just">
                        <a:spcAft>
                          <a:spcPts val="0"/>
                        </a:spcAft>
                      </a:pP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ctr">
                        <a:spcAft>
                          <a:spcPts val="0"/>
                        </a:spcAft>
                      </a:pPr>
                      <a:r>
                        <a:rPr lang="zh-CN" sz="1800" kern="0" dirty="0">
                          <a:effectLst/>
                        </a:rPr>
                        <a:t>必填</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extLst>
                  <a:ext uri="{0D108BD9-81ED-4DB2-BD59-A6C34878D82A}">
                    <a16:rowId xmlns:a16="http://schemas.microsoft.com/office/drawing/2014/main" val="10006"/>
                  </a:ext>
                </a:extLst>
              </a:tr>
              <a:tr h="377795">
                <a:tc>
                  <a:txBody>
                    <a:bodyPr/>
                    <a:lstStyle/>
                    <a:p>
                      <a:pPr algn="ctr">
                        <a:spcAft>
                          <a:spcPts val="0"/>
                        </a:spcAft>
                      </a:pPr>
                      <a:r>
                        <a:rPr lang="en-US" sz="1800" b="0" kern="0" dirty="0">
                          <a:effectLst/>
                        </a:rPr>
                        <a:t>10</a:t>
                      </a:r>
                      <a:endParaRPr lang="en-US" sz="1800" b="0" kern="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just">
                        <a:spcAft>
                          <a:spcPts val="0"/>
                        </a:spcAft>
                      </a:pPr>
                      <a:r>
                        <a:rPr lang="en-US" sz="1800" kern="100">
                          <a:effectLst/>
                        </a:rPr>
                        <a:t>EXPECOGUID</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l">
                        <a:spcAft>
                          <a:spcPts val="0"/>
                        </a:spcAft>
                      </a:pPr>
                      <a:r>
                        <a:rPr lang="zh-CN" sz="1800" kern="0" dirty="0">
                          <a:effectLst/>
                        </a:rPr>
                        <a:t>部门支出经济分类科目</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just">
                        <a:spcAft>
                          <a:spcPts val="0"/>
                        </a:spcAft>
                      </a:pPr>
                      <a:r>
                        <a:rPr lang="en-US" sz="1800" kern="100">
                          <a:effectLst/>
                        </a:rPr>
                        <a:t>Varchar2</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just">
                        <a:spcAft>
                          <a:spcPts val="0"/>
                        </a:spcAft>
                      </a:pPr>
                      <a:r>
                        <a:rPr lang="en-US" sz="1800" kern="100">
                          <a:effectLst/>
                        </a:rPr>
                        <a:t>100</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ctr">
                        <a:spcAft>
                          <a:spcPts val="0"/>
                        </a:spcAft>
                      </a:pPr>
                      <a:r>
                        <a:rPr lang="zh-CN" sz="1800" kern="0">
                          <a:effectLst/>
                        </a:rPr>
                        <a:t>是</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just">
                        <a:spcAft>
                          <a:spcPts val="0"/>
                        </a:spcAft>
                      </a:pP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ctr">
                        <a:spcAft>
                          <a:spcPts val="0"/>
                        </a:spcAft>
                      </a:pPr>
                      <a:r>
                        <a:rPr lang="zh-CN" sz="1800" kern="0" dirty="0">
                          <a:effectLst/>
                        </a:rPr>
                        <a:t>可选</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extLst>
                  <a:ext uri="{0D108BD9-81ED-4DB2-BD59-A6C34878D82A}">
                    <a16:rowId xmlns:a16="http://schemas.microsoft.com/office/drawing/2014/main" val="10007"/>
                  </a:ext>
                </a:extLst>
              </a:tr>
              <a:tr h="504572">
                <a:tc>
                  <a:txBody>
                    <a:bodyPr/>
                    <a:lstStyle/>
                    <a:p>
                      <a:pPr algn="ctr">
                        <a:spcAft>
                          <a:spcPts val="0"/>
                        </a:spcAft>
                      </a:pPr>
                      <a:r>
                        <a:rPr lang="en-US" sz="1800" b="0" kern="0" dirty="0">
                          <a:effectLst/>
                        </a:rPr>
                        <a:t>11</a:t>
                      </a:r>
                      <a:endParaRPr lang="en-US" sz="1800" b="0" kern="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just">
                        <a:spcAft>
                          <a:spcPts val="0"/>
                        </a:spcAft>
                      </a:pPr>
                      <a:r>
                        <a:rPr lang="en-US" sz="1800" kern="100">
                          <a:effectLst/>
                        </a:rPr>
                        <a:t>ZFYSJJFLBZ</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l">
                        <a:spcAft>
                          <a:spcPts val="0"/>
                        </a:spcAft>
                      </a:pPr>
                      <a:r>
                        <a:rPr lang="zh-CN" sz="1800" kern="0" dirty="0">
                          <a:effectLst/>
                        </a:rPr>
                        <a:t>政府预算支出经济分类科目</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just">
                        <a:spcAft>
                          <a:spcPts val="0"/>
                        </a:spcAft>
                      </a:pPr>
                      <a:r>
                        <a:rPr lang="en-US" sz="1800" kern="100">
                          <a:effectLst/>
                        </a:rPr>
                        <a:t>Varchar2</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just">
                        <a:spcAft>
                          <a:spcPts val="0"/>
                        </a:spcAft>
                      </a:pPr>
                      <a:r>
                        <a:rPr lang="en-US" sz="1800" kern="100" dirty="0">
                          <a:effectLst/>
                        </a:rPr>
                        <a:t>100</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ctr">
                        <a:spcAft>
                          <a:spcPts val="0"/>
                        </a:spcAft>
                      </a:pPr>
                      <a:r>
                        <a:rPr lang="zh-CN" sz="1800" kern="0">
                          <a:effectLst/>
                        </a:rPr>
                        <a:t>是</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just">
                        <a:spcAft>
                          <a:spcPts val="0"/>
                        </a:spcAft>
                      </a:pP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ctr">
                        <a:spcAft>
                          <a:spcPts val="0"/>
                        </a:spcAft>
                      </a:pPr>
                      <a:r>
                        <a:rPr lang="zh-CN" sz="1800" kern="0" dirty="0">
                          <a:effectLst/>
                        </a:rPr>
                        <a:t>必填</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extLst>
                  <a:ext uri="{0D108BD9-81ED-4DB2-BD59-A6C34878D82A}">
                    <a16:rowId xmlns:a16="http://schemas.microsoft.com/office/drawing/2014/main" val="10008"/>
                  </a:ext>
                </a:extLst>
              </a:tr>
              <a:tr h="252286">
                <a:tc>
                  <a:txBody>
                    <a:bodyPr/>
                    <a:lstStyle/>
                    <a:p>
                      <a:pPr algn="ctr">
                        <a:spcAft>
                          <a:spcPts val="0"/>
                        </a:spcAft>
                      </a:pPr>
                      <a:r>
                        <a:rPr lang="en-US" sz="1800" b="0" kern="0" dirty="0">
                          <a:effectLst/>
                        </a:rPr>
                        <a:t>12</a:t>
                      </a:r>
                      <a:endParaRPr lang="en-US" sz="1800" b="0" kern="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just">
                        <a:spcAft>
                          <a:spcPts val="0"/>
                        </a:spcAft>
                      </a:pPr>
                      <a:r>
                        <a:rPr lang="en-US" altLang="zh-CN" sz="1800" kern="100" dirty="0">
                          <a:effectLst/>
                        </a:rPr>
                        <a:t>INDIGUID</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marL="0" algn="l" defTabSz="914400" rtl="0" eaLnBrk="1" latinLnBrk="0" hangingPunct="1">
                        <a:spcAft>
                          <a:spcPts val="0"/>
                        </a:spcAft>
                      </a:pPr>
                      <a:r>
                        <a:rPr lang="zh-CN" altLang="zh-CN" sz="1800" kern="0" dirty="0">
                          <a:effectLst/>
                        </a:rPr>
                        <a:t>指标唯一</a:t>
                      </a:r>
                      <a:r>
                        <a:rPr lang="zh-CN" altLang="en-US" sz="1800" kern="0" dirty="0">
                          <a:effectLst/>
                        </a:rPr>
                        <a:t>主键</a:t>
                      </a:r>
                      <a:endParaRPr lang="zh-CN" sz="1800" kern="0" dirty="0">
                        <a:solidFill>
                          <a:schemeClr val="dk1"/>
                        </a:solidFill>
                        <a:effectLst/>
                        <a:latin typeface="微软雅黑" panose="020B0503020204020204" pitchFamily="34" charset="-122"/>
                        <a:ea typeface="微软雅黑" panose="020B0503020204020204" pitchFamily="34" charset="-122"/>
                        <a:cs typeface="+mn-cs"/>
                      </a:endParaRPr>
                    </a:p>
                  </a:txBody>
                  <a:tcPr marL="15214" marR="15214" marT="0" marB="0" anchor="ctr"/>
                </a:tc>
                <a:tc>
                  <a:txBody>
                    <a:bodyPr/>
                    <a:lstStyle/>
                    <a:p>
                      <a:pPr algn="just">
                        <a:spcAft>
                          <a:spcPts val="0"/>
                        </a:spcAft>
                      </a:pPr>
                      <a:r>
                        <a:rPr lang="en-US" sz="1800" kern="100">
                          <a:effectLst/>
                        </a:rPr>
                        <a:t>Varchar2</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just">
                        <a:spcAft>
                          <a:spcPts val="0"/>
                        </a:spcAft>
                      </a:pPr>
                      <a:r>
                        <a:rPr lang="en-US" sz="1800" kern="100">
                          <a:effectLst/>
                        </a:rPr>
                        <a:t>100</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ctr">
                        <a:spcAft>
                          <a:spcPts val="0"/>
                        </a:spcAft>
                      </a:pPr>
                      <a:r>
                        <a:rPr lang="zh-CN" sz="1800" kern="0" dirty="0">
                          <a:effectLst/>
                        </a:rPr>
                        <a:t>是</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just">
                        <a:spcAft>
                          <a:spcPts val="0"/>
                        </a:spcAft>
                      </a:pP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ctr">
                        <a:spcAft>
                          <a:spcPts val="0"/>
                        </a:spcAft>
                      </a:pPr>
                      <a:r>
                        <a:rPr lang="zh-CN" sz="1800" kern="0" dirty="0">
                          <a:effectLst/>
                        </a:rPr>
                        <a:t>必填</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extLst>
                  <a:ext uri="{0D108BD9-81ED-4DB2-BD59-A6C34878D82A}">
                    <a16:rowId xmlns:a16="http://schemas.microsoft.com/office/drawing/2014/main" val="10009"/>
                  </a:ext>
                </a:extLst>
              </a:tr>
              <a:tr h="252286">
                <a:tc>
                  <a:txBody>
                    <a:bodyPr/>
                    <a:lstStyle/>
                    <a:p>
                      <a:pPr algn="ctr">
                        <a:spcAft>
                          <a:spcPts val="0"/>
                        </a:spcAft>
                      </a:pP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just">
                        <a:spcAft>
                          <a:spcPts val="0"/>
                        </a:spcAft>
                      </a:pPr>
                      <a:r>
                        <a:rPr lang="en-US" altLang="zh-CN" sz="1800" kern="100" dirty="0">
                          <a:effectLst/>
                        </a:rPr>
                        <a:t>……</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l">
                        <a:spcAft>
                          <a:spcPts val="0"/>
                        </a:spcAft>
                      </a:pPr>
                      <a:r>
                        <a:rPr lang="en-US" altLang="zh-CN" sz="1800" kern="100" dirty="0">
                          <a:effectLst/>
                        </a:rPr>
                        <a:t>……</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just">
                        <a:spcAft>
                          <a:spcPts val="0"/>
                        </a:spcAft>
                      </a:pPr>
                      <a:r>
                        <a:rPr lang="en-US" altLang="zh-CN" sz="1800" kern="100" dirty="0">
                          <a:effectLst/>
                        </a:rPr>
                        <a:t>……</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just">
                        <a:spcAft>
                          <a:spcPts val="0"/>
                        </a:spcAft>
                      </a:pPr>
                      <a:r>
                        <a:rPr lang="en-US" altLang="zh-CN" sz="1800" kern="100" dirty="0">
                          <a:effectLst/>
                        </a:rPr>
                        <a:t>……</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ctr">
                        <a:spcAft>
                          <a:spcPts val="0"/>
                        </a:spcAft>
                      </a:pPr>
                      <a:r>
                        <a:rPr lang="en-US" altLang="zh-CN" sz="1800" kern="100" dirty="0">
                          <a:effectLst/>
                        </a:rPr>
                        <a:t>……</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just">
                        <a:spcAft>
                          <a:spcPts val="0"/>
                        </a:spcAft>
                      </a:pP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tc>
                  <a:txBody>
                    <a:bodyPr/>
                    <a:lstStyle/>
                    <a:p>
                      <a:pPr algn="ctr">
                        <a:spcAft>
                          <a:spcPts val="0"/>
                        </a:spcAft>
                      </a:pPr>
                      <a:r>
                        <a:rPr lang="en-US" altLang="zh-CN" sz="1800" kern="100" dirty="0">
                          <a:effectLst/>
                        </a:rPr>
                        <a:t>……</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15214" marR="15214" marT="0" marB="0" anchor="ctr"/>
                </a:tc>
                <a:extLst>
                  <a:ext uri="{0D108BD9-81ED-4DB2-BD59-A6C34878D82A}">
                    <a16:rowId xmlns:a16="http://schemas.microsoft.com/office/drawing/2014/main" val="10010"/>
                  </a:ext>
                </a:extLst>
              </a:tr>
            </a:tbl>
          </a:graphicData>
        </a:graphic>
      </p:graphicFrame>
      <p:sp>
        <p:nvSpPr>
          <p:cNvPr id="16" name="矩形 15"/>
          <p:cNvSpPr/>
          <p:nvPr/>
        </p:nvSpPr>
        <p:spPr>
          <a:xfrm>
            <a:off x="3567556" y="2060848"/>
            <a:ext cx="2600452" cy="432048"/>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形标注 3"/>
          <p:cNvSpPr/>
          <p:nvPr/>
        </p:nvSpPr>
        <p:spPr>
          <a:xfrm>
            <a:off x="8040216" y="2060848"/>
            <a:ext cx="2448272" cy="1192778"/>
          </a:xfrm>
          <a:prstGeom prst="wedgeEllipseCallout">
            <a:avLst>
              <a:gd name="adj1" fmla="val -119584"/>
              <a:gd name="adj2" fmla="val -23066"/>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latin typeface="微软雅黑" panose="020B0503020204020204" pitchFamily="34" charset="-122"/>
                <a:ea typeface="微软雅黑" panose="020B0503020204020204" pitchFamily="34" charset="-122"/>
              </a:rPr>
              <a:t>生产系统的</a:t>
            </a:r>
            <a:endParaRPr lang="en-US" altLang="zh-CN" sz="2400" b="1" dirty="0">
              <a:solidFill>
                <a:srgbClr val="FF0000"/>
              </a:solidFill>
              <a:latin typeface="微软雅黑" panose="020B0503020204020204" pitchFamily="34" charset="-122"/>
              <a:ea typeface="微软雅黑" panose="020B0503020204020204" pitchFamily="34" charset="-122"/>
            </a:endParaRPr>
          </a:p>
          <a:p>
            <a:pPr algn="ctr"/>
            <a:r>
              <a:rPr lang="zh-CN" altLang="en-US" sz="2400" b="1" dirty="0">
                <a:solidFill>
                  <a:srgbClr val="FF0000"/>
                </a:solidFill>
                <a:latin typeface="微软雅黑" panose="020B0503020204020204" pitchFamily="34" charset="-122"/>
                <a:ea typeface="微软雅黑" panose="020B0503020204020204" pitchFamily="34" charset="-122"/>
              </a:rPr>
              <a:t>“关联值”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886</TotalTime>
  <Words>2085</Words>
  <Application>Microsoft Office PowerPoint</Application>
  <PresentationFormat>宽屏</PresentationFormat>
  <Paragraphs>405</Paragraphs>
  <Slides>21</Slides>
  <Notes>21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21</vt:i4>
      </vt:variant>
    </vt:vector>
  </HeadingPairs>
  <TitlesOfParts>
    <vt:vector size="33" baseType="lpstr">
      <vt:lpstr>Microsoft YaHei Light</vt:lpstr>
      <vt:lpstr>等线</vt:lpstr>
      <vt:lpstr>方正中等线简体</vt:lpstr>
      <vt:lpstr>黑体</vt:lpstr>
      <vt:lpstr>华文中宋</vt:lpstr>
      <vt:lpstr>宋体</vt:lpstr>
      <vt:lpstr>微软雅黑</vt:lpstr>
      <vt:lpstr>Arial</vt:lpstr>
      <vt:lpstr>Calibri</vt:lpstr>
      <vt:lpstr>Calibri Light</vt:lpstr>
      <vt:lpstr>Wingdings</vt:lpstr>
      <vt:lpstr>Office 主题</vt:lpstr>
      <vt:lpstr>PowerPoint 演示文稿</vt:lpstr>
      <vt:lpstr>主要内容</vt:lpstr>
      <vt:lpstr>接口总体概述</vt:lpstr>
      <vt:lpstr>接口总体概述</vt:lpstr>
      <vt:lpstr>接口总体概述</vt:lpstr>
      <vt:lpstr>主要内容</vt:lpstr>
      <vt:lpstr>接口方案解读</vt:lpstr>
      <vt:lpstr>接口方案解读</vt:lpstr>
      <vt:lpstr>接口方案解读</vt:lpstr>
      <vt:lpstr>接口方案解读</vt:lpstr>
      <vt:lpstr>PowerPoint 演示文稿</vt:lpstr>
      <vt:lpstr>接口方案解读</vt:lpstr>
      <vt:lpstr>接口方案解读</vt:lpstr>
      <vt:lpstr>主要内容</vt:lpstr>
      <vt:lpstr>接口模块特色</vt:lpstr>
      <vt:lpstr>主要内容</vt:lpstr>
      <vt:lpstr>PowerPoint 演示文稿</vt:lpstr>
      <vt:lpstr>主要内容</vt:lpstr>
      <vt:lpstr>常见问题解答</vt:lpstr>
      <vt:lpstr>常见问题解答</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BING</dc:creator>
  <cp:lastModifiedBy>chao guang</cp:lastModifiedBy>
  <cp:revision>1384</cp:revision>
  <dcterms:created xsi:type="dcterms:W3CDTF">2016-09-03T02:28:00Z</dcterms:created>
  <dcterms:modified xsi:type="dcterms:W3CDTF">2020-06-23T04:51:16Z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2052-11.1.0.8612</vt:lpwstr>
  </property>
</Properties>
</file>